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59"/>
  </p:notesMasterIdLst>
  <p:sldIdLst>
    <p:sldId id="296" r:id="rId12"/>
    <p:sldId id="297" r:id="rId13"/>
    <p:sldId id="257" r:id="rId14"/>
    <p:sldId id="259" r:id="rId15"/>
    <p:sldId id="260" r:id="rId16"/>
    <p:sldId id="261" r:id="rId17"/>
    <p:sldId id="262" r:id="rId18"/>
    <p:sldId id="264" r:id="rId19"/>
    <p:sldId id="263" r:id="rId20"/>
    <p:sldId id="298" r:id="rId21"/>
    <p:sldId id="269" r:id="rId22"/>
    <p:sldId id="271" r:id="rId23"/>
    <p:sldId id="278" r:id="rId24"/>
    <p:sldId id="272" r:id="rId25"/>
    <p:sldId id="273" r:id="rId26"/>
    <p:sldId id="274" r:id="rId27"/>
    <p:sldId id="275" r:id="rId28"/>
    <p:sldId id="276" r:id="rId29"/>
    <p:sldId id="277" r:id="rId30"/>
    <p:sldId id="265" r:id="rId31"/>
    <p:sldId id="279" r:id="rId32"/>
    <p:sldId id="280" r:id="rId33"/>
    <p:sldId id="281" r:id="rId34"/>
    <p:sldId id="286" r:id="rId35"/>
    <p:sldId id="295" r:id="rId36"/>
    <p:sldId id="268" r:id="rId37"/>
    <p:sldId id="299" r:id="rId38"/>
    <p:sldId id="300" r:id="rId39"/>
    <p:sldId id="301" r:id="rId40"/>
    <p:sldId id="302" r:id="rId41"/>
    <p:sldId id="303" r:id="rId42"/>
    <p:sldId id="306" r:id="rId43"/>
    <p:sldId id="304" r:id="rId44"/>
    <p:sldId id="282" r:id="rId45"/>
    <p:sldId id="283" r:id="rId46"/>
    <p:sldId id="293" r:id="rId47"/>
    <p:sldId id="285" r:id="rId48"/>
    <p:sldId id="287" r:id="rId49"/>
    <p:sldId id="288" r:id="rId50"/>
    <p:sldId id="289" r:id="rId51"/>
    <p:sldId id="284" r:id="rId52"/>
    <p:sldId id="290" r:id="rId53"/>
    <p:sldId id="291" r:id="rId54"/>
    <p:sldId id="292" r:id="rId55"/>
    <p:sldId id="307" r:id="rId56"/>
    <p:sldId id="305" r:id="rId57"/>
    <p:sldId id="294" r:id="rId5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C788E"/>
    <a:srgbClr val="1B311F"/>
    <a:srgbClr val="422C16"/>
    <a:srgbClr val="006666"/>
    <a:srgbClr val="0099CC"/>
    <a:srgbClr val="660066"/>
    <a:srgbClr val="660033"/>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86" d="100"/>
          <a:sy n="86" d="100"/>
        </p:scale>
        <p:origin x="8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8838-0280-4535-99EA-F155C2E9E22A}"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A31BA-FF9F-43FA-9963-E1CBF3F8F590}" type="slidenum">
              <a:rPr lang="en-US" smtClean="0"/>
              <a:t>‹#›</a:t>
            </a:fld>
            <a:endParaRPr lang="en-US"/>
          </a:p>
        </p:txBody>
      </p:sp>
    </p:spTree>
    <p:extLst>
      <p:ext uri="{BB962C8B-B14F-4D97-AF65-F5344CB8AC3E}">
        <p14:creationId xmlns:p14="http://schemas.microsoft.com/office/powerpoint/2010/main" val="321604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video clip and discuss the observations</a:t>
            </a:r>
            <a:r>
              <a:rPr lang="en-US" baseline="0" dirty="0" smtClean="0"/>
              <a:t> and possible causes with students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a:t>
            </a:fld>
            <a:endParaRPr lang="en-US"/>
          </a:p>
        </p:txBody>
      </p:sp>
    </p:spTree>
    <p:extLst>
      <p:ext uri="{BB962C8B-B14F-4D97-AF65-F5344CB8AC3E}">
        <p14:creationId xmlns:p14="http://schemas.microsoft.com/office/powerpoint/2010/main" val="195343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the concepts of high pressure/clear</a:t>
            </a:r>
            <a:r>
              <a:rPr lang="en-US" baseline="0" dirty="0" smtClean="0"/>
              <a:t> skies and low pressure/cloudy skies.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10</a:t>
            </a:fld>
            <a:endParaRPr lang="en-US"/>
          </a:p>
        </p:txBody>
      </p:sp>
    </p:spTree>
    <p:extLst>
      <p:ext uri="{BB962C8B-B14F-4D97-AF65-F5344CB8AC3E}">
        <p14:creationId xmlns:p14="http://schemas.microsoft.com/office/powerpoint/2010/main" val="55699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E16A31BA-FF9F-43FA-9963-E1CBF3F8F590}" type="slidenum">
              <a:rPr lang="en-US" smtClean="0"/>
              <a:t>11</a:t>
            </a:fld>
            <a:endParaRPr lang="en-US"/>
          </a:p>
        </p:txBody>
      </p:sp>
    </p:spTree>
    <p:extLst>
      <p:ext uri="{BB962C8B-B14F-4D97-AF65-F5344CB8AC3E}">
        <p14:creationId xmlns:p14="http://schemas.microsoft.com/office/powerpoint/2010/main" val="180427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a:t>
            </a:r>
            <a:r>
              <a:rPr lang="en-US" baseline="0" dirty="0" smtClean="0"/>
              <a:t> teacher should present the information on the slide while the students answer the question on their notes.</a:t>
            </a:r>
            <a:endParaRPr lang="en-US" dirty="0" smtClean="0"/>
          </a:p>
        </p:txBody>
      </p:sp>
      <p:sp>
        <p:nvSpPr>
          <p:cNvPr id="4" name="Slide Number Placeholder 3"/>
          <p:cNvSpPr>
            <a:spLocks noGrp="1"/>
          </p:cNvSpPr>
          <p:nvPr>
            <p:ph type="sldNum" sz="quarter" idx="10"/>
          </p:nvPr>
        </p:nvSpPr>
        <p:spPr/>
        <p:txBody>
          <a:bodyPr/>
          <a:lstStyle/>
          <a:p>
            <a:fld id="{E16A31BA-FF9F-43FA-9963-E1CBF3F8F590}" type="slidenum">
              <a:rPr lang="en-US" smtClean="0"/>
              <a:t>12</a:t>
            </a:fld>
            <a:endParaRPr lang="en-US"/>
          </a:p>
        </p:txBody>
      </p:sp>
    </p:spTree>
    <p:extLst>
      <p:ext uri="{BB962C8B-B14F-4D97-AF65-F5344CB8AC3E}">
        <p14:creationId xmlns:p14="http://schemas.microsoft.com/office/powerpoint/2010/main" val="212940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use the funny slide to reinforce the meaning of front.</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13</a:t>
            </a:fld>
            <a:endParaRPr lang="en-US"/>
          </a:p>
        </p:txBody>
      </p:sp>
    </p:spTree>
    <p:extLst>
      <p:ext uri="{BB962C8B-B14F-4D97-AF65-F5344CB8AC3E}">
        <p14:creationId xmlns:p14="http://schemas.microsoft.com/office/powerpoint/2010/main" val="400394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pose the question to the class and briefly discuss student responses.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14</a:t>
            </a:fld>
            <a:endParaRPr lang="en-US"/>
          </a:p>
        </p:txBody>
      </p:sp>
    </p:spTree>
    <p:extLst>
      <p:ext uri="{BB962C8B-B14F-4D97-AF65-F5344CB8AC3E}">
        <p14:creationId xmlns:p14="http://schemas.microsoft.com/office/powerpoint/2010/main" val="1451535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a:t>
            </a:r>
            <a:r>
              <a:rPr lang="en-US" baseline="0" dirty="0" smtClean="0"/>
              <a:t> teacher should present the information on the slide while the students answer the question on their notes.</a:t>
            </a:r>
            <a:endParaRPr lang="en-US" dirty="0" smtClean="0"/>
          </a:p>
        </p:txBody>
      </p:sp>
      <p:sp>
        <p:nvSpPr>
          <p:cNvPr id="4" name="Slide Number Placeholder 3"/>
          <p:cNvSpPr>
            <a:spLocks noGrp="1"/>
          </p:cNvSpPr>
          <p:nvPr>
            <p:ph type="sldNum" sz="quarter" idx="10"/>
          </p:nvPr>
        </p:nvSpPr>
        <p:spPr/>
        <p:txBody>
          <a:bodyPr/>
          <a:lstStyle/>
          <a:p>
            <a:fld id="{E16A31BA-FF9F-43FA-9963-E1CBF3F8F590}" type="slidenum">
              <a:rPr lang="en-US" smtClean="0"/>
              <a:t>15</a:t>
            </a:fld>
            <a:endParaRPr lang="en-US"/>
          </a:p>
        </p:txBody>
      </p:sp>
    </p:spTree>
    <p:extLst>
      <p:ext uri="{BB962C8B-B14F-4D97-AF65-F5344CB8AC3E}">
        <p14:creationId xmlns:p14="http://schemas.microsoft.com/office/powerpoint/2010/main" val="82615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16</a:t>
            </a:fld>
            <a:endParaRPr lang="en-US"/>
          </a:p>
        </p:txBody>
      </p:sp>
    </p:spTree>
    <p:extLst>
      <p:ext uri="{BB962C8B-B14F-4D97-AF65-F5344CB8AC3E}">
        <p14:creationId xmlns:p14="http://schemas.microsoft.com/office/powerpoint/2010/main" val="190925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a:t>
            </a:r>
            <a:r>
              <a:rPr lang="en-US" baseline="0" dirty="0" smtClean="0"/>
              <a:t> teacher should present the information on the slide while the students answer the question on their notes.</a:t>
            </a:r>
            <a:endParaRPr lang="en-US" dirty="0" smtClean="0"/>
          </a:p>
        </p:txBody>
      </p:sp>
      <p:sp>
        <p:nvSpPr>
          <p:cNvPr id="4" name="Slide Number Placeholder 3"/>
          <p:cNvSpPr>
            <a:spLocks noGrp="1"/>
          </p:cNvSpPr>
          <p:nvPr>
            <p:ph type="sldNum" sz="quarter" idx="10"/>
          </p:nvPr>
        </p:nvSpPr>
        <p:spPr/>
        <p:txBody>
          <a:bodyPr/>
          <a:lstStyle/>
          <a:p>
            <a:fld id="{E16A31BA-FF9F-43FA-9963-E1CBF3F8F590}" type="slidenum">
              <a:rPr lang="en-US" smtClean="0"/>
              <a:t>17</a:t>
            </a:fld>
            <a:endParaRPr lang="en-US"/>
          </a:p>
        </p:txBody>
      </p:sp>
    </p:spTree>
    <p:extLst>
      <p:ext uri="{BB962C8B-B14F-4D97-AF65-F5344CB8AC3E}">
        <p14:creationId xmlns:p14="http://schemas.microsoft.com/office/powerpoint/2010/main" val="386686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images to illustrate</a:t>
            </a:r>
            <a:r>
              <a:rPr lang="en-US" baseline="0" dirty="0" smtClean="0"/>
              <a:t> a cold front.</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18</a:t>
            </a:fld>
            <a:endParaRPr lang="en-US"/>
          </a:p>
        </p:txBody>
      </p:sp>
    </p:spTree>
    <p:extLst>
      <p:ext uri="{BB962C8B-B14F-4D97-AF65-F5344CB8AC3E}">
        <p14:creationId xmlns:p14="http://schemas.microsoft.com/office/powerpoint/2010/main" val="338099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animation to illustrate a cold front advancing.</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19</a:t>
            </a:fld>
            <a:endParaRPr lang="en-US"/>
          </a:p>
        </p:txBody>
      </p:sp>
    </p:spTree>
    <p:extLst>
      <p:ext uri="{BB962C8B-B14F-4D97-AF65-F5344CB8AC3E}">
        <p14:creationId xmlns:p14="http://schemas.microsoft.com/office/powerpoint/2010/main" val="346377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introduce the essential question for the lesson.</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a:t>
            </a:fld>
            <a:endParaRPr lang="en-US"/>
          </a:p>
        </p:txBody>
      </p:sp>
    </p:spTree>
    <p:extLst>
      <p:ext uri="{BB962C8B-B14F-4D97-AF65-F5344CB8AC3E}">
        <p14:creationId xmlns:p14="http://schemas.microsoft.com/office/powerpoint/2010/main" val="185840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pictures</a:t>
            </a:r>
            <a:r>
              <a:rPr lang="en-US" baseline="0" dirty="0" smtClean="0"/>
              <a:t> to reinforce cold air sinking or being beneath warm air. The teacher may want to discuss the bull dozer image and how it could illustrate an advancing cold front.</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20</a:t>
            </a:fld>
            <a:endParaRPr lang="en-US"/>
          </a:p>
        </p:txBody>
      </p:sp>
    </p:spTree>
    <p:extLst>
      <p:ext uri="{BB962C8B-B14F-4D97-AF65-F5344CB8AC3E}">
        <p14:creationId xmlns:p14="http://schemas.microsoft.com/office/powerpoint/2010/main" val="284453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a:t>
            </a:r>
            <a:r>
              <a:rPr lang="en-US" baseline="0" dirty="0" smtClean="0"/>
              <a:t> teacher should present the information on the slide while the students answer the question on their notes.</a:t>
            </a:r>
            <a:endParaRPr lang="en-US" dirty="0" smtClean="0"/>
          </a:p>
        </p:txBody>
      </p:sp>
      <p:sp>
        <p:nvSpPr>
          <p:cNvPr id="4" name="Slide Number Placeholder 3"/>
          <p:cNvSpPr>
            <a:spLocks noGrp="1"/>
          </p:cNvSpPr>
          <p:nvPr>
            <p:ph type="sldNum" sz="quarter" idx="10"/>
          </p:nvPr>
        </p:nvSpPr>
        <p:spPr/>
        <p:txBody>
          <a:bodyPr/>
          <a:lstStyle/>
          <a:p>
            <a:fld id="{E16A31BA-FF9F-43FA-9963-E1CBF3F8F590}" type="slidenum">
              <a:rPr lang="en-US" smtClean="0"/>
              <a:t>21</a:t>
            </a:fld>
            <a:endParaRPr lang="en-US"/>
          </a:p>
        </p:txBody>
      </p:sp>
    </p:spTree>
    <p:extLst>
      <p:ext uri="{BB962C8B-B14F-4D97-AF65-F5344CB8AC3E}">
        <p14:creationId xmlns:p14="http://schemas.microsoft.com/office/powerpoint/2010/main" val="168364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use the diagrams to illustrate a warm front approaching.</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22</a:t>
            </a:fld>
            <a:endParaRPr lang="en-US"/>
          </a:p>
        </p:txBody>
      </p:sp>
    </p:spTree>
    <p:extLst>
      <p:ext uri="{BB962C8B-B14F-4D97-AF65-F5344CB8AC3E}">
        <p14:creationId xmlns:p14="http://schemas.microsoft.com/office/powerpoint/2010/main" val="2245136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use</a:t>
            </a:r>
            <a:r>
              <a:rPr lang="en-US" baseline="0" dirty="0" smtClean="0"/>
              <a:t> the animation to illustrate a warm front advancing.</a:t>
            </a:r>
            <a:endParaRPr lang="en-US" dirty="0" smtClean="0"/>
          </a:p>
        </p:txBody>
      </p:sp>
      <p:sp>
        <p:nvSpPr>
          <p:cNvPr id="4" name="Slide Number Placeholder 3"/>
          <p:cNvSpPr>
            <a:spLocks noGrp="1"/>
          </p:cNvSpPr>
          <p:nvPr>
            <p:ph type="sldNum" sz="quarter" idx="10"/>
          </p:nvPr>
        </p:nvSpPr>
        <p:spPr/>
        <p:txBody>
          <a:bodyPr/>
          <a:lstStyle/>
          <a:p>
            <a:fld id="{E16A31BA-FF9F-43FA-9963-E1CBF3F8F590}" type="slidenum">
              <a:rPr lang="en-US" smtClean="0"/>
              <a:t>23</a:t>
            </a:fld>
            <a:endParaRPr lang="en-US"/>
          </a:p>
        </p:txBody>
      </p:sp>
    </p:spTree>
    <p:extLst>
      <p:ext uri="{BB962C8B-B14F-4D97-AF65-F5344CB8AC3E}">
        <p14:creationId xmlns:p14="http://schemas.microsoft.com/office/powerpoint/2010/main" val="3626875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a:t>
            </a:r>
            <a:r>
              <a:rPr lang="en-US" baseline="0" dirty="0" smtClean="0"/>
              <a:t> the Study Jams video and Weather Fronts song to reinforce the concepts of air masses.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24</a:t>
            </a:fld>
            <a:endParaRPr lang="en-US"/>
          </a:p>
        </p:txBody>
      </p:sp>
    </p:spTree>
    <p:extLst>
      <p:ext uri="{BB962C8B-B14F-4D97-AF65-F5344CB8AC3E}">
        <p14:creationId xmlns:p14="http://schemas.microsoft.com/office/powerpoint/2010/main" val="3414804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Optional activity [linked on</a:t>
            </a:r>
            <a:r>
              <a:rPr lang="en-US" baseline="0" dirty="0" smtClean="0"/>
              <a:t> the curriculum map] for reviewing the interaction of air masses.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25</a:t>
            </a:fld>
            <a:endParaRPr lang="en-US"/>
          </a:p>
        </p:txBody>
      </p:sp>
    </p:spTree>
    <p:extLst>
      <p:ext uri="{BB962C8B-B14F-4D97-AF65-F5344CB8AC3E}">
        <p14:creationId xmlns:p14="http://schemas.microsoft.com/office/powerpoint/2010/main" val="142160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answer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26</a:t>
            </a:fld>
            <a:endParaRPr lang="en-US"/>
          </a:p>
        </p:txBody>
      </p:sp>
    </p:spTree>
    <p:extLst>
      <p:ext uri="{BB962C8B-B14F-4D97-AF65-F5344CB8AC3E}">
        <p14:creationId xmlns:p14="http://schemas.microsoft.com/office/powerpoint/2010/main" val="65047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27</a:t>
            </a:fld>
            <a:endParaRPr lang="en-US"/>
          </a:p>
        </p:txBody>
      </p:sp>
    </p:spTree>
    <p:extLst>
      <p:ext uri="{BB962C8B-B14F-4D97-AF65-F5344CB8AC3E}">
        <p14:creationId xmlns:p14="http://schemas.microsoft.com/office/powerpoint/2010/main" val="11575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28</a:t>
            </a:fld>
            <a:endParaRPr lang="en-US"/>
          </a:p>
        </p:txBody>
      </p:sp>
    </p:spTree>
    <p:extLst>
      <p:ext uri="{BB962C8B-B14F-4D97-AF65-F5344CB8AC3E}">
        <p14:creationId xmlns:p14="http://schemas.microsoft.com/office/powerpoint/2010/main" val="1235365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select one or two of the short videos to illustrate the formation of a thunderstorm.</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3536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a:t>
            </a:fld>
            <a:endParaRPr lang="en-US"/>
          </a:p>
        </p:txBody>
      </p:sp>
    </p:spTree>
    <p:extLst>
      <p:ext uri="{BB962C8B-B14F-4D97-AF65-F5344CB8AC3E}">
        <p14:creationId xmlns:p14="http://schemas.microsoft.com/office/powerpoint/2010/main" val="1580775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have each student summarize the formation of a thunderstorm on their notes. The teacher may want to take up the notes to review </a:t>
            </a:r>
            <a:r>
              <a:rPr lang="en-US" baseline="0" smtClean="0"/>
              <a:t>student responses.</a:t>
            </a:r>
            <a:endParaRPr lang="en-US"/>
          </a:p>
        </p:txBody>
      </p:sp>
      <p:sp>
        <p:nvSpPr>
          <p:cNvPr id="4" name="Slide Number Placeholder 3"/>
          <p:cNvSpPr>
            <a:spLocks noGrp="1"/>
          </p:cNvSpPr>
          <p:nvPr>
            <p:ph type="sldNum" sz="quarter" idx="10"/>
          </p:nvPr>
        </p:nvSpPr>
        <p:spPr/>
        <p:txBody>
          <a:bodyPr/>
          <a:lstStyle/>
          <a:p>
            <a:fld id="{E16A31BA-FF9F-43FA-9963-E1CBF3F8F590}" type="slidenum">
              <a:rPr lang="en-US" smtClean="0"/>
              <a:t>33</a:t>
            </a:fld>
            <a:endParaRPr lang="en-US"/>
          </a:p>
        </p:txBody>
      </p:sp>
    </p:spTree>
    <p:extLst>
      <p:ext uri="{BB962C8B-B14F-4D97-AF65-F5344CB8AC3E}">
        <p14:creationId xmlns:p14="http://schemas.microsoft.com/office/powerpoint/2010/main" val="3889196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34</a:t>
            </a:fld>
            <a:endParaRPr lang="en-US"/>
          </a:p>
        </p:txBody>
      </p:sp>
    </p:spTree>
    <p:extLst>
      <p:ext uri="{BB962C8B-B14F-4D97-AF65-F5344CB8AC3E}">
        <p14:creationId xmlns:p14="http://schemas.microsoft.com/office/powerpoint/2010/main" val="904055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the formation</a:t>
            </a:r>
            <a:r>
              <a:rPr lang="en-US" baseline="0" dirty="0" smtClean="0"/>
              <a:t> of a tornado.</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35</a:t>
            </a:fld>
            <a:endParaRPr lang="en-US"/>
          </a:p>
        </p:txBody>
      </p:sp>
    </p:spTree>
    <p:extLst>
      <p:ext uri="{BB962C8B-B14F-4D97-AF65-F5344CB8AC3E}">
        <p14:creationId xmlns:p14="http://schemas.microsoft.com/office/powerpoint/2010/main" val="2081207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select a few of the links to illustrate</a:t>
            </a:r>
            <a:r>
              <a:rPr lang="en-US" baseline="0" dirty="0" smtClean="0"/>
              <a:t> the formation of a tornado.</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36</a:t>
            </a:fld>
            <a:endParaRPr lang="en-US"/>
          </a:p>
        </p:txBody>
      </p:sp>
    </p:spTree>
    <p:extLst>
      <p:ext uri="{BB962C8B-B14F-4D97-AF65-F5344CB8AC3E}">
        <p14:creationId xmlns:p14="http://schemas.microsoft.com/office/powerpoint/2010/main" val="415806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answer</a:t>
            </a:r>
            <a:r>
              <a:rPr lang="en-US" baseline="0" dirty="0" smtClean="0"/>
              <a:t>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37</a:t>
            </a:fld>
            <a:endParaRPr lang="en-US"/>
          </a:p>
        </p:txBody>
      </p:sp>
    </p:spTree>
    <p:extLst>
      <p:ext uri="{BB962C8B-B14F-4D97-AF65-F5344CB8AC3E}">
        <p14:creationId xmlns:p14="http://schemas.microsoft.com/office/powerpoint/2010/main" val="941851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a:t>
            </a:r>
            <a:r>
              <a:rPr lang="en-US" dirty="0" smtClean="0"/>
              <a:t>The teacher should present the information on the slide while the students answer</a:t>
            </a:r>
            <a:r>
              <a:rPr lang="en-US" baseline="0" dirty="0" smtClean="0"/>
              <a:t> a question on their notes.</a:t>
            </a:r>
            <a:endParaRPr lang="en-US" dirty="0" smtClean="0"/>
          </a:p>
        </p:txBody>
      </p:sp>
      <p:sp>
        <p:nvSpPr>
          <p:cNvPr id="4" name="Slide Number Placeholder 3"/>
          <p:cNvSpPr>
            <a:spLocks noGrp="1"/>
          </p:cNvSpPr>
          <p:nvPr>
            <p:ph type="sldNum" sz="quarter" idx="10"/>
          </p:nvPr>
        </p:nvSpPr>
        <p:spPr/>
        <p:txBody>
          <a:bodyPr/>
          <a:lstStyle/>
          <a:p>
            <a:fld id="{E16A31BA-FF9F-43FA-9963-E1CBF3F8F590}" type="slidenum">
              <a:rPr lang="en-US" smtClean="0"/>
              <a:t>38</a:t>
            </a:fld>
            <a:endParaRPr lang="en-US"/>
          </a:p>
        </p:txBody>
      </p:sp>
    </p:spTree>
    <p:extLst>
      <p:ext uri="{BB962C8B-B14F-4D97-AF65-F5344CB8AC3E}">
        <p14:creationId xmlns:p14="http://schemas.microsoft.com/office/powerpoint/2010/main" val="3561213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a:t>
            </a:r>
            <a:r>
              <a:rPr lang="en-US" dirty="0" smtClean="0"/>
              <a:t>The teacher should present the information on the slide while the students answer</a:t>
            </a:r>
            <a:r>
              <a:rPr lang="en-US" baseline="0" dirty="0" smtClean="0"/>
              <a:t> a question on their notes.</a:t>
            </a:r>
            <a:endParaRPr lang="en-US" dirty="0" smtClean="0"/>
          </a:p>
        </p:txBody>
      </p:sp>
      <p:sp>
        <p:nvSpPr>
          <p:cNvPr id="4" name="Slide Number Placeholder 3"/>
          <p:cNvSpPr>
            <a:spLocks noGrp="1"/>
          </p:cNvSpPr>
          <p:nvPr>
            <p:ph type="sldNum" sz="quarter" idx="10"/>
          </p:nvPr>
        </p:nvSpPr>
        <p:spPr/>
        <p:txBody>
          <a:bodyPr/>
          <a:lstStyle/>
          <a:p>
            <a:fld id="{E16A31BA-FF9F-43FA-9963-E1CBF3F8F590}" type="slidenum">
              <a:rPr lang="en-US" smtClean="0"/>
              <a:t>39</a:t>
            </a:fld>
            <a:endParaRPr lang="en-US"/>
          </a:p>
        </p:txBody>
      </p:sp>
    </p:spTree>
    <p:extLst>
      <p:ext uri="{BB962C8B-B14F-4D97-AF65-F5344CB8AC3E}">
        <p14:creationId xmlns:p14="http://schemas.microsoft.com/office/powerpoint/2010/main" val="3147505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Satellite image of a hurricane.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40</a:t>
            </a:fld>
            <a:endParaRPr lang="en-US"/>
          </a:p>
        </p:txBody>
      </p:sp>
    </p:spTree>
    <p:extLst>
      <p:ext uri="{BB962C8B-B14F-4D97-AF65-F5344CB8AC3E}">
        <p14:creationId xmlns:p14="http://schemas.microsoft.com/office/powerpoint/2010/main" val="1909543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the formation of</a:t>
            </a:r>
            <a:r>
              <a:rPr lang="en-US" baseline="0" dirty="0" smtClean="0"/>
              <a:t> a hurricane.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41</a:t>
            </a:fld>
            <a:endParaRPr lang="en-US"/>
          </a:p>
        </p:txBody>
      </p:sp>
    </p:spTree>
    <p:extLst>
      <p:ext uri="{BB962C8B-B14F-4D97-AF65-F5344CB8AC3E}">
        <p14:creationId xmlns:p14="http://schemas.microsoft.com/office/powerpoint/2010/main" val="3417043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 to show the travel path of hurricanes. Pose the question to the class and briefly discuss student responses. When ready, click to the next slide to reveal the answer.</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42</a:t>
            </a:fld>
            <a:endParaRPr lang="en-US"/>
          </a:p>
        </p:txBody>
      </p:sp>
    </p:spTree>
    <p:extLst>
      <p:ext uri="{BB962C8B-B14F-4D97-AF65-F5344CB8AC3E}">
        <p14:creationId xmlns:p14="http://schemas.microsoft.com/office/powerpoint/2010/main" val="75616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while the students record the information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a:t>
            </a:fld>
            <a:endParaRPr lang="en-US"/>
          </a:p>
        </p:txBody>
      </p:sp>
    </p:spTree>
    <p:extLst>
      <p:ext uri="{BB962C8B-B14F-4D97-AF65-F5344CB8AC3E}">
        <p14:creationId xmlns:p14="http://schemas.microsoft.com/office/powerpoint/2010/main" val="3402036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while the students answer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43</a:t>
            </a:fld>
            <a:endParaRPr lang="en-US"/>
          </a:p>
        </p:txBody>
      </p:sp>
    </p:spTree>
    <p:extLst>
      <p:ext uri="{BB962C8B-B14F-4D97-AF65-F5344CB8AC3E}">
        <p14:creationId xmlns:p14="http://schemas.microsoft.com/office/powerpoint/2010/main" val="2413199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animation and video to illustrate the formation of a hurricane.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44</a:t>
            </a:fld>
            <a:endParaRPr lang="en-US"/>
          </a:p>
        </p:txBody>
      </p:sp>
    </p:spTree>
    <p:extLst>
      <p:ext uri="{BB962C8B-B14F-4D97-AF65-F5344CB8AC3E}">
        <p14:creationId xmlns:p14="http://schemas.microsoft.com/office/powerpoint/2010/main" val="3132062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Option</a:t>
            </a:r>
            <a:r>
              <a:rPr lang="en-US" baseline="0" dirty="0" smtClean="0"/>
              <a:t>al song to reinforce the concepts of tornadoes and hurricanes.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45</a:t>
            </a:fld>
            <a:endParaRPr lang="en-US"/>
          </a:p>
        </p:txBody>
      </p:sp>
    </p:spTree>
    <p:extLst>
      <p:ext uri="{BB962C8B-B14F-4D97-AF65-F5344CB8AC3E}">
        <p14:creationId xmlns:p14="http://schemas.microsoft.com/office/powerpoint/2010/main" val="1019235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For a formative assessment check, students can compare and contrast</a:t>
            </a:r>
            <a:r>
              <a:rPr lang="en-US" baseline="0" dirty="0" smtClean="0"/>
              <a:t> a tornado and a hurricane. </a:t>
            </a:r>
            <a:r>
              <a:rPr lang="en-US" dirty="0" smtClean="0"/>
              <a:t>This can be a short simple comparison or teachers can make it more</a:t>
            </a:r>
            <a:r>
              <a:rPr lang="en-US" baseline="0" dirty="0" smtClean="0"/>
              <a:t> in-depth by providing a Venn Diagram or other comparison organizer.</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46</a:t>
            </a:fld>
            <a:endParaRPr lang="en-US"/>
          </a:p>
        </p:txBody>
      </p:sp>
    </p:spTree>
    <p:extLst>
      <p:ext uri="{BB962C8B-B14F-4D97-AF65-F5344CB8AC3E}">
        <p14:creationId xmlns:p14="http://schemas.microsoft.com/office/powerpoint/2010/main" val="1933684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Each student should complete the summarizer. </a:t>
            </a:r>
            <a:r>
              <a:rPr lang="en-US" sz="1200" kern="1200" smtClean="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E16A31BA-FF9F-43FA-9963-E1CBF3F8F590}" type="slidenum">
              <a:rPr lang="en-US" smtClean="0"/>
              <a:t>47</a:t>
            </a:fld>
            <a:endParaRPr lang="en-US"/>
          </a:p>
        </p:txBody>
      </p:sp>
    </p:spTree>
    <p:extLst>
      <p:ext uri="{BB962C8B-B14F-4D97-AF65-F5344CB8AC3E}">
        <p14:creationId xmlns:p14="http://schemas.microsoft.com/office/powerpoint/2010/main" val="238702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Students should use the diagram</a:t>
            </a:r>
            <a:r>
              <a:rPr lang="en-US" baseline="0" dirty="0" smtClean="0"/>
              <a:t> to label the map on their own notes and answer a few questions on the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5</a:t>
            </a:fld>
            <a:endParaRPr lang="en-US"/>
          </a:p>
        </p:txBody>
      </p:sp>
    </p:spTree>
    <p:extLst>
      <p:ext uri="{BB962C8B-B14F-4D97-AF65-F5344CB8AC3E}">
        <p14:creationId xmlns:p14="http://schemas.microsoft.com/office/powerpoint/2010/main" val="404570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to the class or call on students to respond. Students should apply their knowledge from previous lessons to answer the question. In general, you want students to remember that cold temperatures have higher density/higher pressure and warm temperatures have lower density/lower pressure.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6</a:t>
            </a:fld>
            <a:endParaRPr lang="en-US"/>
          </a:p>
        </p:txBody>
      </p:sp>
    </p:spTree>
    <p:extLst>
      <p:ext uri="{BB962C8B-B14F-4D97-AF65-F5344CB8AC3E}">
        <p14:creationId xmlns:p14="http://schemas.microsoft.com/office/powerpoint/2010/main" val="228408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to the class. The teacher can pose the question to the class and briefly discuss their responses, or the teacher can click to the next slide to discuss the answer.</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7</a:t>
            </a:fld>
            <a:endParaRPr lang="en-US"/>
          </a:p>
        </p:txBody>
      </p:sp>
    </p:spTree>
    <p:extLst>
      <p:ext uri="{BB962C8B-B14F-4D97-AF65-F5344CB8AC3E}">
        <p14:creationId xmlns:p14="http://schemas.microsoft.com/office/powerpoint/2010/main" val="233750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8</a:t>
            </a:fld>
            <a:endParaRPr lang="en-US"/>
          </a:p>
        </p:txBody>
      </p:sp>
    </p:spTree>
    <p:extLst>
      <p:ext uri="{BB962C8B-B14F-4D97-AF65-F5344CB8AC3E}">
        <p14:creationId xmlns:p14="http://schemas.microsoft.com/office/powerpoint/2010/main" val="132902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9</a:t>
            </a:fld>
            <a:endParaRPr lang="en-US"/>
          </a:p>
        </p:txBody>
      </p:sp>
    </p:spTree>
    <p:extLst>
      <p:ext uri="{BB962C8B-B14F-4D97-AF65-F5344CB8AC3E}">
        <p14:creationId xmlns:p14="http://schemas.microsoft.com/office/powerpoint/2010/main" val="409053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pPr>
                <a:defRPr/>
              </a:pPr>
              <a:t>‹#›</a:t>
            </a:fld>
            <a:endParaRPr lang="es-ES" dirty="0"/>
          </a:p>
        </p:txBody>
      </p:sp>
    </p:spTree>
    <p:extLst>
      <p:ext uri="{BB962C8B-B14F-4D97-AF65-F5344CB8AC3E}">
        <p14:creationId xmlns:p14="http://schemas.microsoft.com/office/powerpoint/2010/main" val="144805904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pPr>
                <a:defRPr/>
              </a:pPr>
              <a:t>‹#›</a:t>
            </a:fld>
            <a:endParaRPr lang="es-ES" dirty="0"/>
          </a:p>
        </p:txBody>
      </p:sp>
    </p:spTree>
    <p:extLst>
      <p:ext uri="{BB962C8B-B14F-4D97-AF65-F5344CB8AC3E}">
        <p14:creationId xmlns:p14="http://schemas.microsoft.com/office/powerpoint/2010/main" val="58309499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4124569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47175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30513688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3961053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7707791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559416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6993586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9352288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00731636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97757398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pPr>
                <a:defRPr/>
              </a:pPr>
              <a:t>‹#›</a:t>
            </a:fld>
            <a:endParaRPr lang="es-ES" dirty="0"/>
          </a:p>
        </p:txBody>
      </p:sp>
    </p:spTree>
    <p:extLst>
      <p:ext uri="{BB962C8B-B14F-4D97-AF65-F5344CB8AC3E}">
        <p14:creationId xmlns:p14="http://schemas.microsoft.com/office/powerpoint/2010/main" val="33459296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159879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9234822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1344916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8646427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9762887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4436656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2464504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90086987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0990994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81975911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78333164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5358113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2696522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3144174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31737216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6055763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5710975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6308515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3071777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61229693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pPr>
                <a:defRPr/>
              </a:pPr>
              <a:t>‹#›</a:t>
            </a:fld>
            <a:endParaRPr lang="es-ES" dirty="0"/>
          </a:p>
        </p:txBody>
      </p:sp>
    </p:spTree>
    <p:extLst>
      <p:ext uri="{BB962C8B-B14F-4D97-AF65-F5344CB8AC3E}">
        <p14:creationId xmlns:p14="http://schemas.microsoft.com/office/powerpoint/2010/main" val="185160388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9371054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5795035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1267629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04675378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77622971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3800713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4629606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5542461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3260480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478178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pPr>
                <a:defRPr/>
              </a:pPr>
              <a:t>‹#›</a:t>
            </a:fld>
            <a:endParaRPr lang="es-ES" dirty="0"/>
          </a:p>
        </p:txBody>
      </p:sp>
    </p:spTree>
    <p:extLst>
      <p:ext uri="{BB962C8B-B14F-4D97-AF65-F5344CB8AC3E}">
        <p14:creationId xmlns:p14="http://schemas.microsoft.com/office/powerpoint/2010/main" val="143068768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93540209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20780094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6560503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1962268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4880830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7655302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5813024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3913521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39954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2599860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pPr>
                <a:defRPr/>
              </a:pPr>
              <a:t>‹#›</a:t>
            </a:fld>
            <a:endParaRPr lang="es-ES" dirty="0"/>
          </a:p>
        </p:txBody>
      </p:sp>
    </p:spTree>
    <p:extLst>
      <p:ext uri="{BB962C8B-B14F-4D97-AF65-F5344CB8AC3E}">
        <p14:creationId xmlns:p14="http://schemas.microsoft.com/office/powerpoint/2010/main" val="11961927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6145017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8451132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2286184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3285692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0025686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29355641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3497339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6249201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2808798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3436392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pPr>
                <a:defRPr/>
              </a:pPr>
              <a:t>‹#›</a:t>
            </a:fld>
            <a:endParaRPr lang="es-ES" dirty="0"/>
          </a:p>
        </p:txBody>
      </p:sp>
    </p:spTree>
    <p:extLst>
      <p:ext uri="{BB962C8B-B14F-4D97-AF65-F5344CB8AC3E}">
        <p14:creationId xmlns:p14="http://schemas.microsoft.com/office/powerpoint/2010/main" val="386356706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8374712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676064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0690789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1135743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8002162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910594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8091763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667523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7826903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2596741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pPr>
                <a:defRPr/>
              </a:pPr>
              <a:t>‹#›</a:t>
            </a:fld>
            <a:endParaRPr lang="es-ES" dirty="0"/>
          </a:p>
        </p:txBody>
      </p:sp>
    </p:spTree>
    <p:extLst>
      <p:ext uri="{BB962C8B-B14F-4D97-AF65-F5344CB8AC3E}">
        <p14:creationId xmlns:p14="http://schemas.microsoft.com/office/powerpoint/2010/main" val="124784057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79915854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7044381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286752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632788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3484960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237666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099034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3740040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2941888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3682971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pPr>
                <a:defRPr/>
              </a:pPr>
              <a:t>‹#›</a:t>
            </a:fld>
            <a:endParaRPr lang="es-ES" dirty="0"/>
          </a:p>
        </p:txBody>
      </p:sp>
    </p:spTree>
    <p:extLst>
      <p:ext uri="{BB962C8B-B14F-4D97-AF65-F5344CB8AC3E}">
        <p14:creationId xmlns:p14="http://schemas.microsoft.com/office/powerpoint/2010/main" val="231637555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6244845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7875773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2037528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6965090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0735823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0316317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5168875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7373817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5293414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5109230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pPr>
                <a:defRPr/>
              </a:pPr>
              <a:t>‹#›</a:t>
            </a:fld>
            <a:endParaRPr lang="es-ES" dirty="0"/>
          </a:p>
        </p:txBody>
      </p:sp>
    </p:spTree>
    <p:extLst>
      <p:ext uri="{BB962C8B-B14F-4D97-AF65-F5344CB8AC3E}">
        <p14:creationId xmlns:p14="http://schemas.microsoft.com/office/powerpoint/2010/main" val="35526438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0316962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52716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5107392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1672549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5584727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01078292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7347949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8522170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0473219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3451527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pPr>
                <a:defRPr/>
              </a:pPr>
              <a:t>‹#›</a:t>
            </a:fld>
            <a:endParaRPr lang="es-ES" dirty="0"/>
          </a:p>
        </p:txBody>
      </p:sp>
    </p:spTree>
    <p:extLst>
      <p:ext uri="{BB962C8B-B14F-4D97-AF65-F5344CB8AC3E}">
        <p14:creationId xmlns:p14="http://schemas.microsoft.com/office/powerpoint/2010/main" val="137907583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70583198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06771263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7341126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9036087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8176272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249852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5822021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535712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825221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4133161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6877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2988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51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30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7161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8890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310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41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6942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553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ZcBlAjf2N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air-masses-and-fronts.ht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youtube.com/watch?v=LD4hSW2mys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TTff6Ik3D-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atmosedu.com/meteor/Animations/52_Hail/52.html" TargetMode="External"/><Relationship Id="rId4" Type="http://schemas.openxmlformats.org/officeDocument/2006/relationships/hyperlink" Target="https://www.youtube.com/watch?v=exlVSEPEXKc"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esminfo.prenhall.com/science/geoanimations/animations/Tornadoes.html" TargetMode="External"/><Relationship Id="rId7" Type="http://schemas.openxmlformats.org/officeDocument/2006/relationships/hyperlink" Target="https://www.youtube.com/watch?v=lmWh9jV_1ac" TargetMode="External"/><Relationship Id="rId2" Type="http://schemas.openxmlformats.org/officeDocument/2006/relationships/notesSlide" Target="../notesSlides/notesSlide33.xml"/><Relationship Id="rId1" Type="http://schemas.openxmlformats.org/officeDocument/2006/relationships/slideLayout" Target="../slideLayouts/slideLayout78.xml"/><Relationship Id="rId6" Type="http://schemas.openxmlformats.org/officeDocument/2006/relationships/hyperlink" Target="https://www.youtube.com/watch?v=1ysA4wJ2PZw" TargetMode="External"/><Relationship Id="rId5" Type="http://schemas.openxmlformats.org/officeDocument/2006/relationships/hyperlink" Target="http://usatoday30.usatoday.com/weather/graphics/tornadoes/flash.htm" TargetMode="External"/><Relationship Id="rId4" Type="http://schemas.openxmlformats.org/officeDocument/2006/relationships/hyperlink" Target="http://news.bbc.co.uk/2/hi/science/nature/7533941.st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008/es2008page01.cfm?chapter_no=visualizatio" TargetMode="External"/><Relationship Id="rId2" Type="http://schemas.openxmlformats.org/officeDocument/2006/relationships/notesSlide" Target="../notesSlides/notesSlide41.xml"/><Relationship Id="rId1" Type="http://schemas.openxmlformats.org/officeDocument/2006/relationships/slideLayout" Target="../slideLayouts/slideLayout72.xml"/><Relationship Id="rId4" Type="http://schemas.openxmlformats.org/officeDocument/2006/relationships/hyperlink" Target="https://www.youtube.com/watch?v=HJydFJORWf4"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iOw6ONcKk4g" TargetMode="External"/><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1772816"/>
            <a:ext cx="6544816" cy="4968552"/>
          </a:xfrm>
        </p:spPr>
        <p:txBody>
          <a:bodyPr/>
          <a:lstStyle/>
          <a:p>
            <a:r>
              <a:rPr lang="en-US" sz="4000" dirty="0" smtClean="0"/>
              <a:t>Watch the video below. Describe your observations and possible causes of such events.</a:t>
            </a:r>
          </a:p>
          <a:p>
            <a:endParaRPr lang="en-US" sz="2000" dirty="0"/>
          </a:p>
          <a:p>
            <a:r>
              <a:rPr lang="en-US" sz="4400" dirty="0">
                <a:hlinkClick r:id="rId3"/>
              </a:rPr>
              <a:t>https://</a:t>
            </a:r>
            <a:r>
              <a:rPr lang="en-US" sz="4400" dirty="0" smtClean="0">
                <a:hlinkClick r:id="rId3"/>
              </a:rPr>
              <a:t>www.youtube.com/watch?v=SZcBlAjf2NE</a:t>
            </a:r>
            <a:r>
              <a:rPr lang="en-US" sz="4400" dirty="0" smtClean="0"/>
              <a:t> </a:t>
            </a:r>
            <a:endParaRPr lang="en-US" sz="4400" dirty="0"/>
          </a:p>
        </p:txBody>
      </p:sp>
      <p:sp>
        <p:nvSpPr>
          <p:cNvPr id="4" name="Title 1"/>
          <p:cNvSpPr>
            <a:spLocks noGrp="1"/>
          </p:cNvSpPr>
          <p:nvPr>
            <p:ph type="ctrTitle"/>
          </p:nvPr>
        </p:nvSpPr>
        <p:spPr>
          <a:xfrm>
            <a:off x="1907704" y="260350"/>
            <a:ext cx="7052146" cy="1470025"/>
          </a:xfrm>
          <a:effectLst>
            <a:outerShdw blurRad="50800" dist="50800" dir="5400000" algn="ctr" rotWithShape="0">
              <a:schemeClr val="tx1"/>
            </a:outerShdw>
          </a:effectLst>
        </p:spPr>
        <p:txBody>
          <a:bodyPr/>
          <a:lstStyle/>
          <a:p>
            <a:r>
              <a:rPr lang="en-US" sz="6600" b="1" u="sng" dirty="0" smtClean="0">
                <a:solidFill>
                  <a:schemeClr val="bg1"/>
                </a:solidFill>
                <a:effectLst>
                  <a:outerShdw blurRad="38100" dist="38100" dir="2700000" algn="tl">
                    <a:schemeClr val="tx1">
                      <a:alpha val="70000"/>
                    </a:schemeClr>
                  </a:outerShdw>
                </a:effectLst>
                <a:latin typeface="Calibri" pitchFamily="34" charset="0"/>
              </a:rPr>
              <a:t>Activating Strategy:</a:t>
            </a:r>
            <a:endParaRPr lang="en-US" sz="6600" b="1" u="sng"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112882383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3" y="980728"/>
            <a:ext cx="9001000" cy="47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3455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5736" y="1052736"/>
            <a:ext cx="6552728" cy="432048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800" b="1" dirty="0" smtClean="0">
                <a:solidFill>
                  <a:srgbClr val="FFFFFF"/>
                </a:solidFill>
                <a:effectLst>
                  <a:outerShdw blurRad="38100" dist="38100" dir="2700000" algn="tl">
                    <a:srgbClr val="000000">
                      <a:alpha val="70000"/>
                    </a:srgbClr>
                  </a:outerShdw>
                </a:effectLst>
                <a:latin typeface="Calibri" pitchFamily="34" charset="0"/>
              </a:rPr>
              <a:t>If you had a choice, would you prefer to have a day in a high pressure system or a day in a low pressure system. Explain why to a seat partner.</a:t>
            </a:r>
            <a:endParaRPr lang="en-US" sz="4800" b="1" dirty="0">
              <a:solidFill>
                <a:srgbClr val="FFFFFF"/>
              </a:solidFill>
              <a:effectLst>
                <a:outerShdw blurRad="38100" dist="38100" dir="2700000" algn="tl">
                  <a:srgbClr val="000000">
                    <a:alpha val="70000"/>
                  </a:srgbClr>
                </a:outerShdw>
              </a:effectLst>
              <a:latin typeface="Calibri" pitchFamily="34" charset="0"/>
            </a:endParaRPr>
          </a:p>
        </p:txBody>
      </p:sp>
    </p:spTree>
    <p:extLst>
      <p:ext uri="{BB962C8B-B14F-4D97-AF65-F5344CB8AC3E}">
        <p14:creationId xmlns:p14="http://schemas.microsoft.com/office/powerpoint/2010/main" val="259737144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88640"/>
            <a:ext cx="6046440" cy="1470025"/>
          </a:xfrm>
          <a:effectLst>
            <a:outerShdw blurRad="50800" dist="50800" dir="5400000" algn="ctr" rotWithShape="0">
              <a:schemeClr val="tx1"/>
            </a:outerShdw>
          </a:effectLst>
        </p:spPr>
        <p:txBody>
          <a:bodyPr/>
          <a:lstStyle/>
          <a:p>
            <a:r>
              <a:rPr lang="en-US" sz="9600" b="1" u="sng" dirty="0" smtClean="0">
                <a:solidFill>
                  <a:schemeClr val="bg1"/>
                </a:solidFill>
                <a:effectLst>
                  <a:outerShdw blurRad="38100" dist="38100" dir="2700000" algn="tl">
                    <a:schemeClr val="tx1">
                      <a:alpha val="70000"/>
                    </a:schemeClr>
                  </a:outerShdw>
                </a:effectLst>
                <a:latin typeface="Calibri" pitchFamily="34" charset="0"/>
              </a:rPr>
              <a:t>Fronts</a:t>
            </a:r>
            <a:endParaRPr lang="en-US" sz="96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1979712" y="2132856"/>
            <a:ext cx="6984776" cy="4464496"/>
          </a:xfrm>
        </p:spPr>
        <p:txBody>
          <a:bodyPr/>
          <a:lstStyle/>
          <a:p>
            <a:r>
              <a:rPr lang="en-US" sz="5000" b="1" dirty="0" smtClean="0">
                <a:solidFill>
                  <a:schemeClr val="bg1"/>
                </a:solidFill>
                <a:effectLst>
                  <a:outerShdw blurRad="38100" dist="38100" dir="2700000" algn="tl">
                    <a:schemeClr val="tx1">
                      <a:alpha val="70000"/>
                    </a:schemeClr>
                  </a:outerShdw>
                </a:effectLst>
                <a:latin typeface="Calibri" pitchFamily="34" charset="0"/>
              </a:rPr>
              <a:t>A boundary between two air masses of different density, moisture, or temperature is called a front.</a:t>
            </a:r>
            <a:endParaRPr lang="en-US" sz="50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32231991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 y="5247767"/>
            <a:ext cx="9144000" cy="161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161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2.bp.blogspot.com/-2jEHTa4htaw/UUePU6rbU2I/AAAAAAAAAlY/iTl4q2ALMGY/s1600/Screen+shot+2013-03-18+at+3.03.29+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69" y="980728"/>
            <a:ext cx="9247662" cy="524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7315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fineartamerica.com/images-medium-large/weather-front-ed-ak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 y="4757"/>
            <a:ext cx="11233509" cy="68649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07504" y="2060848"/>
            <a:ext cx="3960440" cy="1656184"/>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9600" b="1" u="sng" dirty="0" smtClean="0">
                <a:solidFill>
                  <a:schemeClr val="bg1"/>
                </a:solidFill>
                <a:effectLst>
                  <a:outerShdw blurRad="38100" dist="38100" dir="2700000" algn="tl">
                    <a:schemeClr val="tx1">
                      <a:alpha val="70000"/>
                    </a:schemeClr>
                  </a:outerShdw>
                </a:effectLst>
                <a:latin typeface="Calibri" pitchFamily="34" charset="0"/>
              </a:rPr>
              <a:t>Fronts</a:t>
            </a:r>
            <a:endParaRPr lang="en-US" sz="96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4" name="Title 1"/>
          <p:cNvSpPr txBox="1">
            <a:spLocks/>
          </p:cNvSpPr>
          <p:nvPr/>
        </p:nvSpPr>
        <p:spPr>
          <a:xfrm>
            <a:off x="107504" y="3933056"/>
            <a:ext cx="7056784" cy="2664296"/>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200" b="1" dirty="0" smtClean="0">
                <a:solidFill>
                  <a:schemeClr val="bg1"/>
                </a:solidFill>
                <a:effectLst>
                  <a:outerShdw blurRad="38100" dist="38100" dir="2700000" algn="tl">
                    <a:schemeClr val="tx1">
                      <a:alpha val="70000"/>
                    </a:schemeClr>
                  </a:outerShdw>
                </a:effectLst>
                <a:latin typeface="Calibri" pitchFamily="34" charset="0"/>
              </a:rPr>
              <a:t>Which side of this front is most likely warmer? How do you know?</a:t>
            </a:r>
            <a:endParaRPr lang="en-US" sz="52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253741964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692696"/>
            <a:ext cx="6696744" cy="5112568"/>
          </a:xfrm>
        </p:spPr>
        <p:txBody>
          <a:bodyPr/>
          <a:lstStyle/>
          <a:p>
            <a:r>
              <a:rPr lang="en-US" sz="6600" b="1" dirty="0" smtClean="0">
                <a:solidFill>
                  <a:schemeClr val="bg1"/>
                </a:solidFill>
                <a:effectLst>
                  <a:outerShdw blurRad="38100" dist="38100" dir="2700000" algn="tl">
                    <a:schemeClr val="tx1">
                      <a:alpha val="70000"/>
                    </a:schemeClr>
                  </a:outerShdw>
                </a:effectLst>
                <a:latin typeface="Calibri" pitchFamily="34" charset="0"/>
              </a:rPr>
              <a:t>Cloudiness, precipitation, and storms sometimes occur at frontal boundaries.</a:t>
            </a:r>
            <a:endParaRPr lang="en-US" sz="66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173475662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476672"/>
            <a:ext cx="6624736" cy="6192688"/>
          </a:xfrm>
        </p:spPr>
        <p:txBody>
          <a:bodyPr/>
          <a:lstStyle/>
          <a:p>
            <a:r>
              <a:rPr lang="en-US" sz="6400" b="1" dirty="0" smtClean="0">
                <a:solidFill>
                  <a:schemeClr val="bg1"/>
                </a:solidFill>
                <a:effectLst>
                  <a:outerShdw blurRad="38100" dist="38100" dir="2700000" algn="tl">
                    <a:schemeClr val="tx1">
                      <a:alpha val="70000"/>
                    </a:schemeClr>
                  </a:outerShdw>
                </a:effectLst>
                <a:latin typeface="Calibri" pitchFamily="34" charset="0"/>
              </a:rPr>
              <a:t>There are different types of fronts. We are going to examine just two: Cold and Warm Fronts</a:t>
            </a:r>
            <a:endParaRPr lang="en-US" sz="64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261556737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4775"/>
            <a:ext cx="6046440" cy="1133352"/>
          </a:xfrm>
          <a:effectLst>
            <a:outerShdw blurRad="50800" dist="50800" dir="5400000" algn="ctr" rotWithShape="0">
              <a:schemeClr val="tx1"/>
            </a:outerShdw>
          </a:effectLst>
        </p:spPr>
        <p:txBody>
          <a:bodyPr/>
          <a:lstStyle/>
          <a:p>
            <a:r>
              <a:rPr lang="en-US" sz="6600" b="1" u="sng" dirty="0" smtClean="0">
                <a:solidFill>
                  <a:schemeClr val="bg1"/>
                </a:solidFill>
                <a:effectLst>
                  <a:outerShdw blurRad="38100" dist="38100" dir="2700000" algn="tl">
                    <a:schemeClr val="tx1">
                      <a:alpha val="70000"/>
                    </a:schemeClr>
                  </a:outerShdw>
                </a:effectLst>
                <a:latin typeface="Calibri" pitchFamily="34" charset="0"/>
              </a:rPr>
              <a:t>Cold Front</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1835696" y="1196752"/>
            <a:ext cx="7128792" cy="5400600"/>
          </a:xfrm>
        </p:spPr>
        <p:txBody>
          <a:bodyPr/>
          <a:lstStyle/>
          <a:p>
            <a:r>
              <a:rPr lang="en-US" sz="4000" b="1" dirty="0" smtClean="0">
                <a:solidFill>
                  <a:schemeClr val="bg1"/>
                </a:solidFill>
                <a:effectLst>
                  <a:outerShdw blurRad="38100" dist="38100" dir="2700000" algn="tl">
                    <a:schemeClr val="tx1">
                      <a:alpha val="70000"/>
                    </a:schemeClr>
                  </a:outerShdw>
                </a:effectLst>
                <a:latin typeface="Calibri" pitchFamily="34" charset="0"/>
              </a:rPr>
              <a:t>A cold front occurs when colder air advances toward warm  air. The cold air wedges under the warm air. </a:t>
            </a:r>
            <a:endParaRPr lang="en-US" sz="4000" b="1" dirty="0">
              <a:solidFill>
                <a:schemeClr val="bg1"/>
              </a:solidFill>
              <a:effectLst>
                <a:outerShdw blurRad="38100" dist="38100" dir="2700000" algn="tl">
                  <a:schemeClr val="tx1">
                    <a:alpha val="70000"/>
                  </a:schemeClr>
                </a:outerShdw>
              </a:effectLst>
              <a:latin typeface="Calibri" pitchFamily="34" charset="0"/>
            </a:endParaRPr>
          </a:p>
          <a:p>
            <a:endParaRPr lang="en-US" sz="1600" b="1" dirty="0" smtClean="0">
              <a:solidFill>
                <a:schemeClr val="bg1"/>
              </a:solidFill>
              <a:effectLst>
                <a:outerShdw blurRad="38100" dist="38100" dir="2700000" algn="tl">
                  <a:schemeClr val="tx1">
                    <a:alpha val="70000"/>
                  </a:schemeClr>
                </a:outerShdw>
              </a:effectLst>
              <a:latin typeface="Calibri" pitchFamily="34" charset="0"/>
            </a:endParaRPr>
          </a:p>
          <a:p>
            <a:r>
              <a:rPr lang="en-US" sz="4000" b="1" dirty="0" smtClean="0">
                <a:solidFill>
                  <a:schemeClr val="bg1"/>
                </a:solidFill>
                <a:effectLst>
                  <a:outerShdw blurRad="38100" dist="38100" dir="2700000" algn="tl">
                    <a:schemeClr val="tx1">
                      <a:alpha val="70000"/>
                    </a:schemeClr>
                  </a:outerShdw>
                </a:effectLst>
                <a:latin typeface="Calibri" pitchFamily="34" charset="0"/>
              </a:rPr>
              <a:t>As the warm air rises, it cools and condenses forming clouds. Thunderstorms often form as warm air is suddenly lifted.</a:t>
            </a:r>
            <a:endParaRPr lang="en-US" sz="40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50499846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684020"/>
            <a:ext cx="3761581" cy="3002457"/>
          </a:xfrm>
          <a:effectLst>
            <a:outerShdw blurRad="50800" dist="50800" dir="5400000" algn="ctr" rotWithShape="0">
              <a:schemeClr val="tx1"/>
            </a:outerShdw>
          </a:effectLst>
        </p:spPr>
        <p:txBody>
          <a:bodyPr/>
          <a:lstStyle/>
          <a:p>
            <a:r>
              <a:rPr lang="en-US" sz="8800" b="1" u="sng" dirty="0" smtClean="0">
                <a:solidFill>
                  <a:schemeClr val="tx1"/>
                </a:solidFill>
                <a:effectLst>
                  <a:outerShdw blurRad="38100" dist="38100" dir="2700000" algn="tl">
                    <a:schemeClr val="tx1">
                      <a:alpha val="70000"/>
                    </a:schemeClr>
                  </a:outerShdw>
                </a:effectLst>
                <a:latin typeface="Calibri" pitchFamily="34" charset="0"/>
              </a:rPr>
              <a:t>Cold </a:t>
            </a:r>
            <a:br>
              <a:rPr lang="en-US" sz="8800" b="1" u="sng" dirty="0" smtClean="0">
                <a:solidFill>
                  <a:schemeClr val="tx1"/>
                </a:solidFill>
                <a:effectLst>
                  <a:outerShdw blurRad="38100" dist="38100" dir="2700000" algn="tl">
                    <a:schemeClr val="tx1">
                      <a:alpha val="70000"/>
                    </a:schemeClr>
                  </a:outerShdw>
                </a:effectLst>
                <a:latin typeface="Calibri" pitchFamily="34" charset="0"/>
              </a:rPr>
            </a:br>
            <a:r>
              <a:rPr lang="en-US" sz="8800" b="1" u="sng" dirty="0" smtClean="0">
                <a:solidFill>
                  <a:schemeClr val="tx1"/>
                </a:solidFill>
                <a:effectLst>
                  <a:outerShdw blurRad="38100" dist="38100" dir="2700000" algn="tl">
                    <a:schemeClr val="tx1">
                      <a:alpha val="70000"/>
                    </a:schemeClr>
                  </a:outerShdw>
                </a:effectLst>
                <a:latin typeface="Calibri" pitchFamily="34" charset="0"/>
              </a:rPr>
              <a:t>Front</a:t>
            </a:r>
            <a:endParaRPr lang="en-US" sz="9600" b="1" u="sng" dirty="0">
              <a:solidFill>
                <a:schemeClr val="tx1"/>
              </a:solidFill>
              <a:effectLst>
                <a:outerShdw blurRad="38100" dist="38100" dir="2700000" algn="tl">
                  <a:schemeClr val="tx1">
                    <a:alpha val="70000"/>
                  </a:schemeClr>
                </a:outerShdw>
              </a:effectLst>
              <a:latin typeface="Calibr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76672"/>
            <a:ext cx="4824536" cy="2476595"/>
          </a:xfrm>
          <a:prstGeom prst="rect">
            <a:avLst/>
          </a:prstGeom>
        </p:spPr>
      </p:pic>
      <p:pic>
        <p:nvPicPr>
          <p:cNvPr id="7" name="Picture 4" descr="http://dogfoose.com/wp-content/uploads/2011/05/5-fro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789040"/>
            <a:ext cx="4235624" cy="231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4209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53" presetClass="entr" presetSubtype="16"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7224" y="404664"/>
            <a:ext cx="6046440" cy="2664296"/>
          </a:xfrm>
          <a:effectLst>
            <a:outerShdw blurRad="50800" dist="50800" dir="5400000" algn="ctr" rotWithShape="0">
              <a:schemeClr val="tx1"/>
            </a:outerShdw>
          </a:effectLst>
        </p:spPr>
        <p:txBody>
          <a:bodyPr/>
          <a:lstStyle/>
          <a:p>
            <a:r>
              <a:rPr lang="en-US" sz="8000" b="1" u="sng" dirty="0" smtClean="0">
                <a:solidFill>
                  <a:schemeClr val="bg1"/>
                </a:solidFill>
                <a:effectLst>
                  <a:outerShdw blurRad="38100" dist="38100" dir="2700000" algn="tl">
                    <a:schemeClr val="tx1">
                      <a:alpha val="70000"/>
                    </a:schemeClr>
                  </a:outerShdw>
                </a:effectLst>
                <a:latin typeface="Calibri" pitchFamily="34" charset="0"/>
              </a:rPr>
              <a:t>Cold Front</a:t>
            </a:r>
            <a:br>
              <a:rPr lang="en-US" sz="8000" b="1" u="sng" dirty="0" smtClean="0">
                <a:solidFill>
                  <a:schemeClr val="bg1"/>
                </a:solidFill>
                <a:effectLst>
                  <a:outerShdw blurRad="38100" dist="38100" dir="2700000" algn="tl">
                    <a:schemeClr val="tx1">
                      <a:alpha val="70000"/>
                    </a:schemeClr>
                  </a:outerShdw>
                </a:effectLst>
                <a:latin typeface="Calibri" pitchFamily="34" charset="0"/>
              </a:rPr>
            </a:br>
            <a:r>
              <a:rPr lang="en-US" sz="8000" b="1" u="sng" dirty="0" smtClean="0">
                <a:solidFill>
                  <a:schemeClr val="bg1"/>
                </a:solidFill>
                <a:effectLst>
                  <a:outerShdw blurRad="38100" dist="38100" dir="2700000" algn="tl">
                    <a:schemeClr val="tx1">
                      <a:alpha val="70000"/>
                    </a:schemeClr>
                  </a:outerShdw>
                </a:effectLst>
                <a:latin typeface="Calibri" pitchFamily="34" charset="0"/>
              </a:rPr>
              <a:t>Advancing</a:t>
            </a:r>
            <a:endParaRPr lang="en-US" sz="8800" b="1" u="sng" dirty="0">
              <a:solidFill>
                <a:schemeClr val="bg1"/>
              </a:solidFill>
              <a:effectLst>
                <a:outerShdw blurRad="38100" dist="38100" dir="2700000" algn="tl">
                  <a:schemeClr val="tx1">
                    <a:alpha val="70000"/>
                  </a:schemeClr>
                </a:outerShdw>
              </a:effectLst>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429000"/>
            <a:ext cx="5589336" cy="2891036"/>
          </a:xfrm>
          <a:prstGeom prst="rect">
            <a:avLst/>
          </a:prstGeom>
          <a:ln>
            <a:solidFill>
              <a:schemeClr val="tx1"/>
            </a:solidFill>
          </a:ln>
        </p:spPr>
      </p:pic>
    </p:spTree>
    <p:extLst>
      <p:ext uri="{BB962C8B-B14F-4D97-AF65-F5344CB8AC3E}">
        <p14:creationId xmlns:p14="http://schemas.microsoft.com/office/powerpoint/2010/main" val="380994812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70"/>
          <p:cNvSpPr>
            <a:spLocks noGrp="1" noChangeArrowheads="1"/>
          </p:cNvSpPr>
          <p:nvPr>
            <p:ph type="ctrTitle"/>
          </p:nvPr>
        </p:nvSpPr>
        <p:spPr>
          <a:xfrm>
            <a:off x="323528" y="260648"/>
            <a:ext cx="8424936" cy="4464496"/>
          </a:xfrm>
        </p:spPr>
        <p:txBody>
          <a:bodyPr/>
          <a:lstStyle/>
          <a:p>
            <a:pPr eaLnBrk="1" hangingPunct="1"/>
            <a:r>
              <a:rPr lang="es-UY" sz="6000" b="1" dirty="0" smtClean="0">
                <a:solidFill>
                  <a:schemeClr val="bg1"/>
                </a:solidFill>
                <a:effectLst>
                  <a:outerShdw blurRad="38100" dist="38100" dir="2700000" algn="tl">
                    <a:srgbClr val="000000">
                      <a:alpha val="70000"/>
                    </a:srgbClr>
                  </a:outerShdw>
                </a:effectLst>
                <a:latin typeface="Calibri" pitchFamily="34" charset="0"/>
              </a:rPr>
              <a:t>Essential </a:t>
            </a:r>
            <a:r>
              <a:rPr lang="es-UY" sz="6000" b="1" dirty="0" err="1" smtClean="0">
                <a:solidFill>
                  <a:schemeClr val="bg1"/>
                </a:solidFill>
                <a:effectLst>
                  <a:outerShdw blurRad="38100" dist="38100" dir="2700000" algn="tl">
                    <a:srgbClr val="000000">
                      <a:alpha val="70000"/>
                    </a:srgbClr>
                  </a:outerShdw>
                </a:effectLst>
                <a:latin typeface="Calibri" pitchFamily="34" charset="0"/>
              </a:rPr>
              <a:t>Question</a:t>
            </a:r>
            <a:r>
              <a:rPr lang="es-UY" sz="6000" b="1" dirty="0" smtClean="0">
                <a:solidFill>
                  <a:schemeClr val="bg1"/>
                </a:solidFill>
                <a:effectLst>
                  <a:outerShdw blurRad="38100" dist="38100" dir="2700000" algn="tl">
                    <a:srgbClr val="000000">
                      <a:alpha val="70000"/>
                    </a:srgbClr>
                  </a:outerShdw>
                </a:effectLst>
                <a:latin typeface="Calibri" pitchFamily="34" charset="0"/>
              </a:rPr>
              <a:t>:</a:t>
            </a:r>
            <a:br>
              <a:rPr lang="es-UY" sz="6000" b="1" dirty="0" smtClean="0">
                <a:solidFill>
                  <a:schemeClr val="bg1"/>
                </a:solidFill>
                <a:effectLst>
                  <a:outerShdw blurRad="38100" dist="38100" dir="2700000" algn="tl">
                    <a:srgbClr val="000000">
                      <a:alpha val="70000"/>
                    </a:srgbClr>
                  </a:outerShdw>
                </a:effectLst>
                <a:latin typeface="Calibri" pitchFamily="34" charset="0"/>
              </a:rPr>
            </a:br>
            <a:r>
              <a:rPr lang="es-UY" sz="6000" b="1" dirty="0" err="1" smtClean="0">
                <a:solidFill>
                  <a:schemeClr val="bg1"/>
                </a:solidFill>
                <a:effectLst>
                  <a:outerShdw blurRad="38100" dist="38100" dir="2700000" algn="tl">
                    <a:srgbClr val="000000">
                      <a:alpha val="70000"/>
                    </a:srgbClr>
                  </a:outerShdw>
                </a:effectLst>
                <a:latin typeface="Calibri" pitchFamily="34" charset="0"/>
              </a:rPr>
              <a:t>How</a:t>
            </a:r>
            <a:r>
              <a:rPr lang="es-UY" sz="6000" b="1" dirty="0" smtClean="0">
                <a:solidFill>
                  <a:schemeClr val="bg1"/>
                </a:solidFill>
                <a:effectLst>
                  <a:outerShdw blurRad="38100" dist="38100" dir="2700000" algn="tl">
                    <a:srgbClr val="000000">
                      <a:alpha val="70000"/>
                    </a:srgbClr>
                  </a:outerShdw>
                </a:effectLst>
                <a:latin typeface="Calibri" pitchFamily="34" charset="0"/>
              </a:rPr>
              <a:t> </a:t>
            </a:r>
            <a:r>
              <a:rPr lang="es-UY" sz="6000" b="1" dirty="0" err="1" smtClean="0">
                <a:solidFill>
                  <a:schemeClr val="bg1"/>
                </a:solidFill>
                <a:effectLst>
                  <a:outerShdw blurRad="38100" dist="38100" dir="2700000" algn="tl">
                    <a:srgbClr val="000000">
                      <a:alpha val="70000"/>
                    </a:srgbClr>
                  </a:outerShdw>
                </a:effectLst>
                <a:latin typeface="Calibri" pitchFamily="34" charset="0"/>
              </a:rPr>
              <a:t>does</a:t>
            </a:r>
            <a:r>
              <a:rPr lang="es-UY" sz="6000" b="1" dirty="0" smtClean="0">
                <a:solidFill>
                  <a:schemeClr val="bg1"/>
                </a:solidFill>
                <a:effectLst>
                  <a:outerShdw blurRad="38100" dist="38100" dir="2700000" algn="tl">
                    <a:srgbClr val="000000">
                      <a:alpha val="70000"/>
                    </a:srgbClr>
                  </a:outerShdw>
                </a:effectLst>
                <a:latin typeface="Calibri" pitchFamily="34" charset="0"/>
              </a:rPr>
              <a:t> </a:t>
            </a:r>
            <a:r>
              <a:rPr lang="es-UY" sz="6000" b="1" dirty="0" err="1" smtClean="0">
                <a:solidFill>
                  <a:schemeClr val="bg1"/>
                </a:solidFill>
                <a:effectLst>
                  <a:outerShdw blurRad="38100" dist="38100" dir="2700000" algn="tl">
                    <a:srgbClr val="000000">
                      <a:alpha val="70000"/>
                    </a:srgbClr>
                  </a:outerShdw>
                </a:effectLst>
                <a:latin typeface="Calibri" pitchFamily="34" charset="0"/>
              </a:rPr>
              <a:t>the</a:t>
            </a:r>
            <a:r>
              <a:rPr lang="es-UY" sz="6000" b="1" dirty="0" smtClean="0">
                <a:solidFill>
                  <a:schemeClr val="bg1"/>
                </a:solidFill>
                <a:effectLst>
                  <a:outerShdw blurRad="38100" dist="38100" dir="2700000" algn="tl">
                    <a:srgbClr val="000000">
                      <a:alpha val="70000"/>
                    </a:srgbClr>
                  </a:outerShdw>
                </a:effectLst>
                <a:latin typeface="Calibri" pitchFamily="34" charset="0"/>
              </a:rPr>
              <a:t> </a:t>
            </a:r>
            <a:r>
              <a:rPr lang="es-UY" sz="6000" b="1" dirty="0" err="1" smtClean="0">
                <a:solidFill>
                  <a:schemeClr val="bg1"/>
                </a:solidFill>
                <a:effectLst>
                  <a:outerShdw blurRad="38100" dist="38100" dir="2700000" algn="tl">
                    <a:srgbClr val="000000">
                      <a:alpha val="70000"/>
                    </a:srgbClr>
                  </a:outerShdw>
                </a:effectLst>
                <a:latin typeface="Calibri" pitchFamily="34" charset="0"/>
              </a:rPr>
              <a:t>interaction</a:t>
            </a:r>
            <a:r>
              <a:rPr lang="es-UY" sz="6000" b="1" dirty="0" smtClean="0">
                <a:solidFill>
                  <a:schemeClr val="bg1"/>
                </a:solidFill>
                <a:effectLst>
                  <a:outerShdw blurRad="38100" dist="38100" dir="2700000" algn="tl">
                    <a:srgbClr val="000000">
                      <a:alpha val="70000"/>
                    </a:srgbClr>
                  </a:outerShdw>
                </a:effectLst>
                <a:latin typeface="Calibri" pitchFamily="34" charset="0"/>
              </a:rPr>
              <a:t> of air </a:t>
            </a:r>
            <a:r>
              <a:rPr lang="es-UY" sz="6000" b="1" dirty="0" err="1" smtClean="0">
                <a:solidFill>
                  <a:schemeClr val="bg1"/>
                </a:solidFill>
                <a:effectLst>
                  <a:outerShdw blurRad="38100" dist="38100" dir="2700000" algn="tl">
                    <a:srgbClr val="000000">
                      <a:alpha val="70000"/>
                    </a:srgbClr>
                  </a:outerShdw>
                </a:effectLst>
                <a:latin typeface="Calibri" pitchFamily="34" charset="0"/>
              </a:rPr>
              <a:t>masses</a:t>
            </a:r>
            <a:r>
              <a:rPr lang="es-UY" sz="6000" b="1" dirty="0" smtClean="0">
                <a:solidFill>
                  <a:schemeClr val="bg1"/>
                </a:solidFill>
                <a:effectLst>
                  <a:outerShdw blurRad="38100" dist="38100" dir="2700000" algn="tl">
                    <a:srgbClr val="000000">
                      <a:alpha val="70000"/>
                    </a:srgbClr>
                  </a:outerShdw>
                </a:effectLst>
                <a:latin typeface="Calibri" pitchFamily="34" charset="0"/>
              </a:rPr>
              <a:t> cause a </a:t>
            </a:r>
            <a:r>
              <a:rPr lang="es-UY" sz="6000" b="1" dirty="0" err="1" smtClean="0">
                <a:solidFill>
                  <a:schemeClr val="bg1"/>
                </a:solidFill>
                <a:effectLst>
                  <a:outerShdw blurRad="38100" dist="38100" dir="2700000" algn="tl">
                    <a:srgbClr val="000000">
                      <a:alpha val="70000"/>
                    </a:srgbClr>
                  </a:outerShdw>
                </a:effectLst>
                <a:latin typeface="Calibri" pitchFamily="34" charset="0"/>
              </a:rPr>
              <a:t>change</a:t>
            </a:r>
            <a:r>
              <a:rPr lang="es-UY" sz="6000" b="1" dirty="0" smtClean="0">
                <a:solidFill>
                  <a:schemeClr val="bg1"/>
                </a:solidFill>
                <a:effectLst>
                  <a:outerShdw blurRad="38100" dist="38100" dir="2700000" algn="tl">
                    <a:srgbClr val="000000">
                      <a:alpha val="70000"/>
                    </a:srgbClr>
                  </a:outerShdw>
                </a:effectLst>
                <a:latin typeface="Calibri" pitchFamily="34" charset="0"/>
              </a:rPr>
              <a:t> in </a:t>
            </a:r>
            <a:r>
              <a:rPr lang="es-UY" sz="6000" b="1" dirty="0" err="1" smtClean="0">
                <a:solidFill>
                  <a:schemeClr val="bg1"/>
                </a:solidFill>
                <a:effectLst>
                  <a:outerShdw blurRad="38100" dist="38100" dir="2700000" algn="tl">
                    <a:srgbClr val="000000">
                      <a:alpha val="70000"/>
                    </a:srgbClr>
                  </a:outerShdw>
                </a:effectLst>
                <a:latin typeface="Calibri" pitchFamily="34" charset="0"/>
              </a:rPr>
              <a:t>the</a:t>
            </a:r>
            <a:r>
              <a:rPr lang="es-UY" sz="6000" b="1" dirty="0" smtClean="0">
                <a:solidFill>
                  <a:schemeClr val="bg1"/>
                </a:solidFill>
                <a:effectLst>
                  <a:outerShdw blurRad="38100" dist="38100" dir="2700000" algn="tl">
                    <a:srgbClr val="000000">
                      <a:alpha val="70000"/>
                    </a:srgbClr>
                  </a:outerShdw>
                </a:effectLst>
                <a:latin typeface="Calibri" pitchFamily="34" charset="0"/>
              </a:rPr>
              <a:t> </a:t>
            </a:r>
            <a:r>
              <a:rPr lang="es-UY" sz="6000" b="1" dirty="0" err="1" smtClean="0">
                <a:solidFill>
                  <a:schemeClr val="bg1"/>
                </a:solidFill>
                <a:effectLst>
                  <a:outerShdw blurRad="38100" dist="38100" dir="2700000" algn="tl">
                    <a:srgbClr val="000000">
                      <a:alpha val="70000"/>
                    </a:srgbClr>
                  </a:outerShdw>
                </a:effectLst>
                <a:latin typeface="Calibri" pitchFamily="34" charset="0"/>
              </a:rPr>
              <a:t>weather</a:t>
            </a:r>
            <a:r>
              <a:rPr lang="es-UY" sz="6000" b="1" dirty="0" smtClean="0">
                <a:solidFill>
                  <a:schemeClr val="bg1"/>
                </a:solidFill>
                <a:effectLst>
                  <a:outerShdw blurRad="38100" dist="38100" dir="2700000" algn="tl">
                    <a:srgbClr val="000000">
                      <a:alpha val="70000"/>
                    </a:srgbClr>
                  </a:outerShdw>
                </a:effectLst>
                <a:latin typeface="Calibri" pitchFamily="34" charset="0"/>
              </a:rPr>
              <a:t>?</a:t>
            </a:r>
            <a:endParaRPr lang="es-ES" sz="6000" b="1" dirty="0" smtClean="0">
              <a:solidFill>
                <a:schemeClr val="bg1"/>
              </a:solidFill>
              <a:effectLst>
                <a:outerShdw blurRad="38100" dist="38100" dir="2700000" algn="tl">
                  <a:srgbClr val="000000">
                    <a:alpha val="70000"/>
                  </a:srgbClr>
                </a:outerShdw>
              </a:effectLst>
              <a:latin typeface="Calibri" pitchFamily="34" charset="0"/>
            </a:endParaRPr>
          </a:p>
        </p:txBody>
      </p:sp>
    </p:spTree>
    <p:extLst>
      <p:ext uri="{BB962C8B-B14F-4D97-AF65-F5344CB8AC3E}">
        <p14:creationId xmlns:p14="http://schemas.microsoft.com/office/powerpoint/2010/main" val="30744749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e-missions.net/weather/images/warmfron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7532"/>
            <a:ext cx="327357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issions.net/weather/images/coldfro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427909"/>
            <a:ext cx="3644638" cy="23933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tmUqx-LyNYs/UUeOTRBZc6I/AAAAAAAAAlQ/12wPbrCYF3w/s1600/Screen+shot+2013-03-18+at+2.59.07+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6250" y="260648"/>
            <a:ext cx="4237311" cy="26266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09751" y="2708920"/>
            <a:ext cx="6046440" cy="1512167"/>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9600" b="1" u="sng" dirty="0" smtClean="0">
                <a:solidFill>
                  <a:schemeClr val="tx1"/>
                </a:solidFill>
                <a:effectLst>
                  <a:outerShdw blurRad="38100" dist="38100" dir="2700000" algn="tl">
                    <a:schemeClr val="tx1">
                      <a:alpha val="70000"/>
                    </a:schemeClr>
                  </a:outerShdw>
                </a:effectLst>
                <a:latin typeface="Calibri" pitchFamily="34" charset="0"/>
              </a:rPr>
              <a:t>Cold Front</a:t>
            </a:r>
            <a:endParaRPr lang="en-US" sz="11500" b="1" u="sng" dirty="0">
              <a:solidFill>
                <a:schemeClr val="tx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230876352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Effect transition="in" filter="fade">
                                      <p:cBhvr>
                                        <p:cTn id="15" dur="1000"/>
                                        <p:tgtEl>
                                          <p:spTgt spid="2050"/>
                                        </p:tgtEl>
                                      </p:cBhvr>
                                    </p:animEffect>
                                  </p:childTnLst>
                                </p:cTn>
                              </p:par>
                            </p:childTnLst>
                          </p:cTn>
                        </p:par>
                        <p:par>
                          <p:cTn id="16" fill="hold">
                            <p:stCondLst>
                              <p:cond delay="3000"/>
                            </p:stCondLst>
                            <p:childTnLst>
                              <p:par>
                                <p:cTn id="17" presetID="53" presetClass="entr" presetSubtype="16" fill="hold" nodeType="afterEffect">
                                  <p:stCondLst>
                                    <p:cond delay="200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fltVal val="0"/>
                                          </p:val>
                                        </p:tav>
                                        <p:tav tm="100000">
                                          <p:val>
                                            <p:strVal val="#ppt_w"/>
                                          </p:val>
                                        </p:tav>
                                      </p:tavLst>
                                    </p:anim>
                                    <p:anim calcmode="lin" valueType="num">
                                      <p:cBhvr>
                                        <p:cTn id="20" dur="1000" fill="hold"/>
                                        <p:tgtEl>
                                          <p:spTgt spid="2054"/>
                                        </p:tgtEl>
                                        <p:attrNameLst>
                                          <p:attrName>ppt_h</p:attrName>
                                        </p:attrNameLst>
                                      </p:cBhvr>
                                      <p:tavLst>
                                        <p:tav tm="0">
                                          <p:val>
                                            <p:fltVal val="0"/>
                                          </p:val>
                                        </p:tav>
                                        <p:tav tm="100000">
                                          <p:val>
                                            <p:strVal val="#ppt_h"/>
                                          </p:val>
                                        </p:tav>
                                      </p:tavLst>
                                    </p:anim>
                                    <p:animEffect transition="in" filter="fade">
                                      <p:cBhvr>
                                        <p:cTn id="21" dur="1000"/>
                                        <p:tgtEl>
                                          <p:spTgt spid="2054"/>
                                        </p:tgtEl>
                                      </p:cBhvr>
                                    </p:animEffect>
                                  </p:childTnLst>
                                </p:cTn>
                              </p:par>
                            </p:childTnLst>
                          </p:cTn>
                        </p:par>
                        <p:par>
                          <p:cTn id="22" fill="hold">
                            <p:stCondLst>
                              <p:cond delay="6000"/>
                            </p:stCondLst>
                            <p:childTnLst>
                              <p:par>
                                <p:cTn id="23" presetID="53" presetClass="entr" presetSubtype="16" fill="hold" nodeType="afterEffect">
                                  <p:stCondLst>
                                    <p:cond delay="200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1000" fill="hold"/>
                                        <p:tgtEl>
                                          <p:spTgt spid="2052"/>
                                        </p:tgtEl>
                                        <p:attrNameLst>
                                          <p:attrName>ppt_w</p:attrName>
                                        </p:attrNameLst>
                                      </p:cBhvr>
                                      <p:tavLst>
                                        <p:tav tm="0">
                                          <p:val>
                                            <p:fltVal val="0"/>
                                          </p:val>
                                        </p:tav>
                                        <p:tav tm="100000">
                                          <p:val>
                                            <p:strVal val="#ppt_w"/>
                                          </p:val>
                                        </p:tav>
                                      </p:tavLst>
                                    </p:anim>
                                    <p:anim calcmode="lin" valueType="num">
                                      <p:cBhvr>
                                        <p:cTn id="26" dur="1000" fill="hold"/>
                                        <p:tgtEl>
                                          <p:spTgt spid="2052"/>
                                        </p:tgtEl>
                                        <p:attrNameLst>
                                          <p:attrName>ppt_h</p:attrName>
                                        </p:attrNameLst>
                                      </p:cBhvr>
                                      <p:tavLst>
                                        <p:tav tm="0">
                                          <p:val>
                                            <p:fltVal val="0"/>
                                          </p:val>
                                        </p:tav>
                                        <p:tav tm="100000">
                                          <p:val>
                                            <p:strVal val="#ppt_h"/>
                                          </p:val>
                                        </p:tav>
                                      </p:tavLst>
                                    </p:anim>
                                    <p:animEffect transition="in" filter="fade">
                                      <p:cBhvr>
                                        <p:cTn id="2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44624"/>
            <a:ext cx="6046440" cy="1224136"/>
          </a:xfrm>
          <a:effectLst>
            <a:outerShdw blurRad="50800" dist="50800" dir="5400000" algn="ctr" rotWithShape="0">
              <a:schemeClr val="tx1"/>
            </a:outerShdw>
          </a:effectLst>
        </p:spPr>
        <p:txBody>
          <a:bodyPr/>
          <a:lstStyle/>
          <a:p>
            <a:r>
              <a:rPr lang="en-US" sz="7200" b="1" u="sng" dirty="0" smtClean="0">
                <a:solidFill>
                  <a:schemeClr val="bg1"/>
                </a:solidFill>
                <a:effectLst>
                  <a:outerShdw blurRad="38100" dist="38100" dir="2700000" algn="tl">
                    <a:schemeClr val="tx1">
                      <a:alpha val="70000"/>
                    </a:schemeClr>
                  </a:outerShdw>
                </a:effectLst>
                <a:latin typeface="Calibri" pitchFamily="34" charset="0"/>
              </a:rPr>
              <a:t>Warm Front</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2051720" y="1412776"/>
            <a:ext cx="6696744" cy="5112568"/>
          </a:xfrm>
        </p:spPr>
        <p:txBody>
          <a:bodyPr/>
          <a:lstStyle/>
          <a:p>
            <a:r>
              <a:rPr lang="en-US" sz="4800" b="1" dirty="0" smtClean="0">
                <a:solidFill>
                  <a:schemeClr val="bg1"/>
                </a:solidFill>
                <a:effectLst>
                  <a:outerShdw blurRad="38100" dist="38100" dir="2700000" algn="tl">
                    <a:schemeClr val="tx1">
                      <a:alpha val="70000"/>
                    </a:schemeClr>
                  </a:outerShdw>
                </a:effectLst>
                <a:latin typeface="Calibri" pitchFamily="34" charset="0"/>
              </a:rPr>
              <a:t>A warm front occurs when lighter, warmer air advances over heavier, colder air.</a:t>
            </a:r>
          </a:p>
          <a:p>
            <a:endParaRPr lang="en-US" sz="2000" b="1" dirty="0">
              <a:solidFill>
                <a:schemeClr val="bg1"/>
              </a:solidFill>
              <a:effectLst>
                <a:outerShdw blurRad="38100" dist="38100" dir="2700000" algn="tl">
                  <a:schemeClr val="tx1">
                    <a:alpha val="70000"/>
                  </a:schemeClr>
                </a:outerShdw>
              </a:effectLst>
              <a:latin typeface="Calibri" pitchFamily="34" charset="0"/>
            </a:endParaRPr>
          </a:p>
          <a:p>
            <a:r>
              <a:rPr lang="en-US" sz="4800" b="1" dirty="0" smtClean="0">
                <a:solidFill>
                  <a:schemeClr val="bg1"/>
                </a:solidFill>
                <a:effectLst>
                  <a:outerShdw blurRad="38100" dist="38100" dir="2700000" algn="tl">
                    <a:schemeClr val="tx1">
                      <a:alpha val="70000"/>
                    </a:schemeClr>
                  </a:outerShdw>
                </a:effectLst>
                <a:latin typeface="Calibri" pitchFamily="34" charset="0"/>
              </a:rPr>
              <a:t>Can lead to long periods of gentle precipitation.</a:t>
            </a:r>
            <a:endParaRPr lang="en-US" sz="48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305271136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484784"/>
            <a:ext cx="3761581" cy="3002457"/>
          </a:xfrm>
          <a:effectLst>
            <a:outerShdw blurRad="50800" dist="50800" dir="5400000" algn="ctr" rotWithShape="0">
              <a:schemeClr val="tx1"/>
            </a:outerShdw>
          </a:effectLst>
        </p:spPr>
        <p:txBody>
          <a:bodyPr/>
          <a:lstStyle/>
          <a:p>
            <a:r>
              <a:rPr lang="en-US" sz="8800" b="1" u="sng" dirty="0" smtClean="0">
                <a:solidFill>
                  <a:schemeClr val="tx1"/>
                </a:solidFill>
                <a:effectLst>
                  <a:outerShdw blurRad="38100" dist="38100" dir="2700000" algn="tl">
                    <a:schemeClr val="tx1">
                      <a:alpha val="70000"/>
                    </a:schemeClr>
                  </a:outerShdw>
                </a:effectLst>
                <a:latin typeface="Calibri" pitchFamily="34" charset="0"/>
              </a:rPr>
              <a:t>Warm </a:t>
            </a:r>
            <a:br>
              <a:rPr lang="en-US" sz="8800" b="1" u="sng" dirty="0" smtClean="0">
                <a:solidFill>
                  <a:schemeClr val="tx1"/>
                </a:solidFill>
                <a:effectLst>
                  <a:outerShdw blurRad="38100" dist="38100" dir="2700000" algn="tl">
                    <a:schemeClr val="tx1">
                      <a:alpha val="70000"/>
                    </a:schemeClr>
                  </a:outerShdw>
                </a:effectLst>
                <a:latin typeface="Calibri" pitchFamily="34" charset="0"/>
              </a:rPr>
            </a:br>
            <a:r>
              <a:rPr lang="en-US" sz="8800" b="1" u="sng" dirty="0" smtClean="0">
                <a:solidFill>
                  <a:schemeClr val="tx1"/>
                </a:solidFill>
                <a:effectLst>
                  <a:outerShdw blurRad="38100" dist="38100" dir="2700000" algn="tl">
                    <a:schemeClr val="tx1">
                      <a:alpha val="70000"/>
                    </a:schemeClr>
                  </a:outerShdw>
                </a:effectLst>
                <a:latin typeface="Calibri" pitchFamily="34" charset="0"/>
              </a:rPr>
              <a:t>Front</a:t>
            </a:r>
            <a:endParaRPr lang="en-US" sz="9600" b="1" u="sng" dirty="0">
              <a:solidFill>
                <a:schemeClr val="tx1"/>
              </a:solidFill>
              <a:effectLst>
                <a:outerShdw blurRad="38100" dist="38100" dir="2700000" algn="tl">
                  <a:schemeClr val="tx1">
                    <a:alpha val="70000"/>
                  </a:schemeClr>
                </a:outerShdw>
              </a:effectLst>
              <a:latin typeface="Calibri" pitchFamily="34" charset="0"/>
            </a:endParaRPr>
          </a:p>
        </p:txBody>
      </p:sp>
      <p:pic>
        <p:nvPicPr>
          <p:cNvPr id="5" name="Picture 2" descr="http://haskellsifiandtech.wikispaces.com/file/view/warm%20front.jpg/404835506/261x230/warm%20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3263"/>
            <a:ext cx="3384376" cy="2982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exchangedownloads.smarttech.com/public/content/b5/b58c0fe6-776e-4136-8e37-de6b12279d5e/previews/medium/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774495"/>
            <a:ext cx="40005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74561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nodeType="withEffect">
                                  <p:stCondLst>
                                    <p:cond delay="500"/>
                                  </p:stCondLst>
                                  <p:childTnLst>
                                    <p:set>
                                      <p:cBhvr>
                                        <p:cTn id="17" dur="1" fill="hold">
                                          <p:stCondLst>
                                            <p:cond delay="0"/>
                                          </p:stCondLst>
                                        </p:cTn>
                                        <p:tgtEl>
                                          <p:spTgt spid="9218"/>
                                        </p:tgtEl>
                                        <p:attrNameLst>
                                          <p:attrName>style.visibility</p:attrName>
                                        </p:attrNameLst>
                                      </p:cBhvr>
                                      <p:to>
                                        <p:strVal val="visible"/>
                                      </p:to>
                                    </p:set>
                                    <p:anim calcmode="lin" valueType="num">
                                      <p:cBhvr>
                                        <p:cTn id="18" dur="1000" fill="hold"/>
                                        <p:tgtEl>
                                          <p:spTgt spid="9218"/>
                                        </p:tgtEl>
                                        <p:attrNameLst>
                                          <p:attrName>ppt_w</p:attrName>
                                        </p:attrNameLst>
                                      </p:cBhvr>
                                      <p:tavLst>
                                        <p:tav tm="0">
                                          <p:val>
                                            <p:fltVal val="0"/>
                                          </p:val>
                                        </p:tav>
                                        <p:tav tm="100000">
                                          <p:val>
                                            <p:strVal val="#ppt_w"/>
                                          </p:val>
                                        </p:tav>
                                      </p:tavLst>
                                    </p:anim>
                                    <p:anim calcmode="lin" valueType="num">
                                      <p:cBhvr>
                                        <p:cTn id="19" dur="1000" fill="hold"/>
                                        <p:tgtEl>
                                          <p:spTgt spid="9218"/>
                                        </p:tgtEl>
                                        <p:attrNameLst>
                                          <p:attrName>ppt_h</p:attrName>
                                        </p:attrNameLst>
                                      </p:cBhvr>
                                      <p:tavLst>
                                        <p:tav tm="0">
                                          <p:val>
                                            <p:fltVal val="0"/>
                                          </p:val>
                                        </p:tav>
                                        <p:tav tm="100000">
                                          <p:val>
                                            <p:strVal val="#ppt_h"/>
                                          </p:val>
                                        </p:tav>
                                      </p:tavLst>
                                    </p:anim>
                                    <p:animEffect transition="in" filter="fade">
                                      <p:cBhvr>
                                        <p:cTn id="2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7224" y="404664"/>
            <a:ext cx="6046440" cy="2664296"/>
          </a:xfrm>
          <a:effectLst>
            <a:outerShdw blurRad="50800" dist="50800" dir="5400000" algn="ctr" rotWithShape="0">
              <a:schemeClr val="tx1"/>
            </a:outerShdw>
          </a:effectLst>
        </p:spPr>
        <p:txBody>
          <a:bodyPr/>
          <a:lstStyle/>
          <a:p>
            <a:r>
              <a:rPr lang="en-US" sz="8000" b="1" u="sng" dirty="0" smtClean="0">
                <a:solidFill>
                  <a:schemeClr val="bg1"/>
                </a:solidFill>
                <a:effectLst>
                  <a:outerShdw blurRad="38100" dist="38100" dir="2700000" algn="tl">
                    <a:schemeClr val="tx1">
                      <a:alpha val="70000"/>
                    </a:schemeClr>
                  </a:outerShdw>
                </a:effectLst>
                <a:latin typeface="Calibri" pitchFamily="34" charset="0"/>
              </a:rPr>
              <a:t>Warm Front</a:t>
            </a:r>
            <a:br>
              <a:rPr lang="en-US" sz="8000" b="1" u="sng" dirty="0" smtClean="0">
                <a:solidFill>
                  <a:schemeClr val="bg1"/>
                </a:solidFill>
                <a:effectLst>
                  <a:outerShdw blurRad="38100" dist="38100" dir="2700000" algn="tl">
                    <a:schemeClr val="tx1">
                      <a:alpha val="70000"/>
                    </a:schemeClr>
                  </a:outerShdw>
                </a:effectLst>
                <a:latin typeface="Calibri" pitchFamily="34" charset="0"/>
              </a:rPr>
            </a:br>
            <a:r>
              <a:rPr lang="en-US" sz="8000" b="1" u="sng" dirty="0" smtClean="0">
                <a:solidFill>
                  <a:schemeClr val="bg1"/>
                </a:solidFill>
                <a:effectLst>
                  <a:outerShdw blurRad="38100" dist="38100" dir="2700000" algn="tl">
                    <a:schemeClr val="tx1">
                      <a:alpha val="70000"/>
                    </a:schemeClr>
                  </a:outerShdw>
                </a:effectLst>
                <a:latin typeface="Calibri" pitchFamily="34" charset="0"/>
              </a:rPr>
              <a:t>Advancing</a:t>
            </a:r>
            <a:endParaRPr lang="en-US" sz="8800" b="1" u="sng" dirty="0">
              <a:solidFill>
                <a:schemeClr val="bg1"/>
              </a:solidFill>
              <a:effectLst>
                <a:outerShdw blurRad="38100" dist="38100" dir="2700000" algn="tl">
                  <a:schemeClr val="tx1">
                    <a:alpha val="70000"/>
                  </a:schemeClr>
                </a:outerShdw>
              </a:effectLst>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356992"/>
            <a:ext cx="5649663" cy="2922240"/>
          </a:xfrm>
          <a:prstGeom prst="rect">
            <a:avLst/>
          </a:prstGeom>
          <a:ln>
            <a:solidFill>
              <a:schemeClr val="tx1"/>
            </a:solidFill>
          </a:ln>
        </p:spPr>
      </p:pic>
    </p:spTree>
    <p:extLst>
      <p:ext uri="{BB962C8B-B14F-4D97-AF65-F5344CB8AC3E}">
        <p14:creationId xmlns:p14="http://schemas.microsoft.com/office/powerpoint/2010/main" val="33495411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1052736"/>
            <a:ext cx="6624736" cy="4896544"/>
          </a:xfrm>
          <a:prstGeom prst="roundRect">
            <a:avLst/>
          </a:prstGeom>
          <a:solidFill>
            <a:schemeClr val="bg1">
              <a:alpha val="98000"/>
            </a:schemeClr>
          </a:solidFill>
          <a:ln>
            <a:noFill/>
          </a:ln>
          <a:effectLst>
            <a:glow rad="101600">
              <a:schemeClr val="accent1">
                <a:satMod val="175000"/>
                <a:alpha val="40000"/>
              </a:schemeClr>
            </a:glow>
            <a:outerShdw blurRad="50800" dist="50800" dir="5400000" algn="ctr" rotWithShape="0">
              <a:schemeClr val="tx1"/>
            </a:outerShdw>
          </a:effectLst>
        </p:spPr>
        <p:txBody>
          <a:bodyPr/>
          <a:lstStyle/>
          <a:p>
            <a:r>
              <a:rPr lang="en-US" sz="6000" b="1" u="sng" dirty="0" smtClean="0">
                <a:solidFill>
                  <a:schemeClr val="bg1"/>
                </a:solidFill>
                <a:effectLst>
                  <a:outerShdw blurRad="38100" dist="38100" dir="2700000" algn="tl">
                    <a:schemeClr val="tx1">
                      <a:alpha val="70000"/>
                    </a:schemeClr>
                  </a:outerShdw>
                </a:effectLst>
                <a:latin typeface="Calibri" pitchFamily="34" charset="0"/>
                <a:hlinkClick r:id="rId3"/>
              </a:rPr>
              <a:t>Study Jams: Air Masses and </a:t>
            </a:r>
            <a:r>
              <a:rPr lang="en-US" sz="6000" b="1" dirty="0" smtClean="0">
                <a:solidFill>
                  <a:schemeClr val="bg1"/>
                </a:solidFill>
                <a:effectLst>
                  <a:outerShdw blurRad="38100" dist="38100" dir="2700000" algn="tl">
                    <a:schemeClr val="tx1">
                      <a:alpha val="70000"/>
                    </a:schemeClr>
                  </a:outerShdw>
                </a:effectLst>
                <a:latin typeface="Calibri" pitchFamily="34" charset="0"/>
                <a:hlinkClick r:id="rId3"/>
              </a:rPr>
              <a:t>Fronts</a:t>
            </a:r>
            <a:r>
              <a:rPr lang="en-US" sz="6000" b="1" dirty="0" smtClean="0">
                <a:solidFill>
                  <a:schemeClr val="bg1"/>
                </a:solidFill>
                <a:effectLst>
                  <a:outerShdw blurRad="38100" dist="38100" dir="2700000" algn="tl">
                    <a:schemeClr val="tx1">
                      <a:alpha val="70000"/>
                    </a:schemeClr>
                  </a:outerShdw>
                </a:effectLst>
                <a:latin typeface="Calibri" pitchFamily="34" charset="0"/>
              </a:rPr>
              <a:t/>
            </a:r>
            <a:br>
              <a:rPr lang="en-US" sz="6000" b="1" dirty="0" smtClean="0">
                <a:solidFill>
                  <a:schemeClr val="bg1"/>
                </a:solidFill>
                <a:effectLst>
                  <a:outerShdw blurRad="38100" dist="38100" dir="2700000" algn="tl">
                    <a:schemeClr val="tx1">
                      <a:alpha val="70000"/>
                    </a:schemeClr>
                  </a:outerShdw>
                </a:effectLst>
                <a:latin typeface="Calibri" pitchFamily="34" charset="0"/>
              </a:rPr>
            </a:br>
            <a:r>
              <a:rPr lang="en-US" sz="3200" b="1" dirty="0" smtClean="0">
                <a:solidFill>
                  <a:schemeClr val="bg1"/>
                </a:solidFill>
                <a:effectLst>
                  <a:outerShdw blurRad="38100" dist="38100" dir="2700000" algn="tl">
                    <a:schemeClr val="tx1">
                      <a:alpha val="70000"/>
                    </a:schemeClr>
                  </a:outerShdw>
                </a:effectLst>
                <a:latin typeface="Calibri" pitchFamily="34" charset="0"/>
              </a:rPr>
              <a:t/>
            </a:r>
            <a:br>
              <a:rPr lang="en-US" sz="3200" b="1" dirty="0" smtClean="0">
                <a:solidFill>
                  <a:schemeClr val="bg1"/>
                </a:solidFill>
                <a:effectLst>
                  <a:outerShdw blurRad="38100" dist="38100" dir="2700000" algn="tl">
                    <a:schemeClr val="tx1">
                      <a:alpha val="70000"/>
                    </a:schemeClr>
                  </a:outerShdw>
                </a:effectLst>
                <a:latin typeface="Calibri" pitchFamily="34" charset="0"/>
              </a:rPr>
            </a:br>
            <a:r>
              <a:rPr lang="en-US" sz="6000" b="1" dirty="0" smtClean="0">
                <a:solidFill>
                  <a:schemeClr val="bg1"/>
                </a:solidFill>
                <a:effectLst>
                  <a:outerShdw blurRad="38100" dist="38100" dir="2700000" algn="tl">
                    <a:schemeClr val="tx1">
                      <a:alpha val="70000"/>
                    </a:schemeClr>
                  </a:outerShdw>
                </a:effectLst>
                <a:latin typeface="Calibri" pitchFamily="34" charset="0"/>
                <a:hlinkClick r:id="rId4"/>
              </a:rPr>
              <a:t>Weather Fronts Song</a:t>
            </a:r>
            <a:endParaRPr lang="en-US" sz="66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42828399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916832"/>
            <a:ext cx="3528392" cy="2304256"/>
          </a:xfrm>
          <a:effectLst>
            <a:outerShdw blurRad="50800" dist="50800" dir="5400000" algn="ctr" rotWithShape="0">
              <a:schemeClr val="tx1"/>
            </a:outerShdw>
          </a:effectLst>
        </p:spPr>
        <p:txBody>
          <a:bodyPr/>
          <a:lstStyle/>
          <a:p>
            <a:r>
              <a:rPr lang="en-US" b="1" u="sng" dirty="0" smtClean="0">
                <a:solidFill>
                  <a:schemeClr val="bg1"/>
                </a:solidFill>
                <a:effectLst>
                  <a:outerShdw blurRad="38100" dist="38100" dir="2700000" algn="tl">
                    <a:schemeClr val="tx1">
                      <a:alpha val="70000"/>
                    </a:schemeClr>
                  </a:outerShdw>
                </a:effectLst>
                <a:latin typeface="Calibri" pitchFamily="34" charset="0"/>
              </a:rPr>
              <a:t>Interaction </a:t>
            </a:r>
            <a:br>
              <a:rPr lang="en-US" b="1" u="sng" dirty="0" smtClean="0">
                <a:solidFill>
                  <a:schemeClr val="bg1"/>
                </a:solidFill>
                <a:effectLst>
                  <a:outerShdw blurRad="38100" dist="38100" dir="2700000" algn="tl">
                    <a:schemeClr val="tx1">
                      <a:alpha val="70000"/>
                    </a:schemeClr>
                  </a:outerShdw>
                </a:effectLst>
                <a:latin typeface="Calibri" pitchFamily="34" charset="0"/>
              </a:rPr>
            </a:br>
            <a:r>
              <a:rPr lang="en-US" b="1" u="sng" dirty="0" smtClean="0">
                <a:solidFill>
                  <a:schemeClr val="bg1"/>
                </a:solidFill>
                <a:effectLst>
                  <a:outerShdw blurRad="38100" dist="38100" dir="2700000" algn="tl">
                    <a:schemeClr val="tx1">
                      <a:alpha val="70000"/>
                    </a:schemeClr>
                  </a:outerShdw>
                </a:effectLst>
                <a:latin typeface="Calibri" pitchFamily="34" charset="0"/>
              </a:rPr>
              <a:t>of Air </a:t>
            </a:r>
            <a:br>
              <a:rPr lang="en-US" b="1" u="sng" dirty="0" smtClean="0">
                <a:solidFill>
                  <a:schemeClr val="bg1"/>
                </a:solidFill>
                <a:effectLst>
                  <a:outerShdw blurRad="38100" dist="38100" dir="2700000" algn="tl">
                    <a:schemeClr val="tx1">
                      <a:alpha val="70000"/>
                    </a:schemeClr>
                  </a:outerShdw>
                </a:effectLst>
                <a:latin typeface="Calibri" pitchFamily="34" charset="0"/>
              </a:rPr>
            </a:br>
            <a:r>
              <a:rPr lang="en-US" b="1" u="sng" dirty="0" smtClean="0">
                <a:solidFill>
                  <a:schemeClr val="bg1"/>
                </a:solidFill>
                <a:effectLst>
                  <a:outerShdw blurRad="38100" dist="38100" dir="2700000" algn="tl">
                    <a:schemeClr val="tx1">
                      <a:alpha val="70000"/>
                    </a:schemeClr>
                  </a:outerShdw>
                </a:effectLst>
                <a:latin typeface="Calibri" pitchFamily="34" charset="0"/>
              </a:rPr>
              <a:t>Masses Sort</a:t>
            </a:r>
            <a:endParaRPr lang="en-US" sz="4800" b="1" u="sng" dirty="0">
              <a:solidFill>
                <a:schemeClr val="bg1"/>
              </a:solidFill>
              <a:effectLst>
                <a:outerShdw blurRad="38100" dist="38100" dir="2700000" algn="tl">
                  <a:schemeClr val="tx1">
                    <a:alpha val="70000"/>
                  </a:schemeClr>
                </a:outerShdw>
              </a:effectLst>
              <a:latin typeface="Calibri"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30652313"/>
              </p:ext>
            </p:extLst>
          </p:nvPr>
        </p:nvGraphicFramePr>
        <p:xfrm>
          <a:off x="5220072" y="1052736"/>
          <a:ext cx="3561123" cy="4608512"/>
        </p:xfrm>
        <a:graphic>
          <a:graphicData uri="http://schemas.openxmlformats.org/presentationml/2006/ole">
            <mc:AlternateContent xmlns:mc="http://schemas.openxmlformats.org/markup-compatibility/2006">
              <mc:Choice xmlns:v="urn:schemas-microsoft-com:vml" Requires="v">
                <p:oleObj spid="_x0000_s1050"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5220072" y="1052736"/>
                        <a:ext cx="3561123" cy="460851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01835941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50" name="Picture 6" descr="http://severe-wx.pbworks.com/f/thunderstorm_destr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40818" cy="699540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022" y="260648"/>
            <a:ext cx="6480720" cy="6283933"/>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200" b="1" dirty="0" smtClean="0">
                <a:solidFill>
                  <a:schemeClr val="bg1"/>
                </a:solidFill>
                <a:effectLst>
                  <a:outerShdw blurRad="38100" dist="38100" dir="2700000" algn="tl">
                    <a:schemeClr val="tx1">
                      <a:alpha val="70000"/>
                    </a:schemeClr>
                  </a:outerShdw>
                </a:effectLst>
                <a:latin typeface="Calibri" pitchFamily="34" charset="0"/>
              </a:rPr>
              <a:t>When the </a:t>
            </a:r>
            <a:br>
              <a:rPr lang="en-US" sz="5200" b="1" dirty="0" smtClean="0">
                <a:solidFill>
                  <a:schemeClr val="bg1"/>
                </a:solidFill>
                <a:effectLst>
                  <a:outerShdw blurRad="38100" dist="38100" dir="2700000" algn="tl">
                    <a:schemeClr val="tx1">
                      <a:alpha val="70000"/>
                    </a:schemeClr>
                  </a:outerShdw>
                </a:effectLst>
                <a:latin typeface="Calibri" pitchFamily="34" charset="0"/>
              </a:rPr>
            </a:br>
            <a:r>
              <a:rPr lang="en-US" sz="5200" b="1" dirty="0" smtClean="0">
                <a:solidFill>
                  <a:schemeClr val="bg1"/>
                </a:solidFill>
                <a:effectLst>
                  <a:outerShdw blurRad="38100" dist="38100" dir="2700000" algn="tl">
                    <a:schemeClr val="tx1">
                      <a:alpha val="70000"/>
                    </a:schemeClr>
                  </a:outerShdw>
                </a:effectLst>
                <a:latin typeface="Calibri" pitchFamily="34" charset="0"/>
              </a:rPr>
              <a:t>temperature </a:t>
            </a:r>
            <a:br>
              <a:rPr lang="en-US" sz="5200" b="1" dirty="0" smtClean="0">
                <a:solidFill>
                  <a:schemeClr val="bg1"/>
                </a:solidFill>
                <a:effectLst>
                  <a:outerShdw blurRad="38100" dist="38100" dir="2700000" algn="tl">
                    <a:schemeClr val="tx1">
                      <a:alpha val="70000"/>
                    </a:schemeClr>
                  </a:outerShdw>
                </a:effectLst>
                <a:latin typeface="Calibri" pitchFamily="34" charset="0"/>
              </a:rPr>
            </a:br>
            <a:r>
              <a:rPr lang="en-US" sz="5200" b="1" dirty="0" smtClean="0">
                <a:solidFill>
                  <a:schemeClr val="bg1"/>
                </a:solidFill>
                <a:effectLst>
                  <a:outerShdw blurRad="38100" dist="38100" dir="2700000" algn="tl">
                    <a:schemeClr val="tx1">
                      <a:alpha val="70000"/>
                    </a:schemeClr>
                  </a:outerShdw>
                </a:effectLst>
                <a:latin typeface="Calibri" pitchFamily="34" charset="0"/>
              </a:rPr>
              <a:t>difference between </a:t>
            </a:r>
            <a:br>
              <a:rPr lang="en-US" sz="5200" b="1" dirty="0" smtClean="0">
                <a:solidFill>
                  <a:schemeClr val="bg1"/>
                </a:solidFill>
                <a:effectLst>
                  <a:outerShdw blurRad="38100" dist="38100" dir="2700000" algn="tl">
                    <a:schemeClr val="tx1">
                      <a:alpha val="70000"/>
                    </a:schemeClr>
                  </a:outerShdw>
                </a:effectLst>
                <a:latin typeface="Calibri" pitchFamily="34" charset="0"/>
              </a:rPr>
            </a:br>
            <a:r>
              <a:rPr lang="en-US" sz="5200" b="1" dirty="0" smtClean="0">
                <a:solidFill>
                  <a:schemeClr val="bg1"/>
                </a:solidFill>
                <a:effectLst>
                  <a:outerShdw blurRad="38100" dist="38100" dir="2700000" algn="tl">
                    <a:schemeClr val="tx1">
                      <a:alpha val="70000"/>
                    </a:schemeClr>
                  </a:outerShdw>
                </a:effectLst>
                <a:latin typeface="Calibri" pitchFamily="34" charset="0"/>
              </a:rPr>
              <a:t>the cold and warm </a:t>
            </a:r>
            <a:br>
              <a:rPr lang="en-US" sz="5200" b="1" dirty="0" smtClean="0">
                <a:solidFill>
                  <a:schemeClr val="bg1"/>
                </a:solidFill>
                <a:effectLst>
                  <a:outerShdw blurRad="38100" dist="38100" dir="2700000" algn="tl">
                    <a:schemeClr val="tx1">
                      <a:alpha val="70000"/>
                    </a:schemeClr>
                  </a:outerShdw>
                </a:effectLst>
                <a:latin typeface="Calibri" pitchFamily="34" charset="0"/>
              </a:rPr>
            </a:br>
            <a:r>
              <a:rPr lang="en-US" sz="5200" b="1" dirty="0" smtClean="0">
                <a:solidFill>
                  <a:schemeClr val="bg1"/>
                </a:solidFill>
                <a:effectLst>
                  <a:outerShdw blurRad="38100" dist="38100" dir="2700000" algn="tl">
                    <a:schemeClr val="tx1">
                      <a:alpha val="70000"/>
                    </a:schemeClr>
                  </a:outerShdw>
                </a:effectLst>
                <a:latin typeface="Calibri" pitchFamily="34" charset="0"/>
              </a:rPr>
              <a:t>air is large, thunderstorms and even tornadoes may form.</a:t>
            </a:r>
            <a:endParaRPr lang="en-US" sz="52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28657298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50" name="Picture 6" descr="http://severe-wx.pbworks.com/f/thunderstorm_destr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48322" cy="699540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9798" y="260648"/>
            <a:ext cx="8519418" cy="6283933"/>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4800" b="1" dirty="0" smtClean="0">
                <a:solidFill>
                  <a:srgbClr val="FFFFFF"/>
                </a:solidFill>
                <a:effectLst>
                  <a:outerShdw blurRad="38100" dist="38100" dir="2700000" algn="tl">
                    <a:srgbClr val="000000">
                      <a:alpha val="70000"/>
                    </a:srgbClr>
                  </a:outerShdw>
                </a:effectLst>
                <a:latin typeface="Calibri" pitchFamily="34" charset="0"/>
              </a:rPr>
              <a:t>  Thunderstorms </a:t>
            </a:r>
            <a:r>
              <a:rPr lang="en-US" sz="4800" b="1" dirty="0">
                <a:solidFill>
                  <a:srgbClr val="FFFFFF"/>
                </a:solidFill>
                <a:effectLst>
                  <a:outerShdw blurRad="38100" dist="38100" dir="2700000" algn="tl">
                    <a:srgbClr val="000000">
                      <a:alpha val="70000"/>
                    </a:srgbClr>
                  </a:outerShdw>
                </a:effectLst>
                <a:latin typeface="Calibri" pitchFamily="34" charset="0"/>
              </a:rPr>
              <a:t>can </a:t>
            </a:r>
            <a:r>
              <a:rPr lang="en-US" sz="4800" b="1" dirty="0" smtClean="0">
                <a:solidFill>
                  <a:srgbClr val="FFFFFF"/>
                </a:solidFill>
                <a:effectLst>
                  <a:outerShdw blurRad="38100" dist="38100" dir="2700000" algn="tl">
                    <a:srgbClr val="000000">
                      <a:alpha val="70000"/>
                    </a:srgbClr>
                  </a:outerShdw>
                </a:effectLst>
                <a:latin typeface="Calibri" pitchFamily="34" charset="0"/>
              </a:rPr>
              <a:t/>
            </a:r>
            <a:br>
              <a:rPr lang="en-US" sz="4800" b="1" dirty="0" smtClean="0">
                <a:solidFill>
                  <a:srgbClr val="FFFFFF"/>
                </a:solidFill>
                <a:effectLst>
                  <a:outerShdw blurRad="38100" dist="38100" dir="2700000" algn="tl">
                    <a:srgbClr val="000000">
                      <a:alpha val="70000"/>
                    </a:srgbClr>
                  </a:outerShdw>
                </a:effectLst>
                <a:latin typeface="Calibri" pitchFamily="34" charset="0"/>
              </a:rPr>
            </a:br>
            <a:r>
              <a:rPr lang="en-US" sz="4800" b="1" dirty="0" smtClean="0">
                <a:solidFill>
                  <a:srgbClr val="FFFFFF"/>
                </a:solidFill>
                <a:effectLst>
                  <a:outerShdw blurRad="38100" dist="38100" dir="2700000" algn="tl">
                    <a:srgbClr val="000000">
                      <a:alpha val="70000"/>
                    </a:srgbClr>
                  </a:outerShdw>
                </a:effectLst>
                <a:latin typeface="Calibri" pitchFamily="34" charset="0"/>
              </a:rPr>
              <a:t>  form </a:t>
            </a:r>
            <a:r>
              <a:rPr lang="en-US" sz="4800" b="1" dirty="0">
                <a:solidFill>
                  <a:srgbClr val="FFFFFF"/>
                </a:solidFill>
                <a:effectLst>
                  <a:outerShdw blurRad="38100" dist="38100" dir="2700000" algn="tl">
                    <a:srgbClr val="000000">
                      <a:alpha val="70000"/>
                    </a:srgbClr>
                  </a:outerShdw>
                </a:effectLst>
                <a:latin typeface="Calibri" pitchFamily="34" charset="0"/>
              </a:rPr>
              <a:t>at a cold front </a:t>
            </a:r>
            <a:r>
              <a:rPr lang="en-US" sz="4800" b="1" dirty="0" smtClean="0">
                <a:solidFill>
                  <a:srgbClr val="FFFFFF"/>
                </a:solidFill>
                <a:effectLst>
                  <a:outerShdw blurRad="38100" dist="38100" dir="2700000" algn="tl">
                    <a:srgbClr val="000000">
                      <a:alpha val="70000"/>
                    </a:srgbClr>
                  </a:outerShdw>
                </a:effectLst>
                <a:latin typeface="Calibri" pitchFamily="34" charset="0"/>
              </a:rPr>
              <a:t/>
            </a:r>
            <a:br>
              <a:rPr lang="en-US" sz="4800" b="1" dirty="0" smtClean="0">
                <a:solidFill>
                  <a:srgbClr val="FFFFFF"/>
                </a:solidFill>
                <a:effectLst>
                  <a:outerShdw blurRad="38100" dist="38100" dir="2700000" algn="tl">
                    <a:srgbClr val="000000">
                      <a:alpha val="70000"/>
                    </a:srgbClr>
                  </a:outerShdw>
                </a:effectLst>
                <a:latin typeface="Calibri" pitchFamily="34" charset="0"/>
              </a:rPr>
            </a:br>
            <a:r>
              <a:rPr lang="en-US" sz="4800" b="1" dirty="0" smtClean="0">
                <a:solidFill>
                  <a:srgbClr val="FFFFFF"/>
                </a:solidFill>
                <a:effectLst>
                  <a:outerShdw blurRad="38100" dist="38100" dir="2700000" algn="tl">
                    <a:srgbClr val="000000">
                      <a:alpha val="70000"/>
                    </a:srgbClr>
                  </a:outerShdw>
                </a:effectLst>
                <a:latin typeface="Calibri" pitchFamily="34" charset="0"/>
              </a:rPr>
              <a:t>  or </a:t>
            </a:r>
            <a:r>
              <a:rPr lang="en-US" sz="4800" b="1" dirty="0">
                <a:solidFill>
                  <a:srgbClr val="FFFFFF"/>
                </a:solidFill>
                <a:effectLst>
                  <a:outerShdw blurRad="38100" dist="38100" dir="2700000" algn="tl">
                    <a:srgbClr val="000000">
                      <a:alpha val="70000"/>
                    </a:srgbClr>
                  </a:outerShdw>
                </a:effectLst>
                <a:latin typeface="Calibri" pitchFamily="34" charset="0"/>
              </a:rPr>
              <a:t>within an air mass</a:t>
            </a:r>
            <a:r>
              <a:rPr lang="en-US" sz="4800" b="1" dirty="0" smtClean="0">
                <a:solidFill>
                  <a:srgbClr val="FFFFFF"/>
                </a:solidFill>
                <a:effectLst>
                  <a:outerShdw blurRad="38100" dist="38100" dir="2700000" algn="tl">
                    <a:srgbClr val="000000">
                      <a:alpha val="70000"/>
                    </a:srgbClr>
                  </a:outerShdw>
                </a:effectLst>
                <a:latin typeface="Calibri" pitchFamily="34" charset="0"/>
              </a:rPr>
              <a:t>.</a:t>
            </a:r>
          </a:p>
          <a:p>
            <a:endParaRPr lang="en-US" sz="1800" b="1" dirty="0">
              <a:solidFill>
                <a:srgbClr val="FFFFFF"/>
              </a:solidFill>
              <a:effectLst>
                <a:outerShdw blurRad="38100" dist="38100" dir="2700000" algn="tl">
                  <a:srgbClr val="000000">
                    <a:alpha val="70000"/>
                  </a:srgbClr>
                </a:outerShdw>
              </a:effectLst>
              <a:latin typeface="Calibri" pitchFamily="34" charset="0"/>
            </a:endParaRPr>
          </a:p>
          <a:p>
            <a:pPr algn="l"/>
            <a:r>
              <a:rPr lang="en-US" sz="4800" b="1" dirty="0" smtClean="0">
                <a:solidFill>
                  <a:srgbClr val="FFFFFF"/>
                </a:solidFill>
                <a:effectLst>
                  <a:outerShdw blurRad="38100" dist="38100" dir="2700000" algn="tl">
                    <a:srgbClr val="000000">
                      <a:alpha val="70000"/>
                    </a:srgbClr>
                  </a:outerShdw>
                </a:effectLst>
                <a:latin typeface="Calibri" pitchFamily="34" charset="0"/>
              </a:rPr>
              <a:t>  At </a:t>
            </a:r>
            <a:r>
              <a:rPr lang="en-US" sz="4800" b="1" dirty="0">
                <a:solidFill>
                  <a:srgbClr val="FFFFFF"/>
                </a:solidFill>
                <a:effectLst>
                  <a:outerShdw blurRad="38100" dist="38100" dir="2700000" algn="tl">
                    <a:srgbClr val="000000">
                      <a:alpha val="70000"/>
                    </a:srgbClr>
                  </a:outerShdw>
                </a:effectLst>
                <a:latin typeface="Calibri" pitchFamily="34" charset="0"/>
              </a:rPr>
              <a:t>a cold front, air can </a:t>
            </a:r>
            <a:r>
              <a:rPr lang="en-US" sz="4800" b="1" dirty="0" smtClean="0">
                <a:solidFill>
                  <a:srgbClr val="FFFFFF"/>
                </a:solidFill>
                <a:effectLst>
                  <a:outerShdw blurRad="38100" dist="38100" dir="2700000" algn="tl">
                    <a:srgbClr val="000000">
                      <a:alpha val="70000"/>
                    </a:srgbClr>
                  </a:outerShdw>
                </a:effectLst>
                <a:latin typeface="Calibri" pitchFamily="34" charset="0"/>
              </a:rPr>
              <a:t/>
            </a:r>
            <a:br>
              <a:rPr lang="en-US" sz="4800" b="1" dirty="0" smtClean="0">
                <a:solidFill>
                  <a:srgbClr val="FFFFFF"/>
                </a:solidFill>
                <a:effectLst>
                  <a:outerShdw blurRad="38100" dist="38100" dir="2700000" algn="tl">
                    <a:srgbClr val="000000">
                      <a:alpha val="70000"/>
                    </a:srgbClr>
                  </a:outerShdw>
                </a:effectLst>
                <a:latin typeface="Calibri" pitchFamily="34" charset="0"/>
              </a:rPr>
            </a:br>
            <a:r>
              <a:rPr lang="en-US" sz="4800" b="1" dirty="0" smtClean="0">
                <a:solidFill>
                  <a:srgbClr val="FFFFFF"/>
                </a:solidFill>
                <a:effectLst>
                  <a:outerShdw blurRad="38100" dist="38100" dir="2700000" algn="tl">
                    <a:srgbClr val="000000">
                      <a:alpha val="70000"/>
                    </a:srgbClr>
                  </a:outerShdw>
                </a:effectLst>
                <a:latin typeface="Calibri" pitchFamily="34" charset="0"/>
              </a:rPr>
              <a:t>  be forced </a:t>
            </a:r>
            <a:r>
              <a:rPr lang="en-US" sz="4800" b="1" dirty="0">
                <a:solidFill>
                  <a:srgbClr val="FFFFFF"/>
                </a:solidFill>
                <a:effectLst>
                  <a:outerShdw blurRad="38100" dist="38100" dir="2700000" algn="tl">
                    <a:srgbClr val="000000">
                      <a:alpha val="70000"/>
                    </a:srgbClr>
                  </a:outerShdw>
                </a:effectLst>
                <a:latin typeface="Calibri" pitchFamily="34" charset="0"/>
              </a:rPr>
              <a:t>upward quickly</a:t>
            </a:r>
            <a:r>
              <a:rPr lang="en-US" sz="4800" b="1" dirty="0" smtClean="0">
                <a:solidFill>
                  <a:srgbClr val="FFFFFF"/>
                </a:solidFill>
                <a:effectLst>
                  <a:outerShdw blurRad="38100" dist="38100" dir="2700000" algn="tl">
                    <a:srgbClr val="000000">
                      <a:alpha val="70000"/>
                    </a:srgbClr>
                  </a:outerShdw>
                </a:effectLst>
                <a:latin typeface="Calibri" pitchFamily="34" charset="0"/>
              </a:rPr>
              <a:t>. </a:t>
            </a:r>
            <a:br>
              <a:rPr lang="en-US" sz="4800" b="1" dirty="0" smtClean="0">
                <a:solidFill>
                  <a:srgbClr val="FFFFFF"/>
                </a:solidFill>
                <a:effectLst>
                  <a:outerShdw blurRad="38100" dist="38100" dir="2700000" algn="tl">
                    <a:srgbClr val="000000">
                      <a:alpha val="70000"/>
                    </a:srgbClr>
                  </a:outerShdw>
                </a:effectLst>
                <a:latin typeface="Calibri" pitchFamily="34" charset="0"/>
              </a:rPr>
            </a:br>
            <a:r>
              <a:rPr lang="en-US" sz="4800" b="1" dirty="0" smtClean="0">
                <a:solidFill>
                  <a:srgbClr val="FFFFFF"/>
                </a:solidFill>
                <a:effectLst>
                  <a:outerShdw blurRad="38100" dist="38100" dir="2700000" algn="tl">
                    <a:srgbClr val="000000">
                      <a:alpha val="70000"/>
                    </a:srgbClr>
                  </a:outerShdw>
                </a:effectLst>
                <a:latin typeface="Calibri" pitchFamily="34" charset="0"/>
              </a:rPr>
              <a:t>  Within </a:t>
            </a:r>
            <a:r>
              <a:rPr lang="en-US" sz="4800" b="1" dirty="0">
                <a:solidFill>
                  <a:srgbClr val="FFFFFF"/>
                </a:solidFill>
                <a:effectLst>
                  <a:outerShdw blurRad="38100" dist="38100" dir="2700000" algn="tl">
                    <a:srgbClr val="000000">
                      <a:alpha val="70000"/>
                    </a:srgbClr>
                  </a:outerShdw>
                </a:effectLst>
                <a:latin typeface="Calibri" pitchFamily="34" charset="0"/>
              </a:rPr>
              <a:t>an air mass</a:t>
            </a:r>
            <a:r>
              <a:rPr lang="en-US" sz="4800" b="1" dirty="0" smtClean="0">
                <a:solidFill>
                  <a:srgbClr val="FFFFFF"/>
                </a:solidFill>
                <a:effectLst>
                  <a:outerShdw blurRad="38100" dist="38100" dir="2700000" algn="tl">
                    <a:srgbClr val="000000">
                      <a:alpha val="70000"/>
                    </a:srgbClr>
                  </a:outerShdw>
                </a:effectLst>
                <a:latin typeface="Calibri" pitchFamily="34" charset="0"/>
              </a:rPr>
              <a:t>, uneven </a:t>
            </a:r>
            <a:br>
              <a:rPr lang="en-US" sz="4800" b="1" dirty="0" smtClean="0">
                <a:solidFill>
                  <a:srgbClr val="FFFFFF"/>
                </a:solidFill>
                <a:effectLst>
                  <a:outerShdw blurRad="38100" dist="38100" dir="2700000" algn="tl">
                    <a:srgbClr val="000000">
                      <a:alpha val="70000"/>
                    </a:srgbClr>
                  </a:outerShdw>
                </a:effectLst>
                <a:latin typeface="Calibri" pitchFamily="34" charset="0"/>
              </a:rPr>
            </a:br>
            <a:r>
              <a:rPr lang="en-US" sz="4800" b="1" dirty="0" smtClean="0">
                <a:solidFill>
                  <a:srgbClr val="FFFFFF"/>
                </a:solidFill>
                <a:effectLst>
                  <a:outerShdw blurRad="38100" dist="38100" dir="2700000" algn="tl">
                    <a:srgbClr val="000000">
                      <a:alpha val="70000"/>
                    </a:srgbClr>
                  </a:outerShdw>
                </a:effectLst>
                <a:latin typeface="Calibri" pitchFamily="34" charset="0"/>
              </a:rPr>
              <a:t>  heating </a:t>
            </a:r>
            <a:r>
              <a:rPr lang="en-US" sz="4800" b="1" dirty="0">
                <a:solidFill>
                  <a:srgbClr val="FFFFFF"/>
                </a:solidFill>
                <a:effectLst>
                  <a:outerShdw blurRad="38100" dist="38100" dir="2700000" algn="tl">
                    <a:srgbClr val="000000">
                      <a:alpha val="70000"/>
                    </a:srgbClr>
                  </a:outerShdw>
                </a:effectLst>
                <a:latin typeface="Calibri" pitchFamily="34" charset="0"/>
              </a:rPr>
              <a:t>can produce </a:t>
            </a:r>
            <a:r>
              <a:rPr lang="en-US" sz="4800" b="1" dirty="0" smtClean="0">
                <a:solidFill>
                  <a:srgbClr val="FFFFFF"/>
                </a:solidFill>
                <a:effectLst>
                  <a:outerShdw blurRad="38100" dist="38100" dir="2700000" algn="tl">
                    <a:srgbClr val="000000">
                      <a:alpha val="70000"/>
                    </a:srgbClr>
                  </a:outerShdw>
                </a:effectLst>
                <a:latin typeface="Calibri" pitchFamily="34" charset="0"/>
              </a:rPr>
              <a:t>convection </a:t>
            </a:r>
            <a:br>
              <a:rPr lang="en-US" sz="4800" b="1" dirty="0" smtClean="0">
                <a:solidFill>
                  <a:srgbClr val="FFFFFF"/>
                </a:solidFill>
                <a:effectLst>
                  <a:outerShdw blurRad="38100" dist="38100" dir="2700000" algn="tl">
                    <a:srgbClr val="000000">
                      <a:alpha val="70000"/>
                    </a:srgbClr>
                  </a:outerShdw>
                </a:effectLst>
                <a:latin typeface="Calibri" pitchFamily="34" charset="0"/>
              </a:rPr>
            </a:br>
            <a:r>
              <a:rPr lang="en-US" sz="4800" b="1" dirty="0" smtClean="0">
                <a:solidFill>
                  <a:srgbClr val="FFFFFF"/>
                </a:solidFill>
                <a:effectLst>
                  <a:outerShdw blurRad="38100" dist="38100" dir="2700000" algn="tl">
                    <a:srgbClr val="000000">
                      <a:alpha val="70000"/>
                    </a:srgbClr>
                  </a:outerShdw>
                </a:effectLst>
                <a:latin typeface="Calibri" pitchFamily="34" charset="0"/>
              </a:rPr>
              <a:t>  and thunderstorms</a:t>
            </a:r>
            <a:r>
              <a:rPr lang="en-US" sz="4800" b="1" dirty="0">
                <a:solidFill>
                  <a:srgbClr val="FFFFFF"/>
                </a:solidFill>
                <a:effectLst>
                  <a:outerShdw blurRad="38100" dist="38100" dir="2700000" algn="tl">
                    <a:srgbClr val="000000">
                      <a:alpha val="70000"/>
                    </a:srgbClr>
                  </a:outerShdw>
                </a:effectLst>
                <a:latin typeface="Calibri" pitchFamily="34" charset="0"/>
              </a:rPr>
              <a:t>.</a:t>
            </a:r>
          </a:p>
        </p:txBody>
      </p:sp>
    </p:spTree>
    <p:extLst>
      <p:ext uri="{BB962C8B-B14F-4D97-AF65-F5344CB8AC3E}">
        <p14:creationId xmlns:p14="http://schemas.microsoft.com/office/powerpoint/2010/main" val="368897907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628800"/>
            <a:ext cx="6480720" cy="4525963"/>
          </a:xfrm>
        </p:spPr>
        <p:txBody>
          <a:bodyPr/>
          <a:lstStyle/>
          <a:p>
            <a:pPr marL="0" indent="0" algn="ctr">
              <a:spcBef>
                <a:spcPts val="0"/>
              </a:spcBef>
              <a:buNone/>
            </a:pPr>
            <a:r>
              <a:rPr lang="en-US" sz="4000" b="1" dirty="0">
                <a:solidFill>
                  <a:schemeClr val="bg1"/>
                </a:solidFill>
                <a:effectLst>
                  <a:outerShdw blurRad="38100" dist="38100" dir="2700000" algn="ctr" rotWithShape="0">
                    <a:schemeClr val="tx1">
                      <a:alpha val="70000"/>
                    </a:schemeClr>
                  </a:outerShdw>
                </a:effectLst>
                <a:latin typeface="Calibri" pitchFamily="34" charset="0"/>
              </a:rPr>
              <a:t>Thunderstorms get their energy from humid air</a:t>
            </a:r>
            <a:r>
              <a:rPr lang="en-US" sz="4000" b="1" dirty="0" smtClean="0">
                <a:solidFill>
                  <a:schemeClr val="bg1"/>
                </a:solidFill>
                <a:effectLst>
                  <a:outerShdw blurRad="38100" dist="38100" dir="2700000" algn="ctr" rotWithShape="0">
                    <a:schemeClr val="tx1">
                      <a:alpha val="70000"/>
                    </a:schemeClr>
                  </a:outerShdw>
                </a:effectLst>
                <a:latin typeface="Calibri" pitchFamily="34" charset="0"/>
              </a:rPr>
              <a:t>. When </a:t>
            </a:r>
            <a:r>
              <a:rPr lang="en-US" sz="4000" b="1" dirty="0">
                <a:solidFill>
                  <a:schemeClr val="bg1"/>
                </a:solidFill>
                <a:effectLst>
                  <a:outerShdw blurRad="38100" dist="38100" dir="2700000" algn="ctr" rotWithShape="0">
                    <a:schemeClr val="tx1">
                      <a:alpha val="70000"/>
                    </a:schemeClr>
                  </a:outerShdw>
                </a:effectLst>
                <a:latin typeface="Calibri" pitchFamily="34" charset="0"/>
              </a:rPr>
              <a:t>warm, </a:t>
            </a:r>
            <a:r>
              <a:rPr lang="en-US" sz="4000" b="1" dirty="0" smtClean="0">
                <a:solidFill>
                  <a:schemeClr val="bg1"/>
                </a:solidFill>
                <a:effectLst>
                  <a:outerShdw blurRad="38100" dist="38100" dir="2700000" algn="ctr" rotWithShape="0">
                    <a:schemeClr val="tx1">
                      <a:alpha val="70000"/>
                    </a:schemeClr>
                  </a:outerShdw>
                </a:effectLst>
                <a:latin typeface="Calibri" pitchFamily="34" charset="0"/>
              </a:rPr>
              <a:t>humid air </a:t>
            </a:r>
            <a:r>
              <a:rPr lang="en-US" sz="4000" b="1" dirty="0">
                <a:solidFill>
                  <a:schemeClr val="bg1"/>
                </a:solidFill>
                <a:effectLst>
                  <a:outerShdw blurRad="38100" dist="38100" dir="2700000" algn="ctr" rotWithShape="0">
                    <a:schemeClr val="tx1">
                      <a:alpha val="70000"/>
                    </a:schemeClr>
                  </a:outerShdw>
                </a:effectLst>
                <a:latin typeface="Calibri" pitchFamily="34" charset="0"/>
              </a:rPr>
              <a:t>near the ground moves vertically into cooler air above, the </a:t>
            </a:r>
            <a:r>
              <a:rPr lang="en-US" sz="4000" b="1" dirty="0" smtClean="0">
                <a:solidFill>
                  <a:schemeClr val="bg1"/>
                </a:solidFill>
                <a:effectLst>
                  <a:outerShdw blurRad="38100" dist="38100" dir="2700000" algn="ctr" rotWithShape="0">
                    <a:schemeClr val="tx1">
                      <a:alpha val="70000"/>
                    </a:schemeClr>
                  </a:outerShdw>
                </a:effectLst>
                <a:latin typeface="Calibri" pitchFamily="34" charset="0"/>
              </a:rPr>
              <a:t>rising air</a:t>
            </a:r>
            <a:r>
              <a:rPr lang="en-US" sz="4000" b="1" dirty="0">
                <a:solidFill>
                  <a:schemeClr val="bg1"/>
                </a:solidFill>
                <a:effectLst>
                  <a:outerShdw blurRad="38100" dist="38100" dir="2700000" algn="ctr" rotWithShape="0">
                    <a:schemeClr val="tx1">
                      <a:alpha val="70000"/>
                    </a:schemeClr>
                  </a:outerShdw>
                </a:effectLst>
                <a:latin typeface="Calibri" pitchFamily="34" charset="0"/>
              </a:rPr>
              <a:t>, or updraft, can build a thunderstorm quickly.</a:t>
            </a:r>
          </a:p>
        </p:txBody>
      </p:sp>
      <p:sp>
        <p:nvSpPr>
          <p:cNvPr id="4" name="Title 1"/>
          <p:cNvSpPr txBox="1">
            <a:spLocks noGrp="1"/>
          </p:cNvSpPr>
          <p:nvPr>
            <p:ph type="title"/>
          </p:nvPr>
        </p:nvSpPr>
        <p:spPr>
          <a:xfrm>
            <a:off x="1835696" y="476672"/>
            <a:ext cx="7200329" cy="864096"/>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u="sng" dirty="0" smtClean="0">
                <a:solidFill>
                  <a:schemeClr val="bg1"/>
                </a:solidFill>
                <a:effectLst>
                  <a:outerShdw blurRad="38100" dist="38100" dir="2700000" algn="tl">
                    <a:schemeClr val="tx1">
                      <a:alpha val="70000"/>
                    </a:schemeClr>
                  </a:outerShdw>
                </a:effectLst>
                <a:latin typeface="Calibri" pitchFamily="34" charset="0"/>
              </a:rPr>
              <a:t>Formation of a Thunderstorm</a:t>
            </a:r>
            <a:endParaRPr lang="en-US" b="1" u="sng"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79582787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640252"/>
            <a:ext cx="8784976" cy="1080120"/>
          </a:xfrm>
        </p:spPr>
        <p:txBody>
          <a:bodyPr/>
          <a:lstStyle/>
          <a:p>
            <a:pPr marL="0" indent="0">
              <a:spcBef>
                <a:spcPts val="0"/>
              </a:spcBef>
              <a:buNone/>
            </a:pPr>
            <a:r>
              <a:rPr lang="en-US" sz="2000" b="1" dirty="0" smtClean="0">
                <a:effectLst>
                  <a:outerShdw blurRad="38100" dist="38100" dir="2700000" algn="ctr" rotWithShape="0">
                    <a:schemeClr val="bg1">
                      <a:alpha val="70000"/>
                    </a:schemeClr>
                  </a:outerShdw>
                </a:effectLst>
                <a:latin typeface="Calibri" pitchFamily="34" charset="0"/>
              </a:rPr>
              <a:t>1. Rising </a:t>
            </a:r>
            <a:r>
              <a:rPr lang="en-US" sz="2000" b="1" dirty="0">
                <a:effectLst>
                  <a:outerShdw blurRad="38100" dist="38100" dir="2700000" algn="ctr" rotWithShape="0">
                    <a:schemeClr val="bg1">
                      <a:alpha val="70000"/>
                    </a:schemeClr>
                  </a:outerShdw>
                </a:effectLst>
                <a:latin typeface="Calibri" pitchFamily="34" charset="0"/>
              </a:rPr>
              <a:t>humid air forms a </a:t>
            </a:r>
            <a:r>
              <a:rPr lang="en-US" sz="2000" b="1" dirty="0" smtClean="0">
                <a:effectLst>
                  <a:outerShdw blurRad="38100" dist="38100" dir="2700000" algn="ctr" rotWithShape="0">
                    <a:schemeClr val="bg1">
                      <a:alpha val="70000"/>
                    </a:schemeClr>
                  </a:outerShdw>
                </a:effectLst>
                <a:latin typeface="Calibri" pitchFamily="34" charset="0"/>
              </a:rPr>
              <a:t>cloud</a:t>
            </a:r>
            <a:r>
              <a:rPr lang="en-US" sz="2000" b="1" dirty="0">
                <a:effectLst>
                  <a:outerShdw blurRad="38100" dist="38100" dir="2700000" algn="ctr" rotWithShape="0">
                    <a:schemeClr val="bg1">
                      <a:alpha val="70000"/>
                    </a:schemeClr>
                  </a:outerShdw>
                </a:effectLst>
                <a:latin typeface="Calibri" pitchFamily="34" charset="0"/>
              </a:rPr>
              <a:t>. The water vapor </a:t>
            </a:r>
            <a:r>
              <a:rPr lang="en-US" sz="2000" b="1" dirty="0" smtClean="0">
                <a:effectLst>
                  <a:outerShdw blurRad="38100" dist="38100" dir="2700000" algn="ctr" rotWithShape="0">
                    <a:schemeClr val="bg1">
                      <a:alpha val="70000"/>
                    </a:schemeClr>
                  </a:outerShdw>
                </a:effectLst>
                <a:latin typeface="Calibri" pitchFamily="34" charset="0"/>
              </a:rPr>
              <a:t>releases energy </a:t>
            </a:r>
            <a:r>
              <a:rPr lang="en-US" sz="2000" b="1" dirty="0">
                <a:effectLst>
                  <a:outerShdw blurRad="38100" dist="38100" dir="2700000" algn="ctr" rotWithShape="0">
                    <a:schemeClr val="bg1">
                      <a:alpha val="70000"/>
                    </a:schemeClr>
                  </a:outerShdw>
                </a:effectLst>
                <a:latin typeface="Calibri" pitchFamily="34" charset="0"/>
              </a:rPr>
              <a:t>when it condenses into cloud droplets. This energy </a:t>
            </a:r>
            <a:r>
              <a:rPr lang="en-US" sz="2000" b="1" dirty="0" smtClean="0">
                <a:effectLst>
                  <a:outerShdw blurRad="38100" dist="38100" dir="2700000" algn="ctr" rotWithShape="0">
                    <a:schemeClr val="bg1">
                      <a:alpha val="70000"/>
                    </a:schemeClr>
                  </a:outerShdw>
                </a:effectLst>
                <a:latin typeface="Calibri" pitchFamily="34" charset="0"/>
              </a:rPr>
              <a:t>increases the </a:t>
            </a:r>
            <a:r>
              <a:rPr lang="en-US" sz="2000" b="1" dirty="0">
                <a:effectLst>
                  <a:outerShdw blurRad="38100" dist="38100" dir="2700000" algn="ctr" rotWithShape="0">
                    <a:schemeClr val="bg1">
                      <a:alpha val="70000"/>
                    </a:schemeClr>
                  </a:outerShdw>
                </a:effectLst>
                <a:latin typeface="Calibri" pitchFamily="34" charset="0"/>
              </a:rPr>
              <a:t>air motion. The cloud continues building up into </a:t>
            </a:r>
            <a:r>
              <a:rPr lang="en-US" sz="2000" b="1" dirty="0" smtClean="0">
                <a:effectLst>
                  <a:outerShdw blurRad="38100" dist="38100" dir="2700000" algn="ctr" rotWithShape="0">
                    <a:schemeClr val="bg1">
                      <a:alpha val="70000"/>
                    </a:schemeClr>
                  </a:outerShdw>
                </a:effectLst>
                <a:latin typeface="Calibri" pitchFamily="34" charset="0"/>
              </a:rPr>
              <a:t>the tall cloud </a:t>
            </a:r>
            <a:r>
              <a:rPr lang="en-US" sz="2000" b="1" dirty="0">
                <a:effectLst>
                  <a:outerShdw blurRad="38100" dist="38100" dir="2700000" algn="ctr" rotWithShape="0">
                    <a:schemeClr val="bg1">
                      <a:alpha val="70000"/>
                    </a:schemeClr>
                  </a:outerShdw>
                </a:effectLst>
                <a:latin typeface="Calibri" pitchFamily="34" charset="0"/>
              </a:rPr>
              <a:t>of a thunderstorm</a:t>
            </a:r>
            <a:r>
              <a:rPr lang="en-US" sz="2000" b="1" dirty="0" smtClean="0">
                <a:effectLst>
                  <a:outerShdw blurRad="38100" dist="38100" dir="2700000" algn="ctr" rotWithShape="0">
                    <a:schemeClr val="bg1">
                      <a:alpha val="70000"/>
                    </a:schemeClr>
                  </a:outerShdw>
                </a:effectLst>
                <a:latin typeface="Calibri" pitchFamily="34" charset="0"/>
              </a:rPr>
              <a:t>.</a:t>
            </a:r>
          </a:p>
        </p:txBody>
      </p:sp>
      <p:sp>
        <p:nvSpPr>
          <p:cNvPr id="4" name="Title 1"/>
          <p:cNvSpPr txBox="1">
            <a:spLocks noGrp="1"/>
          </p:cNvSpPr>
          <p:nvPr>
            <p:ph type="title"/>
          </p:nvPr>
        </p:nvSpPr>
        <p:spPr>
          <a:xfrm>
            <a:off x="107739" y="44624"/>
            <a:ext cx="9000529" cy="792088"/>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dirty="0" smtClean="0">
                <a:solidFill>
                  <a:schemeClr val="tx1"/>
                </a:solidFill>
                <a:effectLst>
                  <a:outerShdw blurRad="38100" dist="38100" dir="2700000" algn="tl">
                    <a:schemeClr val="tx1">
                      <a:alpha val="70000"/>
                    </a:schemeClr>
                  </a:outerShdw>
                </a:effectLst>
                <a:latin typeface="Calibri" pitchFamily="34" charset="0"/>
              </a:rPr>
              <a:t>Formation of a Thunderstorm</a:t>
            </a:r>
            <a:endParaRPr lang="en-US" sz="5400" b="1" u="sng" dirty="0">
              <a:solidFill>
                <a:schemeClr val="tx1"/>
              </a:solidFill>
              <a:effectLst>
                <a:outerShdw blurRad="38100" dist="38100" dir="2700000" algn="tl">
                  <a:schemeClr val="tx1">
                    <a:alpha val="70000"/>
                  </a:schemeClr>
                </a:outerShdw>
              </a:effectLst>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41" y="908720"/>
            <a:ext cx="70485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88061" y="4720372"/>
            <a:ext cx="8856984" cy="10801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2. Ice </a:t>
            </a:r>
            <a:r>
              <a:rPr lang="en-US" sz="2000" b="1" dirty="0">
                <a:solidFill>
                  <a:srgbClr val="000000"/>
                </a:solidFill>
                <a:effectLst>
                  <a:outerShdw blurRad="38100" dist="38100" dir="2700000" algn="ctr" rotWithShape="0">
                    <a:srgbClr val="FFFFFF">
                      <a:alpha val="70000"/>
                    </a:srgbClr>
                  </a:outerShdw>
                </a:effectLst>
                <a:latin typeface="Calibri" pitchFamily="34" charset="0"/>
              </a:rPr>
              <a:t>particles form in the low temperatures near the top of the cloud</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 As </a:t>
            </a:r>
            <a:r>
              <a:rPr lang="en-US" sz="2000" b="1" dirty="0">
                <a:solidFill>
                  <a:srgbClr val="000000"/>
                </a:solidFill>
                <a:effectLst>
                  <a:outerShdw blurRad="38100" dist="38100" dir="2700000" algn="ctr" rotWithShape="0">
                    <a:srgbClr val="FFFFFF">
                      <a:alpha val="70000"/>
                    </a:srgbClr>
                  </a:outerShdw>
                </a:effectLst>
                <a:latin typeface="Calibri" pitchFamily="34" charset="0"/>
              </a:rPr>
              <a:t>the ice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
            </a:r>
            <a:b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b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particles </a:t>
            </a:r>
            <a:r>
              <a:rPr lang="en-US" sz="2000" b="1" dirty="0">
                <a:solidFill>
                  <a:srgbClr val="000000"/>
                </a:solidFill>
                <a:effectLst>
                  <a:outerShdw blurRad="38100" dist="38100" dir="2700000" algn="ctr" rotWithShape="0">
                    <a:srgbClr val="FFFFFF">
                      <a:alpha val="70000"/>
                    </a:srgbClr>
                  </a:outerShdw>
                </a:effectLst>
                <a:latin typeface="Calibri" pitchFamily="34" charset="0"/>
              </a:rPr>
              <a:t>grow large, they begin to fall and pull cold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air down </a:t>
            </a:r>
            <a:r>
              <a:rPr lang="en-US" sz="2000" b="1" dirty="0">
                <a:solidFill>
                  <a:srgbClr val="000000"/>
                </a:solidFill>
                <a:effectLst>
                  <a:outerShdw blurRad="38100" dist="38100" dir="2700000" algn="ctr" rotWithShape="0">
                    <a:srgbClr val="FFFFFF">
                      <a:alpha val="70000"/>
                    </a:srgbClr>
                  </a:outerShdw>
                </a:effectLst>
                <a:latin typeface="Calibri" pitchFamily="34" charset="0"/>
              </a:rPr>
              <a:t>with them. This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
            </a:r>
            <a:b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b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strong </a:t>
            </a:r>
            <a:r>
              <a:rPr lang="en-US" sz="2000" b="1" dirty="0">
                <a:solidFill>
                  <a:srgbClr val="000000"/>
                </a:solidFill>
                <a:effectLst>
                  <a:outerShdw blurRad="38100" dist="38100" dir="2700000" algn="ctr" rotWithShape="0">
                    <a:srgbClr val="FFFFFF">
                      <a:alpha val="70000"/>
                    </a:srgbClr>
                  </a:outerShdw>
                </a:effectLst>
                <a:latin typeface="Calibri" pitchFamily="34" charset="0"/>
              </a:rPr>
              <a:t>downdraft brings heavy rain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or hail—the </a:t>
            </a:r>
            <a:r>
              <a:rPr lang="en-US" sz="2000" b="1" dirty="0">
                <a:solidFill>
                  <a:srgbClr val="000000"/>
                </a:solidFill>
                <a:effectLst>
                  <a:outerShdw blurRad="38100" dist="38100" dir="2700000" algn="ctr" rotWithShape="0">
                    <a:srgbClr val="FFFFFF">
                      <a:alpha val="70000"/>
                    </a:srgbClr>
                  </a:outerShdw>
                </a:effectLst>
                <a:latin typeface="Calibri" pitchFamily="34" charset="0"/>
              </a:rPr>
              <a:t>most severe stage of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a </a:t>
            </a:r>
            <a:b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b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thunderstorm</a:t>
            </a:r>
            <a:r>
              <a:rPr lang="en-US" sz="2000" b="1" dirty="0">
                <a:solidFill>
                  <a:srgbClr val="000000"/>
                </a:solidFill>
                <a:effectLst>
                  <a:outerShdw blurRad="38100" dist="38100" dir="2700000" algn="ctr" rotWithShape="0">
                    <a:srgbClr val="FFFFFF">
                      <a:alpha val="70000"/>
                    </a:srgbClr>
                  </a:outerShdw>
                </a:effectLst>
                <a:latin typeface="Calibri" pitchFamily="34" charset="0"/>
              </a:rPr>
              <a:t>.</a:t>
            </a:r>
            <a:endParaRPr lang="en-US" sz="2000" b="1" dirty="0" smtClean="0">
              <a:solidFill>
                <a:srgbClr val="000000"/>
              </a:solidFill>
              <a:effectLst>
                <a:outerShdw blurRad="38100" dist="38100" dir="2700000" algn="ctr" rotWithShape="0">
                  <a:srgbClr val="FFFFFF">
                    <a:alpha val="70000"/>
                  </a:srgbClr>
                </a:outerShdw>
              </a:effectLst>
              <a:latin typeface="Calibri" pitchFamily="34" charset="0"/>
            </a:endParaRPr>
          </a:p>
        </p:txBody>
      </p:sp>
      <p:sp>
        <p:nvSpPr>
          <p:cNvPr id="6" name="Content Placeholder 2"/>
          <p:cNvSpPr txBox="1">
            <a:spLocks/>
          </p:cNvSpPr>
          <p:nvPr/>
        </p:nvSpPr>
        <p:spPr>
          <a:xfrm>
            <a:off x="221729" y="6021288"/>
            <a:ext cx="8784976" cy="7920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3. The </a:t>
            </a:r>
            <a:r>
              <a:rPr lang="en-US" sz="2000" b="1" dirty="0">
                <a:solidFill>
                  <a:srgbClr val="000000"/>
                </a:solidFill>
                <a:effectLst>
                  <a:outerShdw blurRad="38100" dist="38100" dir="2700000" algn="ctr" rotWithShape="0">
                    <a:srgbClr val="FFFFFF">
                      <a:alpha val="70000"/>
                    </a:srgbClr>
                  </a:outerShdw>
                </a:effectLst>
                <a:latin typeface="Calibri" pitchFamily="34" charset="0"/>
              </a:rPr>
              <a:t>downdraft can spread out and block more warm air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from moving </a:t>
            </a:r>
            <a:r>
              <a:rPr lang="en-US" sz="2000" b="1" dirty="0">
                <a:solidFill>
                  <a:srgbClr val="000000"/>
                </a:solidFill>
                <a:effectLst>
                  <a:outerShdw blurRad="38100" dist="38100" dir="2700000" algn="ctr" rotWithShape="0">
                    <a:srgbClr val="FFFFFF">
                      <a:alpha val="70000"/>
                    </a:srgbClr>
                  </a:outerShdw>
                </a:effectLst>
                <a:latin typeface="Calibri" pitchFamily="34" charset="0"/>
              </a:rPr>
              <a:t>upward into the cloud. The storm slows down and ends.</a:t>
            </a:r>
            <a:endParaRPr lang="en-US" sz="2000" b="1" dirty="0" smtClean="0">
              <a:solidFill>
                <a:srgbClr val="000000"/>
              </a:solidFill>
              <a:effectLst>
                <a:outerShdw blurRad="38100" dist="38100" dir="2700000" algn="ctr" rotWithShape="0">
                  <a:srgbClr val="FFFFFF">
                    <a:alpha val="70000"/>
                  </a:srgbClr>
                </a:outerShdw>
              </a:effectLst>
              <a:latin typeface="Calibri" pitchFamily="34" charset="0"/>
            </a:endParaRPr>
          </a:p>
        </p:txBody>
      </p:sp>
    </p:spTree>
    <p:extLst>
      <p:ext uri="{BB962C8B-B14F-4D97-AF65-F5344CB8AC3E}">
        <p14:creationId xmlns:p14="http://schemas.microsoft.com/office/powerpoint/2010/main" val="57448577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1720" y="260648"/>
            <a:ext cx="6646193" cy="1944216"/>
          </a:xfrm>
        </p:spPr>
        <p:txBody>
          <a:bodyPr/>
          <a:lstStyle/>
          <a:p>
            <a:pPr eaLnBrk="1" hangingPunct="1"/>
            <a:r>
              <a:rPr lang="en-US" sz="6000" b="1" dirty="0" smtClean="0">
                <a:solidFill>
                  <a:schemeClr val="bg1"/>
                </a:solidFill>
                <a:effectLst>
                  <a:outerShdw blurRad="38100" dist="38100" dir="2700000" algn="tl">
                    <a:schemeClr val="tx1">
                      <a:alpha val="70000"/>
                    </a:schemeClr>
                  </a:outerShdw>
                </a:effectLst>
                <a:latin typeface="Calibri" pitchFamily="34" charset="0"/>
              </a:rPr>
              <a:t>What causes weather to change?</a:t>
            </a:r>
          </a:p>
        </p:txBody>
      </p:sp>
      <p:sp>
        <p:nvSpPr>
          <p:cNvPr id="3075" name="Rectangle 3"/>
          <p:cNvSpPr>
            <a:spLocks noGrp="1" noChangeArrowheads="1"/>
          </p:cNvSpPr>
          <p:nvPr>
            <p:ph type="body" idx="1"/>
          </p:nvPr>
        </p:nvSpPr>
        <p:spPr>
          <a:xfrm>
            <a:off x="1979712" y="2420888"/>
            <a:ext cx="6984776" cy="3861048"/>
          </a:xfrm>
        </p:spPr>
        <p:txBody>
          <a:bodyPr/>
          <a:lstStyle/>
          <a:p>
            <a:pPr marL="0" indent="0" algn="ctr" eaLnBrk="1" hangingPunct="1">
              <a:buNone/>
            </a:pPr>
            <a:r>
              <a:rPr lang="en-US" sz="4500" b="1" dirty="0" smtClean="0">
                <a:solidFill>
                  <a:schemeClr val="bg1"/>
                </a:solidFill>
                <a:effectLst>
                  <a:outerShdw blurRad="38100" dist="38100" dir="2700000" algn="tl">
                    <a:schemeClr val="tx1">
                      <a:alpha val="70000"/>
                    </a:schemeClr>
                  </a:outerShdw>
                </a:effectLst>
                <a:latin typeface="Calibri" pitchFamily="34" charset="0"/>
              </a:rPr>
              <a:t>In previous lessons, you learned that the movement of air and moisture in the atmosphere cause weather to constantly change.</a:t>
            </a:r>
          </a:p>
        </p:txBody>
      </p:sp>
    </p:spTree>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 calcmode="lin" valueType="num">
                                      <p:cBhvr>
                                        <p:cTn id="14"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07739" y="44624"/>
            <a:ext cx="9000529" cy="792088"/>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dirty="0" smtClean="0">
                <a:solidFill>
                  <a:schemeClr val="tx1"/>
                </a:solidFill>
                <a:effectLst>
                  <a:outerShdw blurRad="38100" dist="38100" dir="2700000" algn="tl">
                    <a:schemeClr val="tx1">
                      <a:alpha val="70000"/>
                    </a:schemeClr>
                  </a:outerShdw>
                </a:effectLst>
                <a:latin typeface="Calibri" pitchFamily="34" charset="0"/>
              </a:rPr>
              <a:t>Formation of a Thunderstorm</a:t>
            </a:r>
            <a:endParaRPr lang="en-US" sz="5400" b="1" u="sng" dirty="0">
              <a:solidFill>
                <a:schemeClr val="tx1"/>
              </a:solidFill>
              <a:effectLst>
                <a:outerShdw blurRad="38100" dist="38100" dir="2700000" algn="tl">
                  <a:schemeClr val="tx1">
                    <a:alpha val="70000"/>
                  </a:schemeClr>
                </a:outerShdw>
              </a:effectLst>
              <a:latin typeface="Calibri" pitchFamily="34" charset="0"/>
            </a:endParaRPr>
          </a:p>
        </p:txBody>
      </p:sp>
      <p:sp>
        <p:nvSpPr>
          <p:cNvPr id="5" name="Content Placeholder 2"/>
          <p:cNvSpPr txBox="1">
            <a:spLocks/>
          </p:cNvSpPr>
          <p:nvPr/>
        </p:nvSpPr>
        <p:spPr>
          <a:xfrm>
            <a:off x="395536" y="1050068"/>
            <a:ext cx="8424936" cy="223224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In some regions</a:t>
            </a:r>
            <a:r>
              <a:rPr lang="en-US" sz="2000" b="1" dirty="0">
                <a:solidFill>
                  <a:srgbClr val="000000"/>
                </a:solidFill>
                <a:effectLst>
                  <a:outerShdw blurRad="38100" dist="38100" dir="2700000" algn="ctr" rotWithShape="0">
                    <a:srgbClr val="FFFFFF">
                      <a:alpha val="70000"/>
                    </a:srgbClr>
                  </a:outerShdw>
                </a:effectLst>
                <a:latin typeface="Calibri" pitchFamily="34" charset="0"/>
              </a:rPr>
              <a:t>, the conditions that produce thunderstorms occur almost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daily during </a:t>
            </a:r>
            <a:r>
              <a:rPr lang="en-US" sz="2000" b="1" dirty="0">
                <a:solidFill>
                  <a:srgbClr val="000000"/>
                </a:solidFill>
                <a:effectLst>
                  <a:outerShdw blurRad="38100" dist="38100" dir="2700000" algn="ctr" rotWithShape="0">
                    <a:srgbClr val="FFFFFF">
                      <a:alpha val="70000"/>
                    </a:srgbClr>
                  </a:outerShdw>
                </a:effectLst>
                <a:latin typeface="Calibri" pitchFamily="34" charset="0"/>
              </a:rPr>
              <a:t>part of the year. </a:t>
            </a:r>
            <a:endParaRPr lang="en-US" sz="2000" b="1" dirty="0" smtClean="0">
              <a:solidFill>
                <a:srgbClr val="000000"/>
              </a:solidFill>
              <a:effectLst>
                <a:outerShdw blurRad="38100" dist="38100" dir="2700000" algn="ctr" rotWithShape="0">
                  <a:srgbClr val="FFFFFF">
                    <a:alpha val="70000"/>
                  </a:srgbClr>
                </a:outerShdw>
              </a:effectLst>
              <a:latin typeface="Calibri" pitchFamily="34" charset="0"/>
            </a:endParaRPr>
          </a:p>
          <a:p>
            <a:pPr marL="0" indent="0" algn="ctr">
              <a:spcBef>
                <a:spcPts val="0"/>
              </a:spcBef>
              <a:buFontTx/>
              <a:buNone/>
            </a:pPr>
            <a:endParaRPr lang="en-US" sz="1400" b="1" dirty="0">
              <a:solidFill>
                <a:srgbClr val="000000"/>
              </a:solidFill>
              <a:effectLst>
                <a:outerShdw blurRad="38100" dist="38100" dir="2700000" algn="ctr" rotWithShape="0">
                  <a:srgbClr val="FFFFFF">
                    <a:alpha val="70000"/>
                  </a:srgbClr>
                </a:outerShdw>
              </a:effectLst>
              <a:latin typeface="Calibri" pitchFamily="34" charset="0"/>
            </a:endParaRPr>
          </a:p>
          <a:p>
            <a:pPr marL="0" indent="0" algn="ctr">
              <a:spcBef>
                <a:spcPts val="0"/>
              </a:spcBef>
              <a:buFontTx/>
              <a:buNone/>
            </a:pP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In </a:t>
            </a:r>
            <a:r>
              <a:rPr lang="en-US" sz="2000" b="1" dirty="0">
                <a:solidFill>
                  <a:srgbClr val="000000"/>
                </a:solidFill>
                <a:effectLst>
                  <a:outerShdw blurRad="38100" dist="38100" dir="2700000" algn="ctr" rotWithShape="0">
                    <a:srgbClr val="FFFFFF">
                      <a:alpha val="70000"/>
                    </a:srgbClr>
                  </a:outerShdw>
                </a:effectLst>
                <a:latin typeface="Calibri" pitchFamily="34" charset="0"/>
              </a:rPr>
              <a:t>Florida, for example, the wet land and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air warm </a:t>
            </a:r>
            <a:r>
              <a:rPr lang="en-US" sz="2000" b="1" dirty="0">
                <a:solidFill>
                  <a:srgbClr val="000000"/>
                </a:solidFill>
                <a:effectLst>
                  <a:outerShdw blurRad="38100" dist="38100" dir="2700000" algn="ctr" rotWithShape="0">
                    <a:srgbClr val="FFFFFF">
                      <a:alpha val="70000"/>
                    </a:srgbClr>
                  </a:outerShdw>
                </a:effectLst>
                <a:latin typeface="Calibri" pitchFamily="34" charset="0"/>
              </a:rPr>
              <a:t>up during a long summer day. Then, as you see in the diagram</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 cool </a:t>
            </a:r>
            <a:r>
              <a:rPr lang="en-US" sz="2000" b="1" dirty="0">
                <a:solidFill>
                  <a:srgbClr val="000000"/>
                </a:solidFill>
                <a:effectLst>
                  <a:outerShdw blurRad="38100" dist="38100" dir="2700000" algn="ctr" rotWithShape="0">
                    <a:srgbClr val="FFFFFF">
                      <a:alpha val="70000"/>
                    </a:srgbClr>
                  </a:outerShdw>
                </a:effectLst>
                <a:latin typeface="Calibri" pitchFamily="34" charset="0"/>
              </a:rPr>
              <a:t>sea breezes blow in from both coasts of the peninsula at once</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 The </a:t>
            </a:r>
            <a:r>
              <a:rPr lang="en-US" sz="2000" b="1" dirty="0">
                <a:solidFill>
                  <a:srgbClr val="000000"/>
                </a:solidFill>
                <a:effectLst>
                  <a:outerShdw blurRad="38100" dist="38100" dir="2700000" algn="ctr" rotWithShape="0">
                    <a:srgbClr val="FFFFFF">
                      <a:alpha val="70000"/>
                    </a:srgbClr>
                  </a:outerShdw>
                </a:effectLst>
                <a:latin typeface="Calibri" pitchFamily="34" charset="0"/>
              </a:rPr>
              <a:t>two sea breezes together push the warm, </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humid air </a:t>
            </a:r>
            <a:r>
              <a:rPr lang="en-US" sz="2000" b="1" dirty="0">
                <a:solidFill>
                  <a:srgbClr val="000000"/>
                </a:solidFill>
                <a:effectLst>
                  <a:outerShdw blurRad="38100" dist="38100" dir="2700000" algn="ctr" rotWithShape="0">
                    <a:srgbClr val="FFFFFF">
                      <a:alpha val="70000"/>
                    </a:srgbClr>
                  </a:outerShdw>
                </a:effectLst>
                <a:latin typeface="Calibri" pitchFamily="34" charset="0"/>
              </a:rPr>
              <a:t>over the land upward quickly</a:t>
            </a:r>
            <a:r>
              <a:rPr lang="en-US" sz="2000" b="1" dirty="0" smtClean="0">
                <a:solidFill>
                  <a:srgbClr val="000000"/>
                </a:solidFill>
                <a:effectLst>
                  <a:outerShdw blurRad="38100" dist="38100" dir="2700000" algn="ctr" rotWithShape="0">
                    <a:srgbClr val="FFFFFF">
                      <a:alpha val="70000"/>
                    </a:srgbClr>
                  </a:outerShdw>
                </a:effectLst>
                <a:latin typeface="Calibri" pitchFamily="34" charset="0"/>
              </a:rPr>
              <a:t>. Thunderstorms </a:t>
            </a:r>
            <a:r>
              <a:rPr lang="en-US" sz="2000" b="1" dirty="0">
                <a:solidFill>
                  <a:srgbClr val="000000"/>
                </a:solidFill>
                <a:effectLst>
                  <a:outerShdw blurRad="38100" dist="38100" dir="2700000" algn="ctr" rotWithShape="0">
                    <a:srgbClr val="FFFFFF">
                      <a:alpha val="70000"/>
                    </a:srgbClr>
                  </a:outerShdw>
                </a:effectLst>
                <a:latin typeface="Calibri" pitchFamily="34" charset="0"/>
              </a:rPr>
              <a:t>form in the rising air.</a:t>
            </a:r>
            <a:endParaRPr lang="en-US" sz="2000" b="1" dirty="0" smtClean="0">
              <a:solidFill>
                <a:srgbClr val="000000"/>
              </a:solidFill>
              <a:effectLst>
                <a:outerShdw blurRad="38100" dist="38100" dir="2700000" algn="ctr" rotWithShape="0">
                  <a:srgbClr val="FFFFFF">
                    <a:alpha val="70000"/>
                  </a:srgbClr>
                </a:outerShdw>
              </a:effectLst>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5840710" cy="356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44230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nodeType="withEffect">
                                  <p:stCondLst>
                                    <p:cond delay="50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1000" fill="hold"/>
                                        <p:tgtEl>
                                          <p:spTgt spid="4098"/>
                                        </p:tgtEl>
                                        <p:attrNameLst>
                                          <p:attrName>ppt_w</p:attrName>
                                        </p:attrNameLst>
                                      </p:cBhvr>
                                      <p:tavLst>
                                        <p:tav tm="0">
                                          <p:val>
                                            <p:fltVal val="0"/>
                                          </p:val>
                                        </p:tav>
                                        <p:tav tm="100000">
                                          <p:val>
                                            <p:strVal val="#ppt_w"/>
                                          </p:val>
                                        </p:tav>
                                      </p:tavLst>
                                    </p:anim>
                                    <p:anim calcmode="lin" valueType="num">
                                      <p:cBhvr>
                                        <p:cTn id="19" dur="1000" fill="hold"/>
                                        <p:tgtEl>
                                          <p:spTgt spid="4098"/>
                                        </p:tgtEl>
                                        <p:attrNameLst>
                                          <p:attrName>ppt_h</p:attrName>
                                        </p:attrNameLst>
                                      </p:cBhvr>
                                      <p:tavLst>
                                        <p:tav tm="0">
                                          <p:val>
                                            <p:fltVal val="0"/>
                                          </p:val>
                                        </p:tav>
                                        <p:tav tm="100000">
                                          <p:val>
                                            <p:strVal val="#ppt_h"/>
                                          </p:val>
                                        </p:tav>
                                      </p:tavLst>
                                    </p:anim>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07739" y="44624"/>
            <a:ext cx="9000529" cy="792088"/>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dirty="0" smtClean="0">
                <a:solidFill>
                  <a:schemeClr val="tx1"/>
                </a:solidFill>
                <a:effectLst>
                  <a:outerShdw blurRad="38100" dist="38100" dir="2700000" algn="tl">
                    <a:schemeClr val="tx1">
                      <a:alpha val="70000"/>
                    </a:schemeClr>
                  </a:outerShdw>
                </a:effectLst>
                <a:latin typeface="Calibri" pitchFamily="34" charset="0"/>
              </a:rPr>
              <a:t>Formation of a Thunderstorm</a:t>
            </a:r>
            <a:endParaRPr lang="en-US" sz="5400" b="1" u="sng" dirty="0">
              <a:solidFill>
                <a:schemeClr val="tx1"/>
              </a:solidFill>
              <a:effectLst>
                <a:outerShdw blurRad="38100" dist="38100" dir="2700000" algn="tl">
                  <a:schemeClr val="tx1">
                    <a:alpha val="70000"/>
                  </a:schemeClr>
                </a:outerShdw>
              </a:effectLst>
              <a:latin typeface="Calibri" pitchFamily="34" charset="0"/>
            </a:endParaRPr>
          </a:p>
        </p:txBody>
      </p:sp>
      <p:sp>
        <p:nvSpPr>
          <p:cNvPr id="5" name="Content Placeholder 2"/>
          <p:cNvSpPr txBox="1">
            <a:spLocks/>
          </p:cNvSpPr>
          <p:nvPr/>
        </p:nvSpPr>
        <p:spPr>
          <a:xfrm>
            <a:off x="251520" y="1196752"/>
            <a:ext cx="8424936" cy="16561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California, along the western coast, does not have thunderstorms in the summer like Florida. Why might this be the case? What important factor in the formation of a thunderstorm would California be missing?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16" y="3140968"/>
            <a:ext cx="4896544" cy="306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23528" y="1268760"/>
            <a:ext cx="8424936" cy="16561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In </a:t>
            </a:r>
            <a:r>
              <a:rPr lang="en-US" sz="2400" b="1" dirty="0">
                <a:solidFill>
                  <a:srgbClr val="000000"/>
                </a:solidFill>
                <a:effectLst>
                  <a:outerShdw blurRad="38100" dist="38100" dir="2700000" algn="ctr" rotWithShape="0">
                    <a:srgbClr val="FFFFFF">
                      <a:alpha val="70000"/>
                    </a:srgbClr>
                  </a:outerShdw>
                </a:effectLst>
                <a:latin typeface="Calibri" pitchFamily="34" charset="0"/>
              </a:rPr>
              <a:t>contrast, the summer air along </a:t>
            </a: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the coast </a:t>
            </a:r>
            <a:r>
              <a:rPr lang="en-US" sz="2400" b="1" dirty="0">
                <a:solidFill>
                  <a:srgbClr val="000000"/>
                </a:solidFill>
                <a:effectLst>
                  <a:outerShdw blurRad="38100" dist="38100" dir="2700000" algn="ctr" rotWithShape="0">
                    <a:srgbClr val="FFFFFF">
                      <a:alpha val="70000"/>
                    </a:srgbClr>
                  </a:outerShdw>
                </a:effectLst>
                <a:latin typeface="Calibri" pitchFamily="34" charset="0"/>
              </a:rPr>
              <a:t>of California is usually too dry </a:t>
            </a: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to produce </a:t>
            </a:r>
            <a:r>
              <a:rPr lang="en-US" sz="2400" b="1" dirty="0">
                <a:solidFill>
                  <a:srgbClr val="000000"/>
                </a:solidFill>
                <a:effectLst>
                  <a:outerShdw blurRad="38100" dist="38100" dir="2700000" algn="ctr" rotWithShape="0">
                    <a:srgbClr val="FFFFFF">
                      <a:alpha val="70000"/>
                    </a:srgbClr>
                  </a:outerShdw>
                </a:effectLst>
                <a:latin typeface="Calibri" pitchFamily="34" charset="0"/>
              </a:rPr>
              <a:t>thunderstorms. The air </a:t>
            </a: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over the </a:t>
            </a:r>
            <a:r>
              <a:rPr lang="en-US" sz="2400" b="1" dirty="0">
                <a:solidFill>
                  <a:srgbClr val="000000"/>
                </a:solidFill>
                <a:effectLst>
                  <a:outerShdw blurRad="38100" dist="38100" dir="2700000" algn="ctr" rotWithShape="0">
                    <a:srgbClr val="FFFFFF">
                      <a:alpha val="70000"/>
                    </a:srgbClr>
                  </a:outerShdw>
                </a:effectLst>
                <a:latin typeface="Calibri" pitchFamily="34" charset="0"/>
              </a:rPr>
              <a:t>land heats up, and a sea </a:t>
            </a: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breeze forms</a:t>
            </a:r>
            <a:r>
              <a:rPr lang="en-US" sz="2400" b="1" dirty="0">
                <a:solidFill>
                  <a:srgbClr val="000000"/>
                </a:solidFill>
                <a:effectLst>
                  <a:outerShdw blurRad="38100" dist="38100" dir="2700000" algn="ctr" rotWithShape="0">
                    <a:srgbClr val="FFFFFF">
                      <a:alpha val="70000"/>
                    </a:srgbClr>
                  </a:outerShdw>
                </a:effectLst>
                <a:latin typeface="Calibri" pitchFamily="34" charset="0"/>
              </a:rPr>
              <a:t>, but there is not enough </a:t>
            </a: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moisture in </a:t>
            </a:r>
            <a:r>
              <a:rPr lang="en-US" sz="2400" b="1" dirty="0">
                <a:solidFill>
                  <a:srgbClr val="000000"/>
                </a:solidFill>
                <a:effectLst>
                  <a:outerShdw blurRad="38100" dist="38100" dir="2700000" algn="ctr" rotWithShape="0">
                    <a:srgbClr val="FFFFFF">
                      <a:alpha val="70000"/>
                    </a:srgbClr>
                  </a:outerShdw>
                </a:effectLst>
                <a:latin typeface="Calibri" pitchFamily="34" charset="0"/>
              </a:rPr>
              <a:t>the rising warm air to form </a:t>
            </a:r>
            <a:r>
              <a:rPr lang="en-US" sz="2400" b="1" dirty="0" smtClean="0">
                <a:solidFill>
                  <a:srgbClr val="000000"/>
                </a:solidFill>
                <a:effectLst>
                  <a:outerShdw blurRad="38100" dist="38100" dir="2700000" algn="ctr" rotWithShape="0">
                    <a:srgbClr val="FFFFFF">
                      <a:alpha val="70000"/>
                    </a:srgbClr>
                  </a:outerShdw>
                </a:effectLst>
                <a:latin typeface="Calibri" pitchFamily="34" charset="0"/>
              </a:rPr>
              <a:t>clouds and </a:t>
            </a:r>
            <a:r>
              <a:rPr lang="en-US" sz="2400" b="1" dirty="0">
                <a:solidFill>
                  <a:srgbClr val="000000"/>
                </a:solidFill>
                <a:effectLst>
                  <a:outerShdw blurRad="38100" dist="38100" dir="2700000" algn="ctr" rotWithShape="0">
                    <a:srgbClr val="FFFFFF">
                      <a:alpha val="70000"/>
                    </a:srgbClr>
                  </a:outerShdw>
                </a:effectLst>
                <a:latin typeface="Calibri" pitchFamily="34" charset="0"/>
              </a:rPr>
              <a:t>precipitation. </a:t>
            </a:r>
            <a:endParaRPr lang="en-US" sz="2400" b="1" dirty="0" smtClean="0">
              <a:solidFill>
                <a:srgbClr val="000000"/>
              </a:solidFill>
              <a:effectLst>
                <a:outerShdw blurRad="38100" dist="38100" dir="2700000" algn="ctr" rotWithShape="0">
                  <a:srgbClr val="FFFFFF">
                    <a:alpha val="70000"/>
                  </a:srgbClr>
                </a:outerShdw>
              </a:effectLst>
              <a:latin typeface="Calibri" pitchFamily="34" charset="0"/>
            </a:endParaRPr>
          </a:p>
        </p:txBody>
      </p:sp>
    </p:spTree>
    <p:extLst>
      <p:ext uri="{BB962C8B-B14F-4D97-AF65-F5344CB8AC3E}">
        <p14:creationId xmlns:p14="http://schemas.microsoft.com/office/powerpoint/2010/main" val="356062455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nodeType="withEffect">
                                  <p:stCondLst>
                                    <p:cond delay="500"/>
                                  </p:stCondLst>
                                  <p:childTnLst>
                                    <p:set>
                                      <p:cBhvr>
                                        <p:cTn id="17" dur="1" fill="hold">
                                          <p:stCondLst>
                                            <p:cond delay="0"/>
                                          </p:stCondLst>
                                        </p:cTn>
                                        <p:tgtEl>
                                          <p:spTgt spid="5122"/>
                                        </p:tgtEl>
                                        <p:attrNameLst>
                                          <p:attrName>style.visibility</p:attrName>
                                        </p:attrNameLst>
                                      </p:cBhvr>
                                      <p:to>
                                        <p:strVal val="visible"/>
                                      </p:to>
                                    </p:set>
                                    <p:anim calcmode="lin" valueType="num">
                                      <p:cBhvr>
                                        <p:cTn id="18" dur="1000" fill="hold"/>
                                        <p:tgtEl>
                                          <p:spTgt spid="5122"/>
                                        </p:tgtEl>
                                        <p:attrNameLst>
                                          <p:attrName>ppt_w</p:attrName>
                                        </p:attrNameLst>
                                      </p:cBhvr>
                                      <p:tavLst>
                                        <p:tav tm="0">
                                          <p:val>
                                            <p:fltVal val="0"/>
                                          </p:val>
                                        </p:tav>
                                        <p:tav tm="100000">
                                          <p:val>
                                            <p:strVal val="#ppt_w"/>
                                          </p:val>
                                        </p:tav>
                                      </p:tavLst>
                                    </p:anim>
                                    <p:anim calcmode="lin" valueType="num">
                                      <p:cBhvr>
                                        <p:cTn id="19" dur="1000" fill="hold"/>
                                        <p:tgtEl>
                                          <p:spTgt spid="5122"/>
                                        </p:tgtEl>
                                        <p:attrNameLst>
                                          <p:attrName>ppt_h</p:attrName>
                                        </p:attrNameLst>
                                      </p:cBhvr>
                                      <p:tavLst>
                                        <p:tav tm="0">
                                          <p:val>
                                            <p:fltVal val="0"/>
                                          </p:val>
                                        </p:tav>
                                        <p:tav tm="100000">
                                          <p:val>
                                            <p:strVal val="#ppt_h"/>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childTnLst>
                          </p:cTn>
                        </p:par>
                        <p:par>
                          <p:cTn id="26" fill="hold">
                            <p:stCondLst>
                              <p:cond delay="1000"/>
                            </p:stCondLst>
                            <p:childTnLst>
                              <p:par>
                                <p:cTn id="27" presetID="53" presetClass="entr" presetSubtype="16"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2420888"/>
            <a:ext cx="6480720" cy="4104456"/>
          </a:xfrm>
          <a:prstGeom prst="roundRect">
            <a:avLst/>
          </a:prstGeom>
          <a:solidFill>
            <a:schemeClr val="bg1"/>
          </a:solidFill>
          <a:effectLst>
            <a:glow rad="101600">
              <a:schemeClr val="accent1">
                <a:satMod val="175000"/>
                <a:alpha val="40000"/>
              </a:schemeClr>
            </a:glow>
          </a:effectLst>
        </p:spPr>
        <p:txBody>
          <a:bodyPr/>
          <a:lstStyle/>
          <a:p>
            <a:pPr marL="0" indent="0" algn="ctr">
              <a:spcBef>
                <a:spcPts val="0"/>
              </a:spcBef>
              <a:buNone/>
            </a:pPr>
            <a:r>
              <a:rPr lang="en-US" sz="2800" b="1" dirty="0">
                <a:solidFill>
                  <a:schemeClr val="bg1"/>
                </a:solidFill>
                <a:effectLst>
                  <a:outerShdw blurRad="38100" dist="38100" dir="2700000" algn="ctr" rotWithShape="0">
                    <a:schemeClr val="tx1">
                      <a:alpha val="70000"/>
                    </a:schemeClr>
                  </a:outerShdw>
                </a:effectLst>
                <a:latin typeface="Calibri" pitchFamily="34" charset="0"/>
                <a:hlinkClick r:id="rId3"/>
              </a:rPr>
              <a:t>https://</a:t>
            </a:r>
            <a:r>
              <a:rPr lang="en-US" sz="2800" b="1" dirty="0" smtClean="0">
                <a:solidFill>
                  <a:schemeClr val="bg1"/>
                </a:solidFill>
                <a:effectLst>
                  <a:outerShdw blurRad="38100" dist="38100" dir="2700000" algn="ctr" rotWithShape="0">
                    <a:schemeClr val="tx1">
                      <a:alpha val="70000"/>
                    </a:schemeClr>
                  </a:outerShdw>
                </a:effectLst>
                <a:latin typeface="Calibri" pitchFamily="34" charset="0"/>
                <a:hlinkClick r:id="rId3"/>
              </a:rPr>
              <a:t>www.youtube.com/watch?v=TTff6Ik3D-4</a:t>
            </a:r>
            <a:r>
              <a:rPr lang="en-US" sz="2800" b="1" dirty="0" smtClean="0">
                <a:solidFill>
                  <a:schemeClr val="bg1"/>
                </a:solidFill>
                <a:effectLst>
                  <a:outerShdw blurRad="38100" dist="38100" dir="2700000" algn="ctr" rotWithShape="0">
                    <a:schemeClr val="tx1">
                      <a:alpha val="70000"/>
                    </a:schemeClr>
                  </a:outerShdw>
                </a:effectLst>
                <a:latin typeface="Calibri" pitchFamily="34" charset="0"/>
              </a:rPr>
              <a:t> </a:t>
            </a:r>
          </a:p>
          <a:p>
            <a:pPr marL="0" indent="0" algn="ctr">
              <a:spcBef>
                <a:spcPts val="0"/>
              </a:spcBef>
              <a:buNone/>
            </a:pPr>
            <a:endParaRPr lang="en-US" b="1" dirty="0" smtClean="0">
              <a:solidFill>
                <a:schemeClr val="bg1"/>
              </a:solidFill>
              <a:effectLst>
                <a:outerShdw blurRad="38100" dist="38100" dir="2700000" algn="ctr" rotWithShape="0">
                  <a:schemeClr val="tx1">
                    <a:alpha val="70000"/>
                  </a:schemeClr>
                </a:outerShdw>
              </a:effectLst>
              <a:latin typeface="Calibri" pitchFamily="34" charset="0"/>
            </a:endParaRPr>
          </a:p>
          <a:p>
            <a:pPr marL="0" indent="0" algn="ctr">
              <a:spcBef>
                <a:spcPts val="0"/>
              </a:spcBef>
              <a:buNone/>
            </a:pPr>
            <a:r>
              <a:rPr lang="en-US" sz="2800" b="1" dirty="0">
                <a:solidFill>
                  <a:schemeClr val="bg1"/>
                </a:solidFill>
                <a:effectLst>
                  <a:outerShdw blurRad="38100" dist="38100" dir="2700000" algn="ctr" rotWithShape="0">
                    <a:schemeClr val="tx1">
                      <a:alpha val="70000"/>
                    </a:schemeClr>
                  </a:outerShdw>
                </a:effectLst>
                <a:latin typeface="Calibri" pitchFamily="34" charset="0"/>
                <a:hlinkClick r:id="rId4"/>
              </a:rPr>
              <a:t>https://</a:t>
            </a:r>
            <a:r>
              <a:rPr lang="en-US" sz="2800" b="1" dirty="0" smtClean="0">
                <a:solidFill>
                  <a:schemeClr val="bg1"/>
                </a:solidFill>
                <a:effectLst>
                  <a:outerShdw blurRad="38100" dist="38100" dir="2700000" algn="ctr" rotWithShape="0">
                    <a:schemeClr val="tx1">
                      <a:alpha val="70000"/>
                    </a:schemeClr>
                  </a:outerShdw>
                </a:effectLst>
                <a:latin typeface="Calibri" pitchFamily="34" charset="0"/>
                <a:hlinkClick r:id="rId4"/>
              </a:rPr>
              <a:t>www.youtube.com/watch?v=exlVSEPEXKc</a:t>
            </a:r>
            <a:r>
              <a:rPr lang="en-US" sz="2800" b="1" dirty="0" smtClean="0">
                <a:solidFill>
                  <a:schemeClr val="bg1"/>
                </a:solidFill>
                <a:effectLst>
                  <a:outerShdw blurRad="38100" dist="38100" dir="2700000" algn="ctr" rotWithShape="0">
                    <a:schemeClr val="tx1">
                      <a:alpha val="70000"/>
                    </a:schemeClr>
                  </a:outerShdw>
                </a:effectLst>
                <a:latin typeface="Calibri" pitchFamily="34" charset="0"/>
              </a:rPr>
              <a:t> </a:t>
            </a:r>
          </a:p>
          <a:p>
            <a:pPr marL="0" indent="0" algn="ctr">
              <a:spcBef>
                <a:spcPts val="0"/>
              </a:spcBef>
              <a:buNone/>
            </a:pPr>
            <a:endParaRPr lang="en-US" b="1" dirty="0" smtClean="0">
              <a:solidFill>
                <a:schemeClr val="bg1"/>
              </a:solidFill>
              <a:effectLst>
                <a:outerShdw blurRad="38100" dist="38100" dir="2700000" algn="ctr" rotWithShape="0">
                  <a:schemeClr val="tx1">
                    <a:alpha val="70000"/>
                  </a:schemeClr>
                </a:outerShdw>
              </a:effectLst>
              <a:latin typeface="Calibri" pitchFamily="34" charset="0"/>
            </a:endParaRPr>
          </a:p>
          <a:p>
            <a:pPr marL="0" indent="0" algn="ctr">
              <a:spcBef>
                <a:spcPts val="0"/>
              </a:spcBef>
              <a:buNone/>
            </a:pPr>
            <a:r>
              <a:rPr lang="en-US" sz="2800" b="1" dirty="0">
                <a:solidFill>
                  <a:schemeClr val="bg1"/>
                </a:solidFill>
                <a:effectLst>
                  <a:outerShdw blurRad="38100" dist="38100" dir="2700000" algn="ctr" rotWithShape="0">
                    <a:schemeClr val="tx1">
                      <a:alpha val="70000"/>
                    </a:schemeClr>
                  </a:outerShdw>
                </a:effectLst>
                <a:latin typeface="Calibri" pitchFamily="34" charset="0"/>
                <a:hlinkClick r:id="rId5"/>
              </a:rPr>
              <a:t>http://</a:t>
            </a:r>
            <a:r>
              <a:rPr lang="en-US" sz="2800" b="1" dirty="0" smtClean="0">
                <a:solidFill>
                  <a:schemeClr val="bg1"/>
                </a:solidFill>
                <a:effectLst>
                  <a:outerShdw blurRad="38100" dist="38100" dir="2700000" algn="ctr" rotWithShape="0">
                    <a:schemeClr val="tx1">
                      <a:alpha val="70000"/>
                    </a:schemeClr>
                  </a:outerShdw>
                </a:effectLst>
                <a:latin typeface="Calibri" pitchFamily="34" charset="0"/>
                <a:hlinkClick r:id="rId5"/>
              </a:rPr>
              <a:t>www.atmosedu.com/meteor/Animations/52_Hail/52.html</a:t>
            </a:r>
            <a:r>
              <a:rPr lang="en-US" sz="2800" b="1" dirty="0" smtClean="0">
                <a:solidFill>
                  <a:schemeClr val="bg1"/>
                </a:solidFill>
                <a:effectLst>
                  <a:outerShdw blurRad="38100" dist="38100" dir="2700000" algn="ctr" rotWithShape="0">
                    <a:schemeClr val="tx1">
                      <a:alpha val="70000"/>
                    </a:schemeClr>
                  </a:outerShdw>
                </a:effectLst>
                <a:latin typeface="Calibri" pitchFamily="34" charset="0"/>
              </a:rPr>
              <a:t> </a:t>
            </a:r>
            <a:endParaRPr lang="en-US" sz="2800" b="1" dirty="0">
              <a:solidFill>
                <a:schemeClr val="bg1"/>
              </a:solidFill>
              <a:effectLst>
                <a:outerShdw blurRad="38100" dist="38100" dir="2700000" algn="ctr" rotWithShape="0">
                  <a:schemeClr val="tx1">
                    <a:alpha val="70000"/>
                  </a:schemeClr>
                </a:outerShdw>
              </a:effectLst>
              <a:latin typeface="Calibri" pitchFamily="34" charset="0"/>
            </a:endParaRPr>
          </a:p>
        </p:txBody>
      </p:sp>
      <p:sp>
        <p:nvSpPr>
          <p:cNvPr id="4" name="Title 1"/>
          <p:cNvSpPr txBox="1">
            <a:spLocks noGrp="1"/>
          </p:cNvSpPr>
          <p:nvPr>
            <p:ph type="title"/>
          </p:nvPr>
        </p:nvSpPr>
        <p:spPr>
          <a:xfrm>
            <a:off x="1835696" y="476672"/>
            <a:ext cx="7200329" cy="1584176"/>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u="sng" dirty="0" smtClean="0">
                <a:solidFill>
                  <a:schemeClr val="bg1"/>
                </a:solidFill>
                <a:effectLst>
                  <a:outerShdw blurRad="38100" dist="38100" dir="2700000" algn="tl">
                    <a:schemeClr val="tx1">
                      <a:alpha val="70000"/>
                    </a:schemeClr>
                  </a:outerShdw>
                </a:effectLst>
                <a:latin typeface="Calibri" pitchFamily="34" charset="0"/>
              </a:rPr>
              <a:t>Formation of a </a:t>
            </a:r>
            <a:br>
              <a:rPr lang="en-US" sz="4000" b="1" u="sng" dirty="0" smtClean="0">
                <a:solidFill>
                  <a:schemeClr val="bg1"/>
                </a:solidFill>
                <a:effectLst>
                  <a:outerShdw blurRad="38100" dist="38100" dir="2700000" algn="tl">
                    <a:schemeClr val="tx1">
                      <a:alpha val="70000"/>
                    </a:schemeClr>
                  </a:outerShdw>
                </a:effectLst>
                <a:latin typeface="Calibri" pitchFamily="34" charset="0"/>
              </a:rPr>
            </a:br>
            <a:r>
              <a:rPr lang="en-US" sz="4000" b="1" u="sng" dirty="0" smtClean="0">
                <a:solidFill>
                  <a:schemeClr val="bg1"/>
                </a:solidFill>
                <a:effectLst>
                  <a:outerShdw blurRad="38100" dist="38100" dir="2700000" algn="tl">
                    <a:schemeClr val="tx1">
                      <a:alpha val="70000"/>
                    </a:schemeClr>
                  </a:outerShdw>
                </a:effectLst>
                <a:latin typeface="Calibri" pitchFamily="34" charset="0"/>
              </a:rPr>
              <a:t>Thunderstorm Simplified</a:t>
            </a:r>
            <a:endParaRPr lang="en-US" b="1" u="sng"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81177111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16632"/>
            <a:ext cx="6283950" cy="1872208"/>
          </a:xfrm>
        </p:spPr>
        <p:txBody>
          <a:bodyPr/>
          <a:lstStyle/>
          <a:p>
            <a:r>
              <a:rPr lang="en-US" sz="5400" b="1" u="sng" dirty="0" smtClean="0">
                <a:solidFill>
                  <a:schemeClr val="bg1"/>
                </a:solidFill>
                <a:latin typeface="Calibri" pitchFamily="34" charset="0"/>
              </a:rPr>
              <a:t>Formative Assessment Check</a:t>
            </a:r>
            <a:endParaRPr lang="en-US" sz="5400" b="1" u="sng" dirty="0">
              <a:solidFill>
                <a:schemeClr val="bg1"/>
              </a:solidFill>
              <a:latin typeface="Calibri" pitchFamily="34" charset="0"/>
            </a:endParaRPr>
          </a:p>
        </p:txBody>
      </p:sp>
      <p:sp>
        <p:nvSpPr>
          <p:cNvPr id="3" name="Subtitle 2"/>
          <p:cNvSpPr>
            <a:spLocks noGrp="1"/>
          </p:cNvSpPr>
          <p:nvPr>
            <p:ph type="subTitle" idx="1"/>
          </p:nvPr>
        </p:nvSpPr>
        <p:spPr>
          <a:xfrm>
            <a:off x="2195736" y="2276872"/>
            <a:ext cx="6480720" cy="3888432"/>
          </a:xfrm>
        </p:spPr>
        <p:txBody>
          <a:bodyPr/>
          <a:lstStyle/>
          <a:p>
            <a:r>
              <a:rPr lang="en-US" sz="6000" b="1" dirty="0" smtClean="0">
                <a:solidFill>
                  <a:schemeClr val="bg1"/>
                </a:solidFill>
                <a:latin typeface="Calibri" pitchFamily="34" charset="0"/>
              </a:rPr>
              <a:t>Summarize the formation of a thunderstorm on your notes.</a:t>
            </a:r>
            <a:endParaRPr lang="en-US" sz="6000" b="1" dirty="0">
              <a:solidFill>
                <a:schemeClr val="bg1"/>
              </a:solidFill>
              <a:latin typeface="Calibri" pitchFamily="34" charset="0"/>
            </a:endParaRPr>
          </a:p>
        </p:txBody>
      </p:sp>
    </p:spTree>
    <p:extLst>
      <p:ext uri="{BB962C8B-B14F-4D97-AF65-F5344CB8AC3E}">
        <p14:creationId xmlns:p14="http://schemas.microsoft.com/office/powerpoint/2010/main" val="224337522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8139"/>
            <a:ext cx="6046440" cy="1024597"/>
          </a:xfrm>
          <a:effectLst>
            <a:outerShdw blurRad="50800" dist="50800" dir="5400000" algn="ctr" rotWithShape="0">
              <a:schemeClr val="tx1"/>
            </a:outerShdw>
          </a:effectLst>
        </p:spPr>
        <p:txBody>
          <a:bodyPr/>
          <a:lstStyle/>
          <a:p>
            <a:r>
              <a:rPr lang="en-US" sz="7200" b="1" u="sng" dirty="0" smtClean="0">
                <a:solidFill>
                  <a:schemeClr val="bg1"/>
                </a:solidFill>
                <a:effectLst>
                  <a:outerShdw blurRad="38100" dist="38100" dir="2700000" algn="tl">
                    <a:schemeClr val="tx1">
                      <a:alpha val="70000"/>
                    </a:schemeClr>
                  </a:outerShdw>
                </a:effectLst>
                <a:latin typeface="Calibri" pitchFamily="34" charset="0"/>
              </a:rPr>
              <a:t>Tornadoes</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2003430" y="1412776"/>
            <a:ext cx="6840760" cy="1800200"/>
          </a:xfrm>
        </p:spPr>
        <p:txBody>
          <a:bodyPr/>
          <a:lstStyle/>
          <a:p>
            <a:r>
              <a:rPr lang="en-US" sz="3600" b="1" dirty="0" smtClean="0">
                <a:solidFill>
                  <a:schemeClr val="bg1"/>
                </a:solidFill>
                <a:effectLst>
                  <a:outerShdw blurRad="38100" dist="38100" dir="2700000" algn="tl">
                    <a:schemeClr val="tx1">
                      <a:alpha val="70000"/>
                    </a:schemeClr>
                  </a:outerShdw>
                </a:effectLst>
                <a:latin typeface="Calibri" pitchFamily="34" charset="0"/>
              </a:rPr>
              <a:t>In severe thunderstorms, wind at different heights blows in different directions and at different speeds. </a:t>
            </a:r>
            <a:endParaRPr lang="en-US" sz="3600" b="1" dirty="0">
              <a:solidFill>
                <a:schemeClr val="bg1"/>
              </a:solidFill>
              <a:effectLst>
                <a:outerShdw blurRad="38100" dist="38100" dir="2700000" algn="tl">
                  <a:schemeClr val="tx1">
                    <a:alpha val="70000"/>
                  </a:schemeClr>
                </a:outerShdw>
              </a:effectLst>
              <a:latin typeface="Calibri" pitchFamily="34" charset="0"/>
            </a:endParaRPr>
          </a:p>
        </p:txBody>
      </p:sp>
      <p:sp>
        <p:nvSpPr>
          <p:cNvPr id="4" name="Subtitle 2"/>
          <p:cNvSpPr txBox="1">
            <a:spLocks/>
          </p:cNvSpPr>
          <p:nvPr/>
        </p:nvSpPr>
        <p:spPr>
          <a:xfrm>
            <a:off x="2003430" y="3429000"/>
            <a:ext cx="6912768" cy="2808312"/>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3600" b="1" dirty="0" smtClean="0">
                <a:solidFill>
                  <a:schemeClr val="bg1"/>
                </a:solidFill>
                <a:effectLst>
                  <a:outerShdw blurRad="38100" dist="38100" dir="2700000" algn="tl">
                    <a:schemeClr val="tx1">
                      <a:alpha val="70000"/>
                    </a:schemeClr>
                  </a:outerShdw>
                </a:effectLst>
                <a:latin typeface="Calibri" pitchFamily="34" charset="0"/>
              </a:rPr>
              <a:t>This difference in wind speed and direction creates a rotating column parallel to the ground. If a thunderstorm tilts the column upward, a funnel cloud is created.</a:t>
            </a:r>
            <a:endParaRPr lang="en-US" sz="36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25250570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http://mrjamsa.com/wp-content/uploads/2012/03/tornado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8279"/>
            <a:ext cx="8028384" cy="677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5602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8139"/>
            <a:ext cx="6046440" cy="1024597"/>
          </a:xfrm>
          <a:effectLst>
            <a:outerShdw blurRad="50800" dist="50800" dir="5400000" algn="ctr" rotWithShape="0">
              <a:schemeClr val="tx1"/>
            </a:outerShdw>
          </a:effectLst>
        </p:spPr>
        <p:txBody>
          <a:bodyPr/>
          <a:lstStyle/>
          <a:p>
            <a:r>
              <a:rPr lang="en-US" sz="7200" b="1" u="sng" dirty="0" smtClean="0">
                <a:solidFill>
                  <a:schemeClr val="bg1"/>
                </a:solidFill>
                <a:effectLst>
                  <a:outerShdw blurRad="38100" dist="38100" dir="2700000" algn="tl">
                    <a:schemeClr val="tx1">
                      <a:alpha val="70000"/>
                    </a:schemeClr>
                  </a:outerShdw>
                </a:effectLst>
                <a:latin typeface="Calibri" pitchFamily="34" charset="0"/>
              </a:rPr>
              <a:t>Tornadoes</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5" name="Subtitle 4"/>
          <p:cNvSpPr>
            <a:spLocks noGrp="1"/>
          </p:cNvSpPr>
          <p:nvPr>
            <p:ph type="subTitle" idx="1"/>
          </p:nvPr>
        </p:nvSpPr>
        <p:spPr>
          <a:xfrm>
            <a:off x="2257157" y="3501008"/>
            <a:ext cx="5904656" cy="648072"/>
          </a:xfrm>
          <a:prstGeom prst="roundRect">
            <a:avLst/>
          </a:prstGeom>
          <a:solidFill>
            <a:schemeClr val="bg1">
              <a:alpha val="93000"/>
            </a:schemeClr>
          </a:solidFill>
          <a:ln>
            <a:solidFill>
              <a:schemeClr val="tx1"/>
            </a:solidFill>
          </a:ln>
        </p:spPr>
        <p:txBody>
          <a:bodyPr/>
          <a:lstStyle/>
          <a:p>
            <a:r>
              <a:rPr lang="en-US" dirty="0" smtClean="0">
                <a:latin typeface="Calibri" pitchFamily="34" charset="0"/>
                <a:hlinkClick r:id="rId3"/>
              </a:rPr>
              <a:t>Tornado Formation Animation</a:t>
            </a:r>
            <a:endParaRPr lang="en-US" dirty="0">
              <a:latin typeface="Calibri" pitchFamily="34" charset="0"/>
            </a:endParaRPr>
          </a:p>
        </p:txBody>
      </p:sp>
      <p:sp>
        <p:nvSpPr>
          <p:cNvPr id="6" name="Subtitle 4"/>
          <p:cNvSpPr txBox="1">
            <a:spLocks/>
          </p:cNvSpPr>
          <p:nvPr/>
        </p:nvSpPr>
        <p:spPr>
          <a:xfrm>
            <a:off x="2306781" y="1484784"/>
            <a:ext cx="5904656" cy="648072"/>
          </a:xfrm>
          <a:prstGeom prst="roundRect">
            <a:avLst/>
          </a:prstGeom>
          <a:solidFill>
            <a:schemeClr val="bg1">
              <a:alpha val="93000"/>
            </a:schemeClr>
          </a:solidFill>
          <a:ln>
            <a:solidFill>
              <a:schemeClr val="tx1"/>
            </a:solid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dirty="0" smtClean="0">
                <a:latin typeface="Calibri" pitchFamily="34" charset="0"/>
                <a:hlinkClick r:id="rId4"/>
              </a:rPr>
              <a:t>Animated Guide: Tornadoes</a:t>
            </a:r>
            <a:endParaRPr lang="en-US" dirty="0">
              <a:latin typeface="Calibri" pitchFamily="34" charset="0"/>
            </a:endParaRPr>
          </a:p>
        </p:txBody>
      </p:sp>
      <p:sp>
        <p:nvSpPr>
          <p:cNvPr id="7" name="Subtitle 4"/>
          <p:cNvSpPr txBox="1">
            <a:spLocks/>
          </p:cNvSpPr>
          <p:nvPr/>
        </p:nvSpPr>
        <p:spPr>
          <a:xfrm>
            <a:off x="2257157" y="4509120"/>
            <a:ext cx="5904656" cy="648072"/>
          </a:xfrm>
          <a:prstGeom prst="roundRect">
            <a:avLst/>
          </a:prstGeom>
          <a:solidFill>
            <a:schemeClr val="bg1">
              <a:alpha val="93000"/>
            </a:schemeClr>
          </a:solidFill>
          <a:ln>
            <a:solidFill>
              <a:schemeClr val="tx1"/>
            </a:solid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dirty="0" smtClean="0">
                <a:latin typeface="Calibri" pitchFamily="34" charset="0"/>
                <a:hlinkClick r:id="rId5"/>
              </a:rPr>
              <a:t>USA Today: Tornadoes</a:t>
            </a:r>
            <a:endParaRPr lang="en-US" dirty="0">
              <a:latin typeface="Calibri" pitchFamily="34" charset="0"/>
            </a:endParaRPr>
          </a:p>
        </p:txBody>
      </p:sp>
      <p:sp>
        <p:nvSpPr>
          <p:cNvPr id="8" name="Subtitle 4"/>
          <p:cNvSpPr txBox="1">
            <a:spLocks/>
          </p:cNvSpPr>
          <p:nvPr/>
        </p:nvSpPr>
        <p:spPr>
          <a:xfrm>
            <a:off x="2306781" y="5589240"/>
            <a:ext cx="5904656" cy="648072"/>
          </a:xfrm>
          <a:prstGeom prst="roundRect">
            <a:avLst/>
          </a:prstGeom>
          <a:solidFill>
            <a:schemeClr val="bg1">
              <a:alpha val="93000"/>
            </a:schemeClr>
          </a:solidFill>
          <a:ln>
            <a:solidFill>
              <a:schemeClr val="tx1"/>
            </a:solid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dirty="0" smtClean="0">
                <a:latin typeface="Calibri" pitchFamily="34" charset="0"/>
                <a:hlinkClick r:id="rId6"/>
              </a:rPr>
              <a:t>Deadly Nebraska Tornado Video</a:t>
            </a:r>
            <a:endParaRPr lang="en-US" dirty="0">
              <a:latin typeface="Calibri" pitchFamily="34" charset="0"/>
            </a:endParaRPr>
          </a:p>
        </p:txBody>
      </p:sp>
      <p:sp>
        <p:nvSpPr>
          <p:cNvPr id="9" name="Subtitle 4"/>
          <p:cNvSpPr txBox="1">
            <a:spLocks/>
          </p:cNvSpPr>
          <p:nvPr/>
        </p:nvSpPr>
        <p:spPr>
          <a:xfrm>
            <a:off x="2285883" y="2492896"/>
            <a:ext cx="5904656" cy="648072"/>
          </a:xfrm>
          <a:prstGeom prst="roundRect">
            <a:avLst/>
          </a:prstGeom>
          <a:solidFill>
            <a:schemeClr val="bg1">
              <a:alpha val="93000"/>
            </a:schemeClr>
          </a:solidFill>
          <a:ln>
            <a:solidFill>
              <a:schemeClr val="tx1"/>
            </a:solid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dirty="0" smtClean="0">
                <a:latin typeface="Calibri" pitchFamily="34" charset="0"/>
                <a:hlinkClick r:id="rId7"/>
              </a:rPr>
              <a:t>How Do Tornadoes Form?</a:t>
            </a:r>
            <a:endParaRPr lang="en-US" dirty="0">
              <a:latin typeface="Calibri" pitchFamily="34" charset="0"/>
            </a:endParaRPr>
          </a:p>
        </p:txBody>
      </p:sp>
    </p:spTree>
    <p:extLst>
      <p:ext uri="{BB962C8B-B14F-4D97-AF65-F5344CB8AC3E}">
        <p14:creationId xmlns:p14="http://schemas.microsoft.com/office/powerpoint/2010/main" val="309557760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23670" y="260648"/>
            <a:ext cx="6840760" cy="2808312"/>
          </a:xfrm>
        </p:spPr>
        <p:txBody>
          <a:bodyPr/>
          <a:lstStyle/>
          <a:p>
            <a:r>
              <a:rPr lang="en-US" sz="4200" b="1" dirty="0" smtClean="0">
                <a:solidFill>
                  <a:schemeClr val="bg1"/>
                </a:solidFill>
                <a:effectLst>
                  <a:outerShdw blurRad="38100" dist="38100" dir="2700000" algn="tl">
                    <a:schemeClr val="tx1">
                      <a:alpha val="70000"/>
                    </a:schemeClr>
                  </a:outerShdw>
                </a:effectLst>
                <a:latin typeface="Calibri" pitchFamily="34" charset="0"/>
              </a:rPr>
              <a:t>Large thunderstorms and tornadoes occur most frequently in the spring and summer. Why?</a:t>
            </a:r>
            <a:endParaRPr lang="en-US" sz="4200" b="1" dirty="0">
              <a:solidFill>
                <a:schemeClr val="bg1"/>
              </a:solidFill>
              <a:effectLst>
                <a:outerShdw blurRad="38100" dist="38100" dir="2700000" algn="tl">
                  <a:schemeClr val="tx1">
                    <a:alpha val="70000"/>
                  </a:schemeClr>
                </a:outerShdw>
              </a:effectLst>
              <a:latin typeface="Calibri" pitchFamily="34" charset="0"/>
            </a:endParaRPr>
          </a:p>
        </p:txBody>
      </p:sp>
      <p:sp>
        <p:nvSpPr>
          <p:cNvPr id="4" name="Subtitle 2"/>
          <p:cNvSpPr txBox="1">
            <a:spLocks/>
          </p:cNvSpPr>
          <p:nvPr/>
        </p:nvSpPr>
        <p:spPr>
          <a:xfrm>
            <a:off x="2123728" y="3284984"/>
            <a:ext cx="6696744" cy="3356992"/>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200" b="1" dirty="0" smtClean="0">
                <a:solidFill>
                  <a:srgbClr val="FFFFFF"/>
                </a:solidFill>
                <a:effectLst>
                  <a:outerShdw blurRad="38100" dist="38100" dir="2700000" algn="tl">
                    <a:srgbClr val="000000">
                      <a:alpha val="70000"/>
                    </a:srgbClr>
                  </a:outerShdw>
                </a:effectLst>
                <a:latin typeface="Calibri" pitchFamily="34" charset="0"/>
              </a:rPr>
              <a:t>The ground is warming and warm air masses move north from Mexico, while cold air masses move south from Canada.</a:t>
            </a:r>
            <a:endParaRPr lang="en-US" sz="4200" b="1" dirty="0">
              <a:solidFill>
                <a:srgbClr val="FFFFFF"/>
              </a:solidFill>
              <a:effectLst>
                <a:outerShdw blurRad="38100" dist="38100" dir="2700000" algn="tl">
                  <a:srgbClr val="000000">
                    <a:alpha val="70000"/>
                  </a:srgbClr>
                </a:outerShdw>
              </a:effectLst>
              <a:latin typeface="Calibri" pitchFamily="34" charset="0"/>
            </a:endParaRPr>
          </a:p>
        </p:txBody>
      </p:sp>
    </p:spTree>
    <p:extLst>
      <p:ext uri="{BB962C8B-B14F-4D97-AF65-F5344CB8AC3E}">
        <p14:creationId xmlns:p14="http://schemas.microsoft.com/office/powerpoint/2010/main" val="168763220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476672"/>
            <a:ext cx="6046440" cy="1368152"/>
          </a:xfrm>
          <a:effectLst>
            <a:outerShdw blurRad="50800" dist="50800" dir="5400000" algn="ctr" rotWithShape="0">
              <a:schemeClr val="tx1"/>
            </a:outerShdw>
          </a:effectLst>
        </p:spPr>
        <p:txBody>
          <a:bodyPr/>
          <a:lstStyle/>
          <a:p>
            <a:r>
              <a:rPr lang="en-US" sz="8000" b="1" u="sng" dirty="0" smtClean="0">
                <a:solidFill>
                  <a:schemeClr val="bg1"/>
                </a:solidFill>
                <a:effectLst>
                  <a:outerShdw blurRad="38100" dist="38100" dir="2700000" algn="tl">
                    <a:schemeClr val="tx1">
                      <a:alpha val="70000"/>
                    </a:schemeClr>
                  </a:outerShdw>
                </a:effectLst>
                <a:latin typeface="Calibri" pitchFamily="34" charset="0"/>
              </a:rPr>
              <a:t>Hurricanes</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2123728" y="2132856"/>
            <a:ext cx="6601018" cy="3528392"/>
          </a:xfrm>
        </p:spPr>
        <p:txBody>
          <a:bodyPr/>
          <a:lstStyle/>
          <a:p>
            <a:r>
              <a:rPr lang="en-US" sz="4400" b="1" dirty="0" smtClean="0">
                <a:solidFill>
                  <a:schemeClr val="bg1"/>
                </a:solidFill>
                <a:effectLst>
                  <a:outerShdw blurRad="38100" dist="38100" dir="2700000" algn="tl">
                    <a:schemeClr val="tx1">
                      <a:alpha val="70000"/>
                    </a:schemeClr>
                  </a:outerShdw>
                </a:effectLst>
                <a:latin typeface="Calibri" pitchFamily="34" charset="0"/>
              </a:rPr>
              <a:t>A hurricane is a large, swirling, low pressure system that forms over the warm Atlantic Ocean. It is the most powerful storm.</a:t>
            </a:r>
            <a:endParaRPr lang="en-US" sz="44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310115120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0"/>
            <a:ext cx="6046440" cy="1024597"/>
          </a:xfrm>
          <a:effectLst>
            <a:outerShdw blurRad="50800" dist="50800" dir="5400000" algn="ctr" rotWithShape="0">
              <a:schemeClr val="tx1"/>
            </a:outerShdw>
          </a:effectLst>
        </p:spPr>
        <p:txBody>
          <a:bodyPr/>
          <a:lstStyle/>
          <a:p>
            <a:r>
              <a:rPr lang="en-US" sz="8000" b="1" u="sng" dirty="0" smtClean="0">
                <a:solidFill>
                  <a:schemeClr val="bg1"/>
                </a:solidFill>
                <a:effectLst>
                  <a:outerShdw blurRad="38100" dist="38100" dir="2700000" algn="tl">
                    <a:schemeClr val="tx1">
                      <a:alpha val="70000"/>
                    </a:schemeClr>
                  </a:outerShdw>
                </a:effectLst>
                <a:latin typeface="Calibri" pitchFamily="34" charset="0"/>
              </a:rPr>
              <a:t>Hurricanes</a:t>
            </a:r>
            <a:endParaRPr lang="en-US" sz="96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4" name="Subtitle 2"/>
          <p:cNvSpPr txBox="1">
            <a:spLocks/>
          </p:cNvSpPr>
          <p:nvPr/>
        </p:nvSpPr>
        <p:spPr>
          <a:xfrm>
            <a:off x="2086620" y="1700808"/>
            <a:ext cx="6805860" cy="4752528"/>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000" b="1" dirty="0" smtClean="0">
                <a:solidFill>
                  <a:srgbClr val="FFFFFF"/>
                </a:solidFill>
                <a:effectLst>
                  <a:outerShdw blurRad="38100" dist="38100" dir="2700000" algn="tl">
                    <a:srgbClr val="000000">
                      <a:alpha val="70000"/>
                    </a:srgbClr>
                  </a:outerShdw>
                </a:effectLst>
                <a:latin typeface="Calibri" pitchFamily="34" charset="0"/>
              </a:rPr>
              <a:t>The strongest hurricanes affecting North America usually begin as a low pressure system west of Africa. </a:t>
            </a:r>
          </a:p>
          <a:p>
            <a:endParaRPr lang="en-US" sz="2000" b="1" dirty="0">
              <a:solidFill>
                <a:srgbClr val="FFFFFF"/>
              </a:solidFill>
              <a:effectLst>
                <a:outerShdw blurRad="38100" dist="38100" dir="2700000" algn="tl">
                  <a:srgbClr val="000000">
                    <a:alpha val="70000"/>
                  </a:srgbClr>
                </a:outerShdw>
              </a:effectLst>
              <a:latin typeface="Calibri" pitchFamily="34" charset="0"/>
            </a:endParaRPr>
          </a:p>
          <a:p>
            <a:r>
              <a:rPr lang="en-US" sz="4000" b="1" dirty="0" smtClean="0">
                <a:solidFill>
                  <a:srgbClr val="FFFFFF"/>
                </a:solidFill>
                <a:effectLst>
                  <a:outerShdw blurRad="38100" dist="38100" dir="2700000" algn="tl">
                    <a:srgbClr val="000000">
                      <a:alpha val="70000"/>
                    </a:srgbClr>
                  </a:outerShdw>
                </a:effectLst>
                <a:latin typeface="Calibri" pitchFamily="34" charset="0"/>
              </a:rPr>
              <a:t>The storms gain strength from the heat and moisture of warm ocean water.</a:t>
            </a:r>
            <a:endParaRPr lang="en-US" sz="4000" b="1" dirty="0">
              <a:solidFill>
                <a:srgbClr val="FFFFFF"/>
              </a:solidFill>
              <a:effectLst>
                <a:outerShdw blurRad="38100" dist="38100" dir="2700000" algn="tl">
                  <a:srgbClr val="000000">
                    <a:alpha val="70000"/>
                  </a:srgbClr>
                </a:outerShdw>
              </a:effectLst>
              <a:latin typeface="Calibri" pitchFamily="34" charset="0"/>
            </a:endParaRPr>
          </a:p>
        </p:txBody>
      </p:sp>
    </p:spTree>
    <p:extLst>
      <p:ext uri="{BB962C8B-B14F-4D97-AF65-F5344CB8AC3E}">
        <p14:creationId xmlns:p14="http://schemas.microsoft.com/office/powerpoint/2010/main" val="36662965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88640"/>
            <a:ext cx="6046440" cy="1470025"/>
          </a:xfrm>
          <a:effectLst>
            <a:outerShdw blurRad="50800" dist="50800" dir="5400000" algn="ctr" rotWithShape="0">
              <a:schemeClr val="tx1"/>
            </a:outerShdw>
          </a:effectLst>
        </p:spPr>
        <p:txBody>
          <a:bodyPr/>
          <a:lstStyle/>
          <a:p>
            <a:r>
              <a:rPr lang="en-US" sz="9600" b="1" u="sng" dirty="0" smtClean="0">
                <a:solidFill>
                  <a:schemeClr val="bg1"/>
                </a:solidFill>
                <a:effectLst>
                  <a:outerShdw blurRad="38100" dist="38100" dir="2700000" algn="tl">
                    <a:schemeClr val="tx1">
                      <a:alpha val="70000"/>
                    </a:schemeClr>
                  </a:outerShdw>
                </a:effectLst>
                <a:latin typeface="Calibri" pitchFamily="34" charset="0"/>
              </a:rPr>
              <a:t>Air Masses</a:t>
            </a:r>
            <a:endParaRPr lang="en-US" sz="96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2123728" y="2132856"/>
            <a:ext cx="6400800" cy="3888432"/>
          </a:xfrm>
        </p:spPr>
        <p:txBody>
          <a:bodyPr/>
          <a:lstStyle/>
          <a:p>
            <a:r>
              <a:rPr lang="en-US" sz="4800" b="1" dirty="0" smtClean="0">
                <a:solidFill>
                  <a:schemeClr val="bg1"/>
                </a:solidFill>
                <a:effectLst>
                  <a:outerShdw blurRad="38100" dist="38100" dir="2700000" algn="tl">
                    <a:schemeClr val="tx1">
                      <a:alpha val="70000"/>
                    </a:schemeClr>
                  </a:outerShdw>
                </a:effectLst>
                <a:latin typeface="Calibri" pitchFamily="34" charset="0"/>
              </a:rPr>
              <a:t>An air mass is a large body of air that has properties similar to the part of Earth’s surface over which it develops.</a:t>
            </a:r>
            <a:endParaRPr lang="en-US" sz="48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15586937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2" descr="http://www.hurricane-facts.com/Hurricane-I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352928" cy="62438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7364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2" descr="http://pmm.nasa.gov/education/sites/default/files/article_images/hurricane_diagram_larg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352928" cy="46514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91680" y="7920"/>
            <a:ext cx="6046440" cy="1368152"/>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000" b="1" u="sng" dirty="0" smtClean="0">
                <a:solidFill>
                  <a:schemeClr val="tx1"/>
                </a:solidFill>
                <a:effectLst>
                  <a:outerShdw blurRad="38100" dist="38100" dir="2700000" algn="tl">
                    <a:schemeClr val="bg1">
                      <a:alpha val="70000"/>
                    </a:schemeClr>
                  </a:outerShdw>
                </a:effectLst>
                <a:latin typeface="Calibri" pitchFamily="34" charset="0"/>
              </a:rPr>
              <a:t>Hurricane</a:t>
            </a:r>
            <a:endParaRPr lang="en-US" sz="9600" b="1" u="sng" dirty="0">
              <a:solidFill>
                <a:schemeClr val="tx1"/>
              </a:solidFill>
              <a:effectLst>
                <a:outerShdw blurRad="38100" dist="38100" dir="2700000" algn="tl">
                  <a:schemeClr val="bg1">
                    <a:alpha val="70000"/>
                  </a:schemeClr>
                </a:outerShdw>
              </a:effectLst>
              <a:latin typeface="Calibri" pitchFamily="34" charset="0"/>
            </a:endParaRPr>
          </a:p>
        </p:txBody>
      </p:sp>
    </p:spTree>
    <p:extLst>
      <p:ext uri="{BB962C8B-B14F-4D97-AF65-F5344CB8AC3E}">
        <p14:creationId xmlns:p14="http://schemas.microsoft.com/office/powerpoint/2010/main" val="124357627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048" y="260648"/>
            <a:ext cx="8534593" cy="1872208"/>
          </a:xfrm>
        </p:spPr>
        <p:txBody>
          <a:bodyPr/>
          <a:lstStyle/>
          <a:p>
            <a:r>
              <a:rPr lang="en-US" sz="6000" b="1" dirty="0" smtClean="0">
                <a:latin typeface="Calibri" pitchFamily="34" charset="0"/>
              </a:rPr>
              <a:t>Typical Travel Paths of Hurricanes Why?</a:t>
            </a:r>
            <a:endParaRPr lang="en-US" sz="6000" b="1" dirty="0">
              <a:latin typeface="Calibri" pitchFamily="34" charset="0"/>
            </a:endParaRPr>
          </a:p>
        </p:txBody>
      </p:sp>
      <p:pic>
        <p:nvPicPr>
          <p:cNvPr id="15362" name="Picture 2" descr="http://www.webpages.uidaho.edu/~simkat/cors220_files/hurricane_pa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9198610" cy="454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8614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34593" cy="1584176"/>
          </a:xfrm>
        </p:spPr>
        <p:txBody>
          <a:bodyPr/>
          <a:lstStyle/>
          <a:p>
            <a:r>
              <a:rPr lang="en-US" b="1" dirty="0" smtClean="0">
                <a:latin typeface="Calibri" pitchFamily="34" charset="0"/>
              </a:rPr>
              <a:t>Hurricanes are fueled by the heat and moisture of warm ocean water.</a:t>
            </a:r>
            <a:endParaRPr lang="en-US" b="1" dirty="0">
              <a:latin typeface="Calibri" pitchFamily="34" charset="0"/>
            </a:endParaRPr>
          </a:p>
        </p:txBody>
      </p:sp>
      <p:pic>
        <p:nvPicPr>
          <p:cNvPr id="15362" name="Picture 2" descr="http://www.webpages.uidaho.edu/~simkat/cors220_files/hurricane_pa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9198610" cy="454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3699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639" y="764704"/>
            <a:ext cx="6059016" cy="850106"/>
          </a:xfrm>
        </p:spPr>
        <p:txBody>
          <a:bodyPr/>
          <a:lstStyle/>
          <a:p>
            <a:r>
              <a:rPr lang="en-US" b="1" dirty="0" smtClean="0">
                <a:solidFill>
                  <a:schemeClr val="bg1"/>
                </a:solidFill>
                <a:effectLst>
                  <a:outerShdw blurRad="38100" dist="38100" dir="2700000" algn="ctr" rotWithShape="0">
                    <a:schemeClr val="tx1">
                      <a:alpha val="70000"/>
                    </a:schemeClr>
                  </a:outerShdw>
                </a:effectLst>
                <a:latin typeface="Calibri" pitchFamily="34" charset="0"/>
              </a:rPr>
              <a:t>Animation of a Hurricane</a:t>
            </a:r>
            <a:endParaRPr lang="en-US" b="1" dirty="0">
              <a:solidFill>
                <a:schemeClr val="bg1"/>
              </a:solidFill>
              <a:effectLst>
                <a:outerShdw blurRad="38100" dist="38100" dir="2700000" algn="ctr" rotWithShape="0">
                  <a:schemeClr val="tx1">
                    <a:alpha val="70000"/>
                  </a:schemeClr>
                </a:outerShdw>
              </a:effectLst>
              <a:latin typeface="Calibri" pitchFamily="34" charset="0"/>
            </a:endParaRPr>
          </a:p>
        </p:txBody>
      </p:sp>
      <p:sp>
        <p:nvSpPr>
          <p:cNvPr id="3" name="Rounded Rectangle 2"/>
          <p:cNvSpPr/>
          <p:nvPr/>
        </p:nvSpPr>
        <p:spPr>
          <a:xfrm>
            <a:off x="2190420" y="1844824"/>
            <a:ext cx="6388254" cy="1328023"/>
          </a:xfrm>
          <a:prstGeom prst="roundRect">
            <a:avLst/>
          </a:prstGeom>
          <a:solidFill>
            <a:schemeClr val="bg1">
              <a:alpha val="90000"/>
            </a:schemeClr>
          </a:solidFill>
          <a:ln>
            <a:noFill/>
          </a:ln>
          <a:effectLst>
            <a:glow rad="101600">
              <a:schemeClr val="accent1">
                <a:satMod val="175000"/>
                <a:alpha val="40000"/>
              </a:schemeClr>
            </a:glow>
          </a:effectLst>
        </p:spPr>
        <p:txBody>
          <a:bodyPr wrap="square">
            <a:spAutoFit/>
          </a:bodyPr>
          <a:lstStyle/>
          <a:p>
            <a:pPr algn="ctr"/>
            <a:r>
              <a:rPr lang="en-US" sz="2400" dirty="0">
                <a:hlinkClick r:id="rId3"/>
              </a:rPr>
              <a:t>http://</a:t>
            </a:r>
            <a:r>
              <a:rPr lang="en-US" sz="2400" dirty="0" smtClean="0">
                <a:hlinkClick r:id="rId3"/>
              </a:rPr>
              <a:t>www.classzone.com/books/earth_science/terc/content/visualizations/es2008/es2008page01.cfm?chapter_no=visualizatio</a:t>
            </a:r>
            <a:r>
              <a:rPr lang="en-US" sz="2400" dirty="0" smtClean="0"/>
              <a:t> </a:t>
            </a:r>
            <a:endParaRPr lang="en-US" sz="2400" dirty="0"/>
          </a:p>
        </p:txBody>
      </p:sp>
      <p:sp>
        <p:nvSpPr>
          <p:cNvPr id="4" name="Rounded Rectangle 3"/>
          <p:cNvSpPr/>
          <p:nvPr/>
        </p:nvSpPr>
        <p:spPr>
          <a:xfrm>
            <a:off x="2514135" y="4466790"/>
            <a:ext cx="5616624" cy="919401"/>
          </a:xfrm>
          <a:prstGeom prst="roundRect">
            <a:avLst/>
          </a:prstGeom>
          <a:solidFill>
            <a:schemeClr val="bg1">
              <a:alpha val="92000"/>
            </a:schemeClr>
          </a:solidFill>
          <a:ln>
            <a:noFill/>
          </a:ln>
          <a:effectLst>
            <a:glow rad="101600">
              <a:schemeClr val="accent1">
                <a:satMod val="175000"/>
                <a:alpha val="40000"/>
              </a:schemeClr>
            </a:glow>
          </a:effectLst>
        </p:spPr>
        <p:txBody>
          <a:bodyPr wrap="square">
            <a:spAutoFit/>
          </a:bodyPr>
          <a:lstStyle/>
          <a:p>
            <a:pPr algn="ctr"/>
            <a:r>
              <a:rPr lang="en-US" sz="2400" dirty="0">
                <a:hlinkClick r:id="rId4"/>
              </a:rPr>
              <a:t>https://</a:t>
            </a:r>
            <a:r>
              <a:rPr lang="en-US" sz="2400" dirty="0" smtClean="0">
                <a:hlinkClick r:id="rId4"/>
              </a:rPr>
              <a:t>www.youtube.com/watch?v=HJydFJORWf4</a:t>
            </a:r>
            <a:r>
              <a:rPr lang="en-US" sz="2400" dirty="0" smtClean="0"/>
              <a:t> </a:t>
            </a:r>
            <a:endParaRPr lang="en-US" sz="2400" dirty="0"/>
          </a:p>
        </p:txBody>
      </p:sp>
      <p:sp>
        <p:nvSpPr>
          <p:cNvPr id="5" name="Title 1"/>
          <p:cNvSpPr txBox="1">
            <a:spLocks/>
          </p:cNvSpPr>
          <p:nvPr/>
        </p:nvSpPr>
        <p:spPr>
          <a:xfrm>
            <a:off x="2390639" y="3501008"/>
            <a:ext cx="5987816" cy="8501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dirty="0" smtClean="0">
                <a:solidFill>
                  <a:schemeClr val="bg1"/>
                </a:solidFill>
                <a:effectLst>
                  <a:outerShdw blurRad="38100" dist="38100" dir="2700000" algn="ctr" rotWithShape="0">
                    <a:schemeClr val="tx1">
                      <a:alpha val="70000"/>
                    </a:schemeClr>
                  </a:outerShdw>
                </a:effectLst>
                <a:latin typeface="Calibri" pitchFamily="34" charset="0"/>
              </a:rPr>
              <a:t>Anatomy of a Hurricane:</a:t>
            </a:r>
            <a:endParaRPr lang="en-US" b="1" dirty="0">
              <a:solidFill>
                <a:schemeClr val="bg1"/>
              </a:solidFill>
              <a:effectLst>
                <a:outerShdw blurRad="38100" dist="38100" dir="2700000" algn="ctr" rotWithShape="0">
                  <a:schemeClr val="tx1">
                    <a:alpha val="70000"/>
                  </a:schemeClr>
                </a:outerShdw>
              </a:effectLst>
              <a:latin typeface="Calibri" pitchFamily="34" charset="0"/>
            </a:endParaRPr>
          </a:p>
        </p:txBody>
      </p:sp>
    </p:spTree>
    <p:extLst>
      <p:ext uri="{BB962C8B-B14F-4D97-AF65-F5344CB8AC3E}">
        <p14:creationId xmlns:p14="http://schemas.microsoft.com/office/powerpoint/2010/main" val="82640069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268760"/>
            <a:ext cx="6059016" cy="2016224"/>
          </a:xfrm>
        </p:spPr>
        <p:txBody>
          <a:bodyPr/>
          <a:lstStyle/>
          <a:p>
            <a:r>
              <a:rPr lang="en-US" sz="6000" b="1" dirty="0" smtClean="0">
                <a:solidFill>
                  <a:schemeClr val="bg1"/>
                </a:solidFill>
                <a:effectLst>
                  <a:outerShdw blurRad="38100" dist="38100" dir="2700000" algn="ctr" rotWithShape="0">
                    <a:schemeClr val="tx1">
                      <a:alpha val="70000"/>
                    </a:schemeClr>
                  </a:outerShdw>
                </a:effectLst>
                <a:latin typeface="Calibri" pitchFamily="34" charset="0"/>
              </a:rPr>
              <a:t>Hurricanes and Twisters Song</a:t>
            </a:r>
            <a:endParaRPr lang="en-US" sz="6000" b="1" dirty="0">
              <a:solidFill>
                <a:schemeClr val="bg1"/>
              </a:solidFill>
              <a:effectLst>
                <a:outerShdw blurRad="38100" dist="38100" dir="2700000" algn="ctr" rotWithShape="0">
                  <a:schemeClr val="tx1">
                    <a:alpha val="70000"/>
                  </a:schemeClr>
                </a:outerShdw>
              </a:effectLst>
              <a:latin typeface="Calibri" pitchFamily="34" charset="0"/>
            </a:endParaRPr>
          </a:p>
        </p:txBody>
      </p:sp>
      <p:sp>
        <p:nvSpPr>
          <p:cNvPr id="3" name="Rounded Rectangle 2"/>
          <p:cNvSpPr/>
          <p:nvPr/>
        </p:nvSpPr>
        <p:spPr>
          <a:xfrm>
            <a:off x="2411760" y="3429000"/>
            <a:ext cx="5874228" cy="1328023"/>
          </a:xfrm>
          <a:prstGeom prst="roundRect">
            <a:avLst/>
          </a:prstGeom>
          <a:solidFill>
            <a:schemeClr val="bg1">
              <a:alpha val="90000"/>
            </a:schemeClr>
          </a:solidFill>
          <a:ln>
            <a:noFill/>
          </a:ln>
          <a:effectLst>
            <a:glow rad="101600">
              <a:schemeClr val="accent1">
                <a:satMod val="175000"/>
                <a:alpha val="40000"/>
              </a:schemeClr>
            </a:glow>
          </a:effectLst>
        </p:spPr>
        <p:txBody>
          <a:bodyPr wrap="square">
            <a:spAutoFit/>
          </a:bodyPr>
          <a:lstStyle/>
          <a:p>
            <a:pPr algn="ctr"/>
            <a:r>
              <a:rPr lang="en-US" sz="3600" dirty="0">
                <a:solidFill>
                  <a:srgbClr val="000000"/>
                </a:solidFill>
                <a:hlinkClick r:id="rId3"/>
              </a:rPr>
              <a:t>https://</a:t>
            </a:r>
            <a:r>
              <a:rPr lang="en-US" sz="3600" dirty="0" smtClean="0">
                <a:solidFill>
                  <a:srgbClr val="000000"/>
                </a:solidFill>
                <a:hlinkClick r:id="rId3"/>
              </a:rPr>
              <a:t>www.youtube.com/watch?v=iOw6ONcKk4g</a:t>
            </a:r>
            <a:r>
              <a:rPr lang="en-US" sz="3600" dirty="0" smtClean="0">
                <a:solidFill>
                  <a:srgbClr val="000000"/>
                </a:solidFill>
              </a:rPr>
              <a:t> </a:t>
            </a:r>
            <a:endParaRPr lang="en-US" sz="3600" dirty="0">
              <a:solidFill>
                <a:srgbClr val="000000"/>
              </a:solidFill>
            </a:endParaRPr>
          </a:p>
        </p:txBody>
      </p:sp>
    </p:spTree>
    <p:extLst>
      <p:ext uri="{BB962C8B-B14F-4D97-AF65-F5344CB8AC3E}">
        <p14:creationId xmlns:p14="http://schemas.microsoft.com/office/powerpoint/2010/main" val="37768062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16632"/>
            <a:ext cx="6283950" cy="1872208"/>
          </a:xfrm>
        </p:spPr>
        <p:txBody>
          <a:bodyPr/>
          <a:lstStyle/>
          <a:p>
            <a:r>
              <a:rPr lang="en-US" sz="5400" b="1" u="sng" dirty="0" smtClean="0">
                <a:solidFill>
                  <a:schemeClr val="bg1"/>
                </a:solidFill>
                <a:latin typeface="Calibri" pitchFamily="34" charset="0"/>
              </a:rPr>
              <a:t>Formative Assessment Check</a:t>
            </a:r>
            <a:endParaRPr lang="en-US" sz="5400" b="1" u="sng" dirty="0">
              <a:solidFill>
                <a:schemeClr val="bg1"/>
              </a:solidFill>
              <a:latin typeface="Calibri" pitchFamily="34" charset="0"/>
            </a:endParaRPr>
          </a:p>
        </p:txBody>
      </p:sp>
      <p:sp>
        <p:nvSpPr>
          <p:cNvPr id="3" name="Subtitle 2"/>
          <p:cNvSpPr>
            <a:spLocks noGrp="1"/>
          </p:cNvSpPr>
          <p:nvPr>
            <p:ph type="subTitle" idx="1"/>
          </p:nvPr>
        </p:nvSpPr>
        <p:spPr>
          <a:xfrm>
            <a:off x="2195736" y="2492896"/>
            <a:ext cx="6480720" cy="3024336"/>
          </a:xfrm>
        </p:spPr>
        <p:txBody>
          <a:bodyPr/>
          <a:lstStyle/>
          <a:p>
            <a:r>
              <a:rPr lang="en-US" sz="6000" b="1" dirty="0" smtClean="0">
                <a:solidFill>
                  <a:schemeClr val="bg1"/>
                </a:solidFill>
                <a:latin typeface="Calibri" pitchFamily="34" charset="0"/>
              </a:rPr>
              <a:t>Compare and Contrast a Tornado and a Hurricane</a:t>
            </a:r>
            <a:endParaRPr lang="en-US" sz="6000" b="1" dirty="0">
              <a:solidFill>
                <a:schemeClr val="bg1"/>
              </a:solidFill>
              <a:latin typeface="Calibri" pitchFamily="34" charset="0"/>
            </a:endParaRPr>
          </a:p>
        </p:txBody>
      </p:sp>
    </p:spTree>
    <p:extLst>
      <p:ext uri="{BB962C8B-B14F-4D97-AF65-F5344CB8AC3E}">
        <p14:creationId xmlns:p14="http://schemas.microsoft.com/office/powerpoint/2010/main" val="277582023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23728" y="404664"/>
            <a:ext cx="6480720" cy="1024597"/>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u="sng" dirty="0" smtClean="0">
                <a:solidFill>
                  <a:schemeClr val="bg1"/>
                </a:solidFill>
                <a:effectLst>
                  <a:outerShdw blurRad="38100" dist="38100" dir="2700000" algn="tl">
                    <a:schemeClr val="tx1">
                      <a:alpha val="70000"/>
                    </a:schemeClr>
                  </a:outerShdw>
                </a:effectLst>
                <a:latin typeface="Calibri" pitchFamily="34" charset="0"/>
              </a:rPr>
              <a:t>Summarizing Strategy</a:t>
            </a:r>
            <a:endParaRPr lang="en-US" sz="6000" b="1" u="sng" dirty="0">
              <a:solidFill>
                <a:schemeClr val="bg1"/>
              </a:solidFill>
              <a:effectLst>
                <a:outerShdw blurRad="38100" dist="38100" dir="2700000" algn="tl">
                  <a:schemeClr val="tx1">
                    <a:alpha val="70000"/>
                  </a:schemeClr>
                </a:outerShdw>
              </a:effectLst>
              <a:latin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862" y="1772816"/>
            <a:ext cx="6524228" cy="42203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17224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vecteezy.com/system/resources/previews/000/005/930/original/north_ame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4000" cy="7184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884" y="2637270"/>
            <a:ext cx="1944216" cy="954107"/>
          </a:xfrm>
          <a:prstGeom prst="rect">
            <a:avLst/>
          </a:prstGeom>
          <a:noFill/>
        </p:spPr>
        <p:txBody>
          <a:bodyPr wrap="square" rtlCol="0">
            <a:spAutoFit/>
          </a:bodyPr>
          <a:lstStyle/>
          <a:p>
            <a:pPr algn="ctr"/>
            <a:r>
              <a:rPr lang="en-US" sz="2800" b="1" dirty="0" smtClean="0">
                <a:latin typeface="Calibri" pitchFamily="34" charset="0"/>
              </a:rPr>
              <a:t>Cool/Moist</a:t>
            </a:r>
            <a:br>
              <a:rPr lang="en-US" sz="2800" b="1" dirty="0" smtClean="0">
                <a:latin typeface="Calibri" pitchFamily="34" charset="0"/>
              </a:rPr>
            </a:br>
            <a:r>
              <a:rPr lang="en-US" sz="2800" b="1" dirty="0" smtClean="0">
                <a:latin typeface="Calibri" pitchFamily="34" charset="0"/>
              </a:rPr>
              <a:t>Air</a:t>
            </a:r>
            <a:endParaRPr lang="en-US" sz="2800" b="1" dirty="0">
              <a:latin typeface="Calibri" pitchFamily="34" charset="0"/>
            </a:endParaRPr>
          </a:p>
        </p:txBody>
      </p:sp>
      <p:sp>
        <p:nvSpPr>
          <p:cNvPr id="4" name="TextBox 3"/>
          <p:cNvSpPr txBox="1"/>
          <p:nvPr/>
        </p:nvSpPr>
        <p:spPr>
          <a:xfrm>
            <a:off x="1427197" y="5517232"/>
            <a:ext cx="2088232" cy="954107"/>
          </a:xfrm>
          <a:prstGeom prst="rect">
            <a:avLst/>
          </a:prstGeom>
          <a:noFill/>
        </p:spPr>
        <p:txBody>
          <a:bodyPr wrap="square" rtlCol="0">
            <a:spAutoFit/>
          </a:bodyPr>
          <a:lstStyle/>
          <a:p>
            <a:pPr algn="ctr"/>
            <a:r>
              <a:rPr lang="en-US" sz="2800" b="1" dirty="0" smtClean="0">
                <a:latin typeface="Calibri" pitchFamily="34" charset="0"/>
              </a:rPr>
              <a:t>Warm/Moist</a:t>
            </a:r>
            <a:br>
              <a:rPr lang="en-US" sz="2800" b="1" dirty="0" smtClean="0">
                <a:latin typeface="Calibri" pitchFamily="34" charset="0"/>
              </a:rPr>
            </a:br>
            <a:r>
              <a:rPr lang="en-US" sz="2800" b="1" dirty="0" smtClean="0">
                <a:latin typeface="Calibri" pitchFamily="34" charset="0"/>
              </a:rPr>
              <a:t>Air</a:t>
            </a:r>
            <a:endParaRPr lang="en-US" sz="2800" b="1" dirty="0">
              <a:latin typeface="Calibri" pitchFamily="34" charset="0"/>
            </a:endParaRPr>
          </a:p>
        </p:txBody>
      </p:sp>
      <p:sp>
        <p:nvSpPr>
          <p:cNvPr id="5" name="TextBox 4"/>
          <p:cNvSpPr txBox="1"/>
          <p:nvPr/>
        </p:nvSpPr>
        <p:spPr>
          <a:xfrm>
            <a:off x="3520203" y="2595100"/>
            <a:ext cx="2304256"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smtClean="0">
                <a:latin typeface="Calibri" pitchFamily="34" charset="0"/>
              </a:rPr>
              <a:t>Cold/Dry Air</a:t>
            </a:r>
            <a:endParaRPr lang="en-US" sz="2400" b="1" dirty="0">
              <a:latin typeface="Calibri" pitchFamily="34" charset="0"/>
            </a:endParaRPr>
          </a:p>
        </p:txBody>
      </p:sp>
      <p:sp>
        <p:nvSpPr>
          <p:cNvPr id="6" name="TextBox 5"/>
          <p:cNvSpPr txBox="1"/>
          <p:nvPr/>
        </p:nvSpPr>
        <p:spPr>
          <a:xfrm>
            <a:off x="7020272" y="2348880"/>
            <a:ext cx="1944216" cy="954107"/>
          </a:xfrm>
          <a:prstGeom prst="rect">
            <a:avLst/>
          </a:prstGeom>
          <a:noFill/>
        </p:spPr>
        <p:txBody>
          <a:bodyPr wrap="square" rtlCol="0">
            <a:spAutoFit/>
          </a:bodyPr>
          <a:lstStyle/>
          <a:p>
            <a:pPr algn="ctr"/>
            <a:r>
              <a:rPr lang="en-US" sz="2800" b="1" dirty="0" smtClean="0">
                <a:latin typeface="Calibri" pitchFamily="34" charset="0"/>
              </a:rPr>
              <a:t>Cool/Moist</a:t>
            </a:r>
            <a:br>
              <a:rPr lang="en-US" sz="2800" b="1" dirty="0" smtClean="0">
                <a:latin typeface="Calibri" pitchFamily="34" charset="0"/>
              </a:rPr>
            </a:br>
            <a:r>
              <a:rPr lang="en-US" sz="2800" b="1" dirty="0" smtClean="0">
                <a:latin typeface="Calibri" pitchFamily="34" charset="0"/>
              </a:rPr>
              <a:t>Air</a:t>
            </a:r>
            <a:endParaRPr lang="en-US" sz="2800" b="1" dirty="0">
              <a:latin typeface="Calibri" pitchFamily="34" charset="0"/>
            </a:endParaRPr>
          </a:p>
        </p:txBody>
      </p:sp>
      <p:sp>
        <p:nvSpPr>
          <p:cNvPr id="7" name="TextBox 6"/>
          <p:cNvSpPr txBox="1"/>
          <p:nvPr/>
        </p:nvSpPr>
        <p:spPr>
          <a:xfrm>
            <a:off x="7004592" y="5490229"/>
            <a:ext cx="2088232" cy="954107"/>
          </a:xfrm>
          <a:prstGeom prst="rect">
            <a:avLst/>
          </a:prstGeom>
          <a:noFill/>
        </p:spPr>
        <p:txBody>
          <a:bodyPr wrap="square" rtlCol="0">
            <a:spAutoFit/>
          </a:bodyPr>
          <a:lstStyle/>
          <a:p>
            <a:pPr algn="ctr"/>
            <a:r>
              <a:rPr lang="en-US" sz="2800" b="1" dirty="0" smtClean="0">
                <a:latin typeface="Calibri" pitchFamily="34" charset="0"/>
              </a:rPr>
              <a:t>Warm/Moist</a:t>
            </a:r>
            <a:br>
              <a:rPr lang="en-US" sz="2800" b="1" dirty="0" smtClean="0">
                <a:latin typeface="Calibri" pitchFamily="34" charset="0"/>
              </a:rPr>
            </a:br>
            <a:r>
              <a:rPr lang="en-US" sz="2800" b="1" dirty="0" smtClean="0">
                <a:latin typeface="Calibri" pitchFamily="34" charset="0"/>
              </a:rPr>
              <a:t>Air</a:t>
            </a:r>
            <a:endParaRPr lang="en-US" sz="2800" b="1" dirty="0">
              <a:latin typeface="Calibri" pitchFamily="34" charset="0"/>
            </a:endParaRPr>
          </a:p>
        </p:txBody>
      </p:sp>
      <p:sp>
        <p:nvSpPr>
          <p:cNvPr id="8" name="TextBox 7"/>
          <p:cNvSpPr txBox="1"/>
          <p:nvPr/>
        </p:nvSpPr>
        <p:spPr>
          <a:xfrm>
            <a:off x="3709389" y="5273800"/>
            <a:ext cx="1728192"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smtClean="0">
                <a:latin typeface="Calibri" pitchFamily="34" charset="0"/>
              </a:rPr>
              <a:t>Hot/Dry Air</a:t>
            </a:r>
            <a:endParaRPr lang="en-US" sz="2400" b="1" dirty="0">
              <a:latin typeface="Calibri" pitchFamily="34" charset="0"/>
            </a:endParaRPr>
          </a:p>
        </p:txBody>
      </p:sp>
      <p:cxnSp>
        <p:nvCxnSpPr>
          <p:cNvPr id="10" name="Curved Connector 9"/>
          <p:cNvCxnSpPr/>
          <p:nvPr/>
        </p:nvCxnSpPr>
        <p:spPr>
          <a:xfrm>
            <a:off x="2267744" y="3300561"/>
            <a:ext cx="1440160" cy="776511"/>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1964988" y="3604308"/>
            <a:ext cx="1584176" cy="811295"/>
          </a:xfrm>
          <a:prstGeom prst="curvedConnector3">
            <a:avLst>
              <a:gd name="adj1" fmla="val 35019"/>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0800000" flipV="1">
            <a:off x="6228184" y="2924944"/>
            <a:ext cx="1152132" cy="76387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2602194" y="2996952"/>
            <a:ext cx="1139847" cy="574514"/>
          </a:xfrm>
          <a:prstGeom prst="curvedConnector3">
            <a:avLst>
              <a:gd name="adj1" fmla="val 4816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V="1">
            <a:off x="6300192" y="3246082"/>
            <a:ext cx="1512172" cy="83098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flipV="1">
            <a:off x="2949951" y="4941168"/>
            <a:ext cx="792090" cy="57606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flipV="1">
            <a:off x="2267744" y="4725144"/>
            <a:ext cx="1252459" cy="765085"/>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10800000">
            <a:off x="5731768" y="4916522"/>
            <a:ext cx="1352472" cy="1026115"/>
          </a:xfrm>
          <a:prstGeom prst="curvedConnector3">
            <a:avLst>
              <a:gd name="adj1" fmla="val 8199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10800000">
            <a:off x="5868144" y="4653136"/>
            <a:ext cx="1216096" cy="93610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5400000" flipH="1" flipV="1">
            <a:off x="4067944" y="4797152"/>
            <a:ext cx="576064" cy="28803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rot="5400000" flipH="1" flipV="1">
            <a:off x="4509694" y="4815774"/>
            <a:ext cx="584983" cy="25970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5400000">
            <a:off x="3764865" y="3450509"/>
            <a:ext cx="895632" cy="144016"/>
          </a:xfrm>
          <a:prstGeom prst="curvedConnector3">
            <a:avLst>
              <a:gd name="adj1" fmla="val 32074"/>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a:off x="4104613" y="3539882"/>
            <a:ext cx="1074379" cy="144016"/>
          </a:xfrm>
          <a:prstGeom prst="curvedConnector3">
            <a:avLst>
              <a:gd name="adj1" fmla="val 36356"/>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4628240" y="3463234"/>
            <a:ext cx="895632" cy="144016"/>
          </a:xfrm>
          <a:prstGeom prst="curvedConnector3">
            <a:avLst>
              <a:gd name="adj1" fmla="val 3675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86420" y="1124744"/>
            <a:ext cx="8496944" cy="954107"/>
          </a:xfrm>
          <a:prstGeom prst="rect">
            <a:avLst/>
          </a:prstGeom>
          <a:solidFill>
            <a:schemeClr val="bg1"/>
          </a:solidFill>
          <a:ln>
            <a:solidFill>
              <a:schemeClr val="tx1"/>
            </a:solidFill>
          </a:ln>
        </p:spPr>
        <p:txBody>
          <a:bodyPr wrap="square" rtlCol="0">
            <a:spAutoFit/>
          </a:bodyPr>
          <a:lstStyle/>
          <a:p>
            <a:pPr algn="ctr"/>
            <a:r>
              <a:rPr lang="en-US" sz="2800" b="1" dirty="0" smtClean="0">
                <a:latin typeface="Calibri" pitchFamily="34" charset="0"/>
              </a:rPr>
              <a:t>Turn </a:t>
            </a:r>
            <a:r>
              <a:rPr lang="en-US" sz="2800" b="1" dirty="0">
                <a:latin typeface="Calibri" pitchFamily="34" charset="0"/>
              </a:rPr>
              <a:t>to a seat partner and explain why some air masses are cool, cold, warm, and hot as well as moist or dry.</a:t>
            </a:r>
          </a:p>
        </p:txBody>
      </p:sp>
      <p:sp>
        <p:nvSpPr>
          <p:cNvPr id="3" name="SMARTInkShape-1"/>
          <p:cNvSpPr/>
          <p:nvPr/>
        </p:nvSpPr>
        <p:spPr>
          <a:xfrm>
            <a:off x="3348633" y="4089832"/>
            <a:ext cx="383977" cy="875075"/>
          </a:xfrm>
          <a:custGeom>
            <a:avLst/>
            <a:gdLst/>
            <a:ahLst/>
            <a:cxnLst/>
            <a:rect l="0" t="0" r="0" b="0"/>
            <a:pathLst>
              <a:path w="383977" h="875075">
                <a:moveTo>
                  <a:pt x="0" y="17824"/>
                </a:moveTo>
                <a:lnTo>
                  <a:pt x="31787" y="10756"/>
                </a:lnTo>
                <a:lnTo>
                  <a:pt x="75401" y="4522"/>
                </a:lnTo>
                <a:lnTo>
                  <a:pt x="119940" y="565"/>
                </a:lnTo>
                <a:lnTo>
                  <a:pt x="164472" y="83"/>
                </a:lnTo>
                <a:lnTo>
                  <a:pt x="185433" y="0"/>
                </a:lnTo>
                <a:lnTo>
                  <a:pt x="190099" y="2965"/>
                </a:lnTo>
                <a:lnTo>
                  <a:pt x="197928" y="14197"/>
                </a:lnTo>
                <a:lnTo>
                  <a:pt x="199424" y="29110"/>
                </a:lnTo>
                <a:lnTo>
                  <a:pt x="192299" y="67679"/>
                </a:lnTo>
                <a:lnTo>
                  <a:pt x="182330" y="107378"/>
                </a:lnTo>
                <a:lnTo>
                  <a:pt x="179700" y="140821"/>
                </a:lnTo>
                <a:lnTo>
                  <a:pt x="178921" y="175866"/>
                </a:lnTo>
                <a:lnTo>
                  <a:pt x="178690" y="211385"/>
                </a:lnTo>
                <a:lnTo>
                  <a:pt x="179615" y="246052"/>
                </a:lnTo>
                <a:lnTo>
                  <a:pt x="186286" y="289385"/>
                </a:lnTo>
                <a:lnTo>
                  <a:pt x="193416" y="324143"/>
                </a:lnTo>
                <a:lnTo>
                  <a:pt x="195853" y="366139"/>
                </a:lnTo>
                <a:lnTo>
                  <a:pt x="198921" y="386604"/>
                </a:lnTo>
                <a:lnTo>
                  <a:pt x="207461" y="430686"/>
                </a:lnTo>
                <a:lnTo>
                  <a:pt x="216357" y="468216"/>
                </a:lnTo>
                <a:lnTo>
                  <a:pt x="232351" y="511162"/>
                </a:lnTo>
                <a:lnTo>
                  <a:pt x="242979" y="548593"/>
                </a:lnTo>
                <a:lnTo>
                  <a:pt x="256231" y="587856"/>
                </a:lnTo>
                <a:lnTo>
                  <a:pt x="265293" y="605717"/>
                </a:lnTo>
                <a:lnTo>
                  <a:pt x="275427" y="643310"/>
                </a:lnTo>
                <a:lnTo>
                  <a:pt x="276884" y="646151"/>
                </a:lnTo>
                <a:lnTo>
                  <a:pt x="278847" y="648045"/>
                </a:lnTo>
                <a:lnTo>
                  <a:pt x="281148" y="649307"/>
                </a:lnTo>
                <a:lnTo>
                  <a:pt x="282682" y="651141"/>
                </a:lnTo>
                <a:lnTo>
                  <a:pt x="285346" y="659299"/>
                </a:lnTo>
                <a:lnTo>
                  <a:pt x="285739" y="676974"/>
                </a:lnTo>
                <a:lnTo>
                  <a:pt x="301195" y="696649"/>
                </a:lnTo>
                <a:lnTo>
                  <a:pt x="318746" y="740675"/>
                </a:lnTo>
                <a:lnTo>
                  <a:pt x="327802" y="757722"/>
                </a:lnTo>
                <a:lnTo>
                  <a:pt x="346603" y="800242"/>
                </a:lnTo>
                <a:lnTo>
                  <a:pt x="360541" y="823456"/>
                </a:lnTo>
                <a:lnTo>
                  <a:pt x="371152" y="836178"/>
                </a:lnTo>
                <a:lnTo>
                  <a:pt x="373316" y="842243"/>
                </a:lnTo>
                <a:lnTo>
                  <a:pt x="374885" y="844257"/>
                </a:lnTo>
                <a:lnTo>
                  <a:pt x="380842" y="848084"/>
                </a:lnTo>
                <a:lnTo>
                  <a:pt x="383854" y="856800"/>
                </a:lnTo>
                <a:lnTo>
                  <a:pt x="383976" y="8750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8836715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0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par>
                                <p:cTn id="20" presetID="22" presetClass="entr" presetSubtype="2"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1000"/>
                                        <p:tgtEl>
                                          <p:spTgt spid="20"/>
                                        </p:tgtEl>
                                      </p:cBhvr>
                                    </p:animEffect>
                                  </p:childTnLst>
                                </p:cTn>
                              </p:par>
                              <p:par>
                                <p:cTn id="23" presetID="22" presetClass="entr" presetSubtype="2"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right)">
                                      <p:cBhvr>
                                        <p:cTn id="25" dur="10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1000"/>
                                        <p:tgtEl>
                                          <p:spTgt spid="45"/>
                                        </p:tgtEl>
                                      </p:cBhvr>
                                    </p:animEffect>
                                  </p:childTnLst>
                                </p:cTn>
                              </p:par>
                              <p:par>
                                <p:cTn id="36" presetID="22" presetClass="entr" presetSubtype="1"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up)">
                                      <p:cBhvr>
                                        <p:cTn id="38" dur="1000"/>
                                        <p:tgtEl>
                                          <p:spTgt spid="85"/>
                                        </p:tgtEl>
                                      </p:cBhvr>
                                    </p:animEffect>
                                  </p:childTnLst>
                                </p:cTn>
                              </p:par>
                              <p:par>
                                <p:cTn id="39" presetID="22" presetClass="entr" presetSubtype="1"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up)">
                                      <p:cBhvr>
                                        <p:cTn id="41" dur="10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22" presetClass="entr" presetSubtype="4"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1000"/>
                                        <p:tgtEl>
                                          <p:spTgt spid="56"/>
                                        </p:tgtEl>
                                      </p:cBhvr>
                                    </p:animEffect>
                                  </p:childTnLst>
                                </p:cTn>
                              </p:par>
                              <p:par>
                                <p:cTn id="57" presetID="22" presetClass="entr" presetSubtype="4"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100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1000"/>
                                        <p:tgtEl>
                                          <p:spTgt spid="59"/>
                                        </p:tgtEl>
                                      </p:cBhvr>
                                    </p:animEffect>
                                  </p:childTnLst>
                                </p:cTn>
                              </p:par>
                              <p:par>
                                <p:cTn id="63" presetID="22" presetClass="entr" presetSubtype="4"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down)">
                                      <p:cBhvr>
                                        <p:cTn id="65" dur="10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22" presetClass="entr" presetSubtype="4"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10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1000"/>
                                        <p:tgtEl>
                                          <p:spTgt spid="78"/>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7" grpId="0"/>
      <p:bldP spid="8"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71400"/>
            <a:ext cx="9144000" cy="7184572"/>
            <a:chOff x="0" y="-171400"/>
            <a:chExt cx="9144000" cy="7184572"/>
          </a:xfrm>
        </p:grpSpPr>
        <p:pic>
          <p:nvPicPr>
            <p:cNvPr id="1026" name="Picture 2" descr="http://static.vecteezy.com/system/resources/previews/000/005/930/original/north_ame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4000" cy="7184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884" y="2637270"/>
              <a:ext cx="1944216" cy="954107"/>
            </a:xfrm>
            <a:prstGeom prst="rect">
              <a:avLst/>
            </a:prstGeom>
            <a:noFill/>
          </p:spPr>
          <p:txBody>
            <a:bodyPr wrap="square" rtlCol="0">
              <a:spAutoFit/>
            </a:bodyPr>
            <a:lstStyle/>
            <a:p>
              <a:pPr algn="ctr"/>
              <a:r>
                <a:rPr lang="en-US" sz="2800" b="1" dirty="0" smtClean="0">
                  <a:solidFill>
                    <a:srgbClr val="000000"/>
                  </a:solidFill>
                  <a:latin typeface="Calibri" pitchFamily="34" charset="0"/>
                </a:rPr>
                <a:t>Cool/Moist</a:t>
              </a:r>
              <a:br>
                <a:rPr lang="en-US" sz="2800" b="1" dirty="0" smtClean="0">
                  <a:solidFill>
                    <a:srgbClr val="000000"/>
                  </a:solidFill>
                  <a:latin typeface="Calibri" pitchFamily="34" charset="0"/>
                </a:rPr>
              </a:br>
              <a:r>
                <a:rPr lang="en-US" sz="2800" b="1" dirty="0" smtClean="0">
                  <a:solidFill>
                    <a:srgbClr val="000000"/>
                  </a:solidFill>
                  <a:latin typeface="Calibri" pitchFamily="34" charset="0"/>
                </a:rPr>
                <a:t>Air</a:t>
              </a:r>
              <a:endParaRPr lang="en-US" sz="2800" b="1" dirty="0">
                <a:solidFill>
                  <a:srgbClr val="000000"/>
                </a:solidFill>
                <a:latin typeface="Calibri" pitchFamily="34" charset="0"/>
              </a:endParaRPr>
            </a:p>
          </p:txBody>
        </p:sp>
        <p:sp>
          <p:nvSpPr>
            <p:cNvPr id="4" name="TextBox 3"/>
            <p:cNvSpPr txBox="1"/>
            <p:nvPr/>
          </p:nvSpPr>
          <p:spPr>
            <a:xfrm>
              <a:off x="1427197" y="5517232"/>
              <a:ext cx="2088232" cy="954107"/>
            </a:xfrm>
            <a:prstGeom prst="rect">
              <a:avLst/>
            </a:prstGeom>
            <a:noFill/>
          </p:spPr>
          <p:txBody>
            <a:bodyPr wrap="square" rtlCol="0">
              <a:spAutoFit/>
            </a:bodyPr>
            <a:lstStyle/>
            <a:p>
              <a:pPr algn="ctr"/>
              <a:r>
                <a:rPr lang="en-US" sz="2800" b="1" dirty="0" smtClean="0">
                  <a:solidFill>
                    <a:srgbClr val="000000"/>
                  </a:solidFill>
                  <a:latin typeface="Calibri" pitchFamily="34" charset="0"/>
                </a:rPr>
                <a:t>Warm/Moist</a:t>
              </a:r>
              <a:br>
                <a:rPr lang="en-US" sz="2800" b="1" dirty="0" smtClean="0">
                  <a:solidFill>
                    <a:srgbClr val="000000"/>
                  </a:solidFill>
                  <a:latin typeface="Calibri" pitchFamily="34" charset="0"/>
                </a:rPr>
              </a:br>
              <a:r>
                <a:rPr lang="en-US" sz="2800" b="1" dirty="0" smtClean="0">
                  <a:solidFill>
                    <a:srgbClr val="000000"/>
                  </a:solidFill>
                  <a:latin typeface="Calibri" pitchFamily="34" charset="0"/>
                </a:rPr>
                <a:t>Air</a:t>
              </a:r>
              <a:endParaRPr lang="en-US" sz="2800" b="1" dirty="0">
                <a:solidFill>
                  <a:srgbClr val="000000"/>
                </a:solidFill>
                <a:latin typeface="Calibri" pitchFamily="34" charset="0"/>
              </a:endParaRPr>
            </a:p>
          </p:txBody>
        </p:sp>
        <p:sp>
          <p:nvSpPr>
            <p:cNvPr id="5" name="TextBox 4"/>
            <p:cNvSpPr txBox="1"/>
            <p:nvPr/>
          </p:nvSpPr>
          <p:spPr>
            <a:xfrm>
              <a:off x="3520203" y="2595100"/>
              <a:ext cx="2304256"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smtClean="0">
                  <a:solidFill>
                    <a:srgbClr val="000000"/>
                  </a:solidFill>
                  <a:latin typeface="Calibri" pitchFamily="34" charset="0"/>
                </a:rPr>
                <a:t>Cold/Dry Air</a:t>
              </a:r>
              <a:endParaRPr lang="en-US" sz="2400" b="1" dirty="0">
                <a:solidFill>
                  <a:srgbClr val="000000"/>
                </a:solidFill>
                <a:latin typeface="Calibri" pitchFamily="34" charset="0"/>
              </a:endParaRPr>
            </a:p>
          </p:txBody>
        </p:sp>
        <p:sp>
          <p:nvSpPr>
            <p:cNvPr id="6" name="TextBox 5"/>
            <p:cNvSpPr txBox="1"/>
            <p:nvPr/>
          </p:nvSpPr>
          <p:spPr>
            <a:xfrm>
              <a:off x="7020272" y="2348880"/>
              <a:ext cx="1944216" cy="954107"/>
            </a:xfrm>
            <a:prstGeom prst="rect">
              <a:avLst/>
            </a:prstGeom>
            <a:noFill/>
          </p:spPr>
          <p:txBody>
            <a:bodyPr wrap="square" rtlCol="0">
              <a:spAutoFit/>
            </a:bodyPr>
            <a:lstStyle/>
            <a:p>
              <a:pPr algn="ctr"/>
              <a:r>
                <a:rPr lang="en-US" sz="2800" b="1" dirty="0" smtClean="0">
                  <a:solidFill>
                    <a:srgbClr val="000000"/>
                  </a:solidFill>
                  <a:latin typeface="Calibri" pitchFamily="34" charset="0"/>
                </a:rPr>
                <a:t>Cool/Moist</a:t>
              </a:r>
              <a:br>
                <a:rPr lang="en-US" sz="2800" b="1" dirty="0" smtClean="0">
                  <a:solidFill>
                    <a:srgbClr val="000000"/>
                  </a:solidFill>
                  <a:latin typeface="Calibri" pitchFamily="34" charset="0"/>
                </a:rPr>
              </a:br>
              <a:r>
                <a:rPr lang="en-US" sz="2800" b="1" dirty="0" smtClean="0">
                  <a:solidFill>
                    <a:srgbClr val="000000"/>
                  </a:solidFill>
                  <a:latin typeface="Calibri" pitchFamily="34" charset="0"/>
                </a:rPr>
                <a:t>Air</a:t>
              </a:r>
              <a:endParaRPr lang="en-US" sz="2800" b="1" dirty="0">
                <a:solidFill>
                  <a:srgbClr val="000000"/>
                </a:solidFill>
                <a:latin typeface="Calibri" pitchFamily="34" charset="0"/>
              </a:endParaRPr>
            </a:p>
          </p:txBody>
        </p:sp>
        <p:sp>
          <p:nvSpPr>
            <p:cNvPr id="7" name="TextBox 6"/>
            <p:cNvSpPr txBox="1"/>
            <p:nvPr/>
          </p:nvSpPr>
          <p:spPr>
            <a:xfrm>
              <a:off x="7004592" y="5490229"/>
              <a:ext cx="2088232" cy="954107"/>
            </a:xfrm>
            <a:prstGeom prst="rect">
              <a:avLst/>
            </a:prstGeom>
            <a:noFill/>
          </p:spPr>
          <p:txBody>
            <a:bodyPr wrap="square" rtlCol="0">
              <a:spAutoFit/>
            </a:bodyPr>
            <a:lstStyle/>
            <a:p>
              <a:pPr algn="ctr"/>
              <a:r>
                <a:rPr lang="en-US" sz="2800" b="1" dirty="0" smtClean="0">
                  <a:solidFill>
                    <a:srgbClr val="000000"/>
                  </a:solidFill>
                  <a:latin typeface="Calibri" pitchFamily="34" charset="0"/>
                </a:rPr>
                <a:t>Warm/Moist</a:t>
              </a:r>
              <a:br>
                <a:rPr lang="en-US" sz="2800" b="1" dirty="0" smtClean="0">
                  <a:solidFill>
                    <a:srgbClr val="000000"/>
                  </a:solidFill>
                  <a:latin typeface="Calibri" pitchFamily="34" charset="0"/>
                </a:rPr>
              </a:br>
              <a:r>
                <a:rPr lang="en-US" sz="2800" b="1" dirty="0" smtClean="0">
                  <a:solidFill>
                    <a:srgbClr val="000000"/>
                  </a:solidFill>
                  <a:latin typeface="Calibri" pitchFamily="34" charset="0"/>
                </a:rPr>
                <a:t>Air</a:t>
              </a:r>
              <a:endParaRPr lang="en-US" sz="2800" b="1" dirty="0">
                <a:solidFill>
                  <a:srgbClr val="000000"/>
                </a:solidFill>
                <a:latin typeface="Calibri" pitchFamily="34" charset="0"/>
              </a:endParaRPr>
            </a:p>
          </p:txBody>
        </p:sp>
        <p:sp>
          <p:nvSpPr>
            <p:cNvPr id="8" name="TextBox 7"/>
            <p:cNvSpPr txBox="1"/>
            <p:nvPr/>
          </p:nvSpPr>
          <p:spPr>
            <a:xfrm>
              <a:off x="3709389" y="5273800"/>
              <a:ext cx="1728192"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smtClean="0">
                  <a:solidFill>
                    <a:srgbClr val="000000"/>
                  </a:solidFill>
                  <a:latin typeface="Calibri" pitchFamily="34" charset="0"/>
                </a:rPr>
                <a:t>Hot/Dry Air</a:t>
              </a:r>
              <a:endParaRPr lang="en-US" sz="2400" b="1" dirty="0">
                <a:solidFill>
                  <a:srgbClr val="000000"/>
                </a:solidFill>
                <a:latin typeface="Calibri" pitchFamily="34" charset="0"/>
              </a:endParaRPr>
            </a:p>
          </p:txBody>
        </p:sp>
        <p:cxnSp>
          <p:nvCxnSpPr>
            <p:cNvPr id="10" name="Curved Connector 9"/>
            <p:cNvCxnSpPr/>
            <p:nvPr/>
          </p:nvCxnSpPr>
          <p:spPr>
            <a:xfrm>
              <a:off x="2267744" y="3300561"/>
              <a:ext cx="1440160" cy="776511"/>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1964988" y="3604308"/>
              <a:ext cx="1584176" cy="811295"/>
            </a:xfrm>
            <a:prstGeom prst="curvedConnector3">
              <a:avLst>
                <a:gd name="adj1" fmla="val 35019"/>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0800000" flipV="1">
              <a:off x="6228184" y="2924944"/>
              <a:ext cx="1152132" cy="76387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2602194" y="2996952"/>
              <a:ext cx="1139847" cy="574514"/>
            </a:xfrm>
            <a:prstGeom prst="curvedConnector3">
              <a:avLst>
                <a:gd name="adj1" fmla="val 4816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V="1">
              <a:off x="6300192" y="3246082"/>
              <a:ext cx="1512172" cy="83098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flipV="1">
              <a:off x="2949951" y="4941168"/>
              <a:ext cx="792090" cy="57606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flipV="1">
              <a:off x="2267744" y="4725144"/>
              <a:ext cx="1252459" cy="765085"/>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10800000">
              <a:off x="5731768" y="4916522"/>
              <a:ext cx="1352472" cy="1026115"/>
            </a:xfrm>
            <a:prstGeom prst="curvedConnector3">
              <a:avLst>
                <a:gd name="adj1" fmla="val 8199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10800000">
              <a:off x="5868144" y="4653136"/>
              <a:ext cx="1216096" cy="93610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5400000" flipH="1" flipV="1">
              <a:off x="4067944" y="4797152"/>
              <a:ext cx="576064" cy="28803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rot="5400000" flipH="1" flipV="1">
              <a:off x="4509694" y="4815774"/>
              <a:ext cx="584983" cy="25970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5400000">
              <a:off x="3764865" y="3450509"/>
              <a:ext cx="895632" cy="144016"/>
            </a:xfrm>
            <a:prstGeom prst="curvedConnector3">
              <a:avLst>
                <a:gd name="adj1" fmla="val 32074"/>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a:off x="4104613" y="3539882"/>
              <a:ext cx="1074379" cy="144016"/>
            </a:xfrm>
            <a:prstGeom prst="curvedConnector3">
              <a:avLst>
                <a:gd name="adj1" fmla="val 36356"/>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4628240" y="3463234"/>
              <a:ext cx="895632" cy="144016"/>
            </a:xfrm>
            <a:prstGeom prst="curvedConnector3">
              <a:avLst>
                <a:gd name="adj1" fmla="val 3675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66764" y="1052736"/>
            <a:ext cx="8606060" cy="861774"/>
          </a:xfrm>
          <a:prstGeom prst="rect">
            <a:avLst/>
          </a:prstGeom>
          <a:solidFill>
            <a:schemeClr val="bg1"/>
          </a:solidFill>
          <a:ln>
            <a:solidFill>
              <a:schemeClr val="tx1"/>
            </a:solidFill>
          </a:ln>
        </p:spPr>
        <p:txBody>
          <a:bodyPr wrap="square" rtlCol="0">
            <a:spAutoFit/>
          </a:bodyPr>
          <a:lstStyle/>
          <a:p>
            <a:pPr algn="ctr"/>
            <a:r>
              <a:rPr lang="en-US" sz="2500" b="1" dirty="0" smtClean="0">
                <a:solidFill>
                  <a:srgbClr val="000000"/>
                </a:solidFill>
                <a:latin typeface="Calibri" pitchFamily="34" charset="0"/>
              </a:rPr>
              <a:t>With your seat partner, explain which air masses would be high pressure and which air masses would be low pressure. Why?</a:t>
            </a:r>
            <a:endParaRPr lang="en-US" sz="2500" b="1" dirty="0">
              <a:solidFill>
                <a:srgbClr val="000000"/>
              </a:solidFill>
              <a:latin typeface="Calibri" pitchFamily="34" charset="0"/>
            </a:endParaRPr>
          </a:p>
        </p:txBody>
      </p:sp>
    </p:spTree>
    <p:extLst>
      <p:ext uri="{BB962C8B-B14F-4D97-AF65-F5344CB8AC3E}">
        <p14:creationId xmlns:p14="http://schemas.microsoft.com/office/powerpoint/2010/main" val="29754352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764704"/>
            <a:ext cx="6840760" cy="5184575"/>
          </a:xfrm>
        </p:spPr>
        <p:txBody>
          <a:bodyPr/>
          <a:lstStyle/>
          <a:p>
            <a:pPr marL="0" indent="0" algn="ctr">
              <a:buNone/>
            </a:pPr>
            <a:r>
              <a:rPr lang="en-US" sz="6600" b="1" dirty="0" smtClean="0">
                <a:solidFill>
                  <a:schemeClr val="bg1"/>
                </a:solidFill>
                <a:effectLst>
                  <a:outerShdw blurRad="38100" dist="38100" dir="2700000" algn="tl">
                    <a:schemeClr val="tx1">
                      <a:alpha val="70000"/>
                    </a:schemeClr>
                  </a:outerShdw>
                </a:effectLst>
                <a:latin typeface="Calibri" pitchFamily="34" charset="0"/>
              </a:rPr>
              <a:t>High pressure areas are associated with fair weather. Why?</a:t>
            </a:r>
            <a:endParaRPr lang="en-US" sz="66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337477430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548680"/>
            <a:ext cx="6696744" cy="5760640"/>
          </a:xfrm>
        </p:spPr>
        <p:txBody>
          <a:bodyPr/>
          <a:lstStyle/>
          <a:p>
            <a:pPr marL="0" indent="0" algn="ctr">
              <a:buNone/>
            </a:pPr>
            <a:r>
              <a:rPr lang="en-US" sz="5200" b="1" dirty="0" smtClean="0">
                <a:solidFill>
                  <a:schemeClr val="bg1"/>
                </a:solidFill>
                <a:effectLst>
                  <a:outerShdw blurRad="38100" dist="38100" dir="2700000" algn="tl">
                    <a:schemeClr val="tx1">
                      <a:alpha val="70000"/>
                    </a:schemeClr>
                  </a:outerShdw>
                </a:effectLst>
                <a:latin typeface="Calibri" pitchFamily="34" charset="0"/>
              </a:rPr>
              <a:t>The sinking motion of air in high pressure (low temperature, high density) air masses makes it difficult for air to rise and clouds to form.</a:t>
            </a:r>
            <a:endParaRPr lang="en-US" sz="5200" b="1"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26168081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79712" y="260648"/>
            <a:ext cx="6984776" cy="2088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400" b="1" dirty="0" smtClean="0">
                <a:solidFill>
                  <a:srgbClr val="FFFFFF"/>
                </a:solidFill>
                <a:effectLst>
                  <a:outerShdw blurRad="38100" dist="38100" dir="2700000" algn="tl">
                    <a:srgbClr val="000000">
                      <a:alpha val="70000"/>
                    </a:srgbClr>
                  </a:outerShdw>
                </a:effectLst>
                <a:latin typeface="Calibri" pitchFamily="34" charset="0"/>
              </a:rPr>
              <a:t>Low pressure systems (warmer temperatures and lower density) are areas of rising air. </a:t>
            </a:r>
            <a:endParaRPr lang="en-US" sz="4400" b="1" dirty="0">
              <a:solidFill>
                <a:srgbClr val="FFFFFF"/>
              </a:solidFill>
              <a:effectLst>
                <a:outerShdw blurRad="38100" dist="38100" dir="2700000" algn="tl">
                  <a:srgbClr val="000000">
                    <a:alpha val="70000"/>
                  </a:srgbClr>
                </a:outerShdw>
              </a:effectLst>
              <a:latin typeface="Calibri" pitchFamily="34" charset="0"/>
            </a:endParaRPr>
          </a:p>
        </p:txBody>
      </p:sp>
      <p:sp>
        <p:nvSpPr>
          <p:cNvPr id="7" name="Content Placeholder 2"/>
          <p:cNvSpPr txBox="1">
            <a:spLocks/>
          </p:cNvSpPr>
          <p:nvPr/>
        </p:nvSpPr>
        <p:spPr>
          <a:xfrm>
            <a:off x="1979712" y="3573016"/>
            <a:ext cx="6984776" cy="273630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400" b="1" dirty="0" smtClean="0">
                <a:solidFill>
                  <a:srgbClr val="FFFFFF"/>
                </a:solidFill>
                <a:effectLst>
                  <a:outerShdw blurRad="38100" dist="38100" dir="2700000" algn="tl">
                    <a:srgbClr val="000000">
                      <a:alpha val="70000"/>
                    </a:srgbClr>
                  </a:outerShdw>
                </a:effectLst>
                <a:latin typeface="Calibri" pitchFamily="34" charset="0"/>
              </a:rPr>
              <a:t>Clouds form when air is lifted and cools. Therefore, areas of low pressure usually have cloudy weather.</a:t>
            </a:r>
            <a:endParaRPr lang="en-US" sz="4400" b="1" dirty="0">
              <a:solidFill>
                <a:srgbClr val="FFFFFF"/>
              </a:solidFill>
              <a:effectLst>
                <a:outerShdw blurRad="38100" dist="38100" dir="2700000" algn="tl">
                  <a:srgbClr val="000000">
                    <a:alpha val="70000"/>
                  </a:srgbClr>
                </a:outerShdw>
              </a:effectLst>
              <a:latin typeface="Calibri" pitchFamily="34" charset="0"/>
            </a:endParaRPr>
          </a:p>
        </p:txBody>
      </p:sp>
      <p:grpSp>
        <p:nvGrpSpPr>
          <p:cNvPr id="6" name="SMARTInkShape-Group2"/>
          <p:cNvGrpSpPr/>
          <p:nvPr/>
        </p:nvGrpSpPr>
        <p:grpSpPr>
          <a:xfrm>
            <a:off x="1973494" y="303977"/>
            <a:ext cx="1035812" cy="6161118"/>
            <a:chOff x="1973494" y="303977"/>
            <a:chExt cx="1035812" cy="6161118"/>
          </a:xfrm>
        </p:grpSpPr>
        <p:sp>
          <p:nvSpPr>
            <p:cNvPr id="2" name="SMARTInkShape-2"/>
            <p:cNvSpPr/>
            <p:nvPr/>
          </p:nvSpPr>
          <p:spPr>
            <a:xfrm>
              <a:off x="2027367" y="303977"/>
              <a:ext cx="267330" cy="515259"/>
            </a:xfrm>
            <a:custGeom>
              <a:avLst/>
              <a:gdLst/>
              <a:ahLst/>
              <a:cxnLst/>
              <a:rect l="0" t="0" r="0" b="0"/>
              <a:pathLst>
                <a:path w="267330" h="515259">
                  <a:moveTo>
                    <a:pt x="106828" y="8562"/>
                  </a:moveTo>
                  <a:lnTo>
                    <a:pt x="102088" y="3822"/>
                  </a:lnTo>
                  <a:lnTo>
                    <a:pt x="75201" y="0"/>
                  </a:lnTo>
                  <a:lnTo>
                    <a:pt x="62841" y="9222"/>
                  </a:lnTo>
                  <a:lnTo>
                    <a:pt x="30478" y="41333"/>
                  </a:lnTo>
                  <a:lnTo>
                    <a:pt x="23947" y="51570"/>
                  </a:lnTo>
                  <a:lnTo>
                    <a:pt x="10778" y="94941"/>
                  </a:lnTo>
                  <a:lnTo>
                    <a:pt x="3404" y="119484"/>
                  </a:lnTo>
                  <a:lnTo>
                    <a:pt x="778" y="157293"/>
                  </a:lnTo>
                  <a:lnTo>
                    <a:pt x="0" y="196939"/>
                  </a:lnTo>
                  <a:lnTo>
                    <a:pt x="2383" y="232267"/>
                  </a:lnTo>
                  <a:lnTo>
                    <a:pt x="10702" y="275709"/>
                  </a:lnTo>
                  <a:lnTo>
                    <a:pt x="20923" y="314340"/>
                  </a:lnTo>
                  <a:lnTo>
                    <a:pt x="32496" y="355484"/>
                  </a:lnTo>
                  <a:lnTo>
                    <a:pt x="42361" y="382221"/>
                  </a:lnTo>
                  <a:lnTo>
                    <a:pt x="75429" y="422913"/>
                  </a:lnTo>
                  <a:lnTo>
                    <a:pt x="118930" y="466092"/>
                  </a:lnTo>
                  <a:lnTo>
                    <a:pt x="160824" y="496605"/>
                  </a:lnTo>
                  <a:lnTo>
                    <a:pt x="189079" y="512387"/>
                  </a:lnTo>
                  <a:lnTo>
                    <a:pt x="201592" y="515258"/>
                  </a:lnTo>
                  <a:lnTo>
                    <a:pt x="207708" y="514039"/>
                  </a:lnTo>
                  <a:lnTo>
                    <a:pt x="224803" y="503835"/>
                  </a:lnTo>
                  <a:lnTo>
                    <a:pt x="233014" y="497235"/>
                  </a:lnTo>
                  <a:lnTo>
                    <a:pt x="243215" y="473720"/>
                  </a:lnTo>
                  <a:lnTo>
                    <a:pt x="255551" y="431211"/>
                  </a:lnTo>
                  <a:lnTo>
                    <a:pt x="265785" y="388738"/>
                  </a:lnTo>
                  <a:lnTo>
                    <a:pt x="267329" y="344744"/>
                  </a:lnTo>
                  <a:lnTo>
                    <a:pt x="264848" y="311239"/>
                  </a:lnTo>
                  <a:lnTo>
                    <a:pt x="258459" y="271920"/>
                  </a:lnTo>
                  <a:lnTo>
                    <a:pt x="254256" y="256579"/>
                  </a:lnTo>
                  <a:lnTo>
                    <a:pt x="246435" y="245130"/>
                  </a:lnTo>
                  <a:lnTo>
                    <a:pt x="234726" y="234437"/>
                  </a:lnTo>
                  <a:lnTo>
                    <a:pt x="223217" y="232584"/>
                  </a:lnTo>
                  <a:lnTo>
                    <a:pt x="215442" y="234797"/>
                  </a:lnTo>
                  <a:lnTo>
                    <a:pt x="211980" y="236776"/>
                  </a:lnTo>
                  <a:lnTo>
                    <a:pt x="209671" y="239087"/>
                  </a:lnTo>
                  <a:lnTo>
                    <a:pt x="207107" y="244302"/>
                  </a:lnTo>
                  <a:lnTo>
                    <a:pt x="195611" y="287812"/>
                  </a:lnTo>
                  <a:lnTo>
                    <a:pt x="189689" y="321821"/>
                  </a:lnTo>
                  <a:lnTo>
                    <a:pt x="185288" y="349096"/>
                  </a:lnTo>
                  <a:lnTo>
                    <a:pt x="181387" y="362317"/>
                  </a:lnTo>
                  <a:lnTo>
                    <a:pt x="173937" y="405009"/>
                  </a:lnTo>
                  <a:lnTo>
                    <a:pt x="169336" y="44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3"/>
            <p:cNvSpPr/>
            <p:nvPr/>
          </p:nvSpPr>
          <p:spPr>
            <a:xfrm>
              <a:off x="2482453" y="803672"/>
              <a:ext cx="1" cy="8931"/>
            </a:xfrm>
            <a:custGeom>
              <a:avLst/>
              <a:gdLst/>
              <a:ahLst/>
              <a:cxnLst/>
              <a:rect l="0" t="0" r="0" b="0"/>
              <a:pathLst>
                <a:path w="1" h="8931">
                  <a:moveTo>
                    <a:pt x="0" y="893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4"/>
            <p:cNvSpPr/>
            <p:nvPr/>
          </p:nvSpPr>
          <p:spPr>
            <a:xfrm>
              <a:off x="1973494" y="973378"/>
              <a:ext cx="1035812" cy="5491717"/>
            </a:xfrm>
            <a:custGeom>
              <a:avLst/>
              <a:gdLst/>
              <a:ahLst/>
              <a:cxnLst/>
              <a:rect l="0" t="0" r="0" b="0"/>
              <a:pathLst>
                <a:path w="1035812" h="5491717">
                  <a:moveTo>
                    <a:pt x="419662" y="17817"/>
                  </a:moveTo>
                  <a:lnTo>
                    <a:pt x="414922" y="17817"/>
                  </a:lnTo>
                  <a:lnTo>
                    <a:pt x="409949" y="15171"/>
                  </a:lnTo>
                  <a:lnTo>
                    <a:pt x="393931" y="5388"/>
                  </a:lnTo>
                  <a:lnTo>
                    <a:pt x="377422" y="1567"/>
                  </a:lnTo>
                  <a:lnTo>
                    <a:pt x="338436" y="170"/>
                  </a:lnTo>
                  <a:lnTo>
                    <a:pt x="308147" y="0"/>
                  </a:lnTo>
                  <a:lnTo>
                    <a:pt x="295355" y="5268"/>
                  </a:lnTo>
                  <a:lnTo>
                    <a:pt x="256853" y="24286"/>
                  </a:lnTo>
                  <a:lnTo>
                    <a:pt x="215930" y="46279"/>
                  </a:lnTo>
                  <a:lnTo>
                    <a:pt x="180908" y="67353"/>
                  </a:lnTo>
                  <a:lnTo>
                    <a:pt x="140333" y="103207"/>
                  </a:lnTo>
                  <a:lnTo>
                    <a:pt x="118791" y="125378"/>
                  </a:lnTo>
                  <a:lnTo>
                    <a:pt x="89257" y="167066"/>
                  </a:lnTo>
                  <a:lnTo>
                    <a:pt x="64471" y="211117"/>
                  </a:lnTo>
                  <a:lnTo>
                    <a:pt x="48574" y="249366"/>
                  </a:lnTo>
                  <a:lnTo>
                    <a:pt x="37579" y="289815"/>
                  </a:lnTo>
                  <a:lnTo>
                    <a:pt x="26222" y="333543"/>
                  </a:lnTo>
                  <a:lnTo>
                    <a:pt x="20314" y="372311"/>
                  </a:lnTo>
                  <a:lnTo>
                    <a:pt x="18563" y="416209"/>
                  </a:lnTo>
                  <a:lnTo>
                    <a:pt x="18045" y="454352"/>
                  </a:lnTo>
                  <a:lnTo>
                    <a:pt x="17870" y="498055"/>
                  </a:lnTo>
                  <a:lnTo>
                    <a:pt x="17835" y="541488"/>
                  </a:lnTo>
                  <a:lnTo>
                    <a:pt x="20474" y="582405"/>
                  </a:lnTo>
                  <a:lnTo>
                    <a:pt x="24895" y="616704"/>
                  </a:lnTo>
                  <a:lnTo>
                    <a:pt x="26204" y="652002"/>
                  </a:lnTo>
                  <a:lnTo>
                    <a:pt x="26593" y="695534"/>
                  </a:lnTo>
                  <a:lnTo>
                    <a:pt x="26684" y="730782"/>
                  </a:lnTo>
                  <a:lnTo>
                    <a:pt x="26724" y="762985"/>
                  </a:lnTo>
                  <a:lnTo>
                    <a:pt x="26747" y="804265"/>
                  </a:lnTo>
                  <a:lnTo>
                    <a:pt x="31494" y="841631"/>
                  </a:lnTo>
                  <a:lnTo>
                    <a:pt x="39184" y="882579"/>
                  </a:lnTo>
                  <a:lnTo>
                    <a:pt x="43006" y="926131"/>
                  </a:lnTo>
                  <a:lnTo>
                    <a:pt x="48879" y="965714"/>
                  </a:lnTo>
                  <a:lnTo>
                    <a:pt x="52163" y="1007318"/>
                  </a:lnTo>
                  <a:lnTo>
                    <a:pt x="57876" y="1051064"/>
                  </a:lnTo>
                  <a:lnTo>
                    <a:pt x="65853" y="1095445"/>
                  </a:lnTo>
                  <a:lnTo>
                    <a:pt x="74500" y="1140015"/>
                  </a:lnTo>
                  <a:lnTo>
                    <a:pt x="78606" y="1184640"/>
                  </a:lnTo>
                  <a:lnTo>
                    <a:pt x="84563" y="1229281"/>
                  </a:lnTo>
                  <a:lnTo>
                    <a:pt x="89820" y="1261691"/>
                  </a:lnTo>
                  <a:lnTo>
                    <a:pt x="95464" y="1295939"/>
                  </a:lnTo>
                  <a:lnTo>
                    <a:pt x="101280" y="1331004"/>
                  </a:lnTo>
                  <a:lnTo>
                    <a:pt x="104526" y="1363787"/>
                  </a:lnTo>
                  <a:lnTo>
                    <a:pt x="106961" y="1395885"/>
                  </a:lnTo>
                  <a:lnTo>
                    <a:pt x="111351" y="1429995"/>
                  </a:lnTo>
                  <a:lnTo>
                    <a:pt x="116609" y="1464999"/>
                  </a:lnTo>
                  <a:lnTo>
                    <a:pt x="121261" y="1500400"/>
                  </a:lnTo>
                  <a:lnTo>
                    <a:pt x="123328" y="1535977"/>
                  </a:lnTo>
                  <a:lnTo>
                    <a:pt x="126893" y="1571633"/>
                  </a:lnTo>
                  <a:lnTo>
                    <a:pt x="130793" y="1606332"/>
                  </a:lnTo>
                  <a:lnTo>
                    <a:pt x="132526" y="1638290"/>
                  </a:lnTo>
                  <a:lnTo>
                    <a:pt x="133296" y="1674321"/>
                  </a:lnTo>
                  <a:lnTo>
                    <a:pt x="134631" y="1712494"/>
                  </a:lnTo>
                  <a:lnTo>
                    <a:pt x="138531" y="1749304"/>
                  </a:lnTo>
                  <a:lnTo>
                    <a:pt x="140926" y="1785508"/>
                  </a:lnTo>
                  <a:lnTo>
                    <a:pt x="141990" y="1821442"/>
                  </a:lnTo>
                  <a:lnTo>
                    <a:pt x="142463" y="1857256"/>
                  </a:lnTo>
                  <a:lnTo>
                    <a:pt x="145319" y="1893018"/>
                  </a:lnTo>
                  <a:lnTo>
                    <a:pt x="148904" y="1928755"/>
                  </a:lnTo>
                  <a:lnTo>
                    <a:pt x="150497" y="1964483"/>
                  </a:lnTo>
                  <a:lnTo>
                    <a:pt x="151205" y="2002851"/>
                  </a:lnTo>
                  <a:lnTo>
                    <a:pt x="152512" y="2042062"/>
                  </a:lnTo>
                  <a:lnTo>
                    <a:pt x="156400" y="2079333"/>
                  </a:lnTo>
                  <a:lnTo>
                    <a:pt x="158790" y="2115742"/>
                  </a:lnTo>
                  <a:lnTo>
                    <a:pt x="159852" y="2152759"/>
                  </a:lnTo>
                  <a:lnTo>
                    <a:pt x="160324" y="2192362"/>
                  </a:lnTo>
                  <a:lnTo>
                    <a:pt x="157888" y="2230469"/>
                  </a:lnTo>
                  <a:lnTo>
                    <a:pt x="154490" y="2268242"/>
                  </a:lnTo>
                  <a:lnTo>
                    <a:pt x="152980" y="2308181"/>
                  </a:lnTo>
                  <a:lnTo>
                    <a:pt x="149663" y="2346436"/>
                  </a:lnTo>
                  <a:lnTo>
                    <a:pt x="147858" y="2384274"/>
                  </a:lnTo>
                  <a:lnTo>
                    <a:pt x="153670" y="2424243"/>
                  </a:lnTo>
                  <a:lnTo>
                    <a:pt x="154931" y="2465157"/>
                  </a:lnTo>
                  <a:lnTo>
                    <a:pt x="152184" y="2506493"/>
                  </a:lnTo>
                  <a:lnTo>
                    <a:pt x="147655" y="2548015"/>
                  </a:lnTo>
                  <a:lnTo>
                    <a:pt x="144981" y="2589620"/>
                  </a:lnTo>
                  <a:lnTo>
                    <a:pt x="143793" y="2630271"/>
                  </a:lnTo>
                  <a:lnTo>
                    <a:pt x="143265" y="2668181"/>
                  </a:lnTo>
                  <a:lnTo>
                    <a:pt x="140384" y="2707520"/>
                  </a:lnTo>
                  <a:lnTo>
                    <a:pt x="135796" y="2747162"/>
                  </a:lnTo>
                  <a:lnTo>
                    <a:pt x="130450" y="2784625"/>
                  </a:lnTo>
                  <a:lnTo>
                    <a:pt x="124767" y="2823765"/>
                  </a:lnTo>
                  <a:lnTo>
                    <a:pt x="119926" y="2863319"/>
                  </a:lnTo>
                  <a:lnTo>
                    <a:pt x="117774" y="2900743"/>
                  </a:lnTo>
                  <a:lnTo>
                    <a:pt x="114172" y="2937219"/>
                  </a:lnTo>
                  <a:lnTo>
                    <a:pt x="109264" y="2973275"/>
                  </a:lnTo>
                  <a:lnTo>
                    <a:pt x="103775" y="3009143"/>
                  </a:lnTo>
                  <a:lnTo>
                    <a:pt x="100674" y="3047574"/>
                  </a:lnTo>
                  <a:lnTo>
                    <a:pt x="98304" y="3087806"/>
                  </a:lnTo>
                  <a:lnTo>
                    <a:pt x="93943" y="3128837"/>
                  </a:lnTo>
                  <a:lnTo>
                    <a:pt x="88698" y="3167579"/>
                  </a:lnTo>
                  <a:lnTo>
                    <a:pt x="84051" y="3205633"/>
                  </a:lnTo>
                  <a:lnTo>
                    <a:pt x="81986" y="3245697"/>
                  </a:lnTo>
                  <a:lnTo>
                    <a:pt x="78422" y="3286654"/>
                  </a:lnTo>
                  <a:lnTo>
                    <a:pt x="73531" y="3327016"/>
                  </a:lnTo>
                  <a:lnTo>
                    <a:pt x="68050" y="3364799"/>
                  </a:lnTo>
                  <a:lnTo>
                    <a:pt x="64953" y="3404081"/>
                  </a:lnTo>
                  <a:lnTo>
                    <a:pt x="62584" y="3443698"/>
                  </a:lnTo>
                  <a:lnTo>
                    <a:pt x="58224" y="3481150"/>
                  </a:lnTo>
                  <a:lnTo>
                    <a:pt x="52979" y="3517639"/>
                  </a:lnTo>
                  <a:lnTo>
                    <a:pt x="47340" y="3553700"/>
                  </a:lnTo>
                  <a:lnTo>
                    <a:pt x="41527" y="3589571"/>
                  </a:lnTo>
                  <a:lnTo>
                    <a:pt x="38282" y="3628003"/>
                  </a:lnTo>
                  <a:lnTo>
                    <a:pt x="35847" y="3667243"/>
                  </a:lnTo>
                  <a:lnTo>
                    <a:pt x="31458" y="3704526"/>
                  </a:lnTo>
                  <a:lnTo>
                    <a:pt x="26200" y="3740940"/>
                  </a:lnTo>
                  <a:lnTo>
                    <a:pt x="21548" y="3776968"/>
                  </a:lnTo>
                  <a:lnTo>
                    <a:pt x="19480" y="3812824"/>
                  </a:lnTo>
                  <a:lnTo>
                    <a:pt x="15916" y="3848604"/>
                  </a:lnTo>
                  <a:lnTo>
                    <a:pt x="12016" y="3884350"/>
                  </a:lnTo>
                  <a:lnTo>
                    <a:pt x="10283" y="3920081"/>
                  </a:lnTo>
                  <a:lnTo>
                    <a:pt x="9513" y="3955805"/>
                  </a:lnTo>
                  <a:lnTo>
                    <a:pt x="8178" y="3991526"/>
                  </a:lnTo>
                  <a:lnTo>
                    <a:pt x="4278" y="4027246"/>
                  </a:lnTo>
                  <a:lnTo>
                    <a:pt x="1883" y="4062965"/>
                  </a:lnTo>
                  <a:lnTo>
                    <a:pt x="819" y="4098684"/>
                  </a:lnTo>
                  <a:lnTo>
                    <a:pt x="346" y="4134403"/>
                  </a:lnTo>
                  <a:lnTo>
                    <a:pt x="135" y="4170122"/>
                  </a:lnTo>
                  <a:lnTo>
                    <a:pt x="42" y="4205841"/>
                  </a:lnTo>
                  <a:lnTo>
                    <a:pt x="0" y="4241560"/>
                  </a:lnTo>
                  <a:lnTo>
                    <a:pt x="2628" y="4274633"/>
                  </a:lnTo>
                  <a:lnTo>
                    <a:pt x="6110" y="4305868"/>
                  </a:lnTo>
                  <a:lnTo>
                    <a:pt x="7659" y="4336287"/>
                  </a:lnTo>
                  <a:lnTo>
                    <a:pt x="10992" y="4366343"/>
                  </a:lnTo>
                  <a:lnTo>
                    <a:pt x="14789" y="4396237"/>
                  </a:lnTo>
                  <a:lnTo>
                    <a:pt x="17919" y="4439966"/>
                  </a:lnTo>
                  <a:lnTo>
                    <a:pt x="24689" y="4479491"/>
                  </a:lnTo>
                  <a:lnTo>
                    <a:pt x="32979" y="4521189"/>
                  </a:lnTo>
                  <a:lnTo>
                    <a:pt x="41719" y="4560112"/>
                  </a:lnTo>
                  <a:lnTo>
                    <a:pt x="50592" y="4601631"/>
                  </a:lnTo>
                  <a:lnTo>
                    <a:pt x="60497" y="4639510"/>
                  </a:lnTo>
                  <a:lnTo>
                    <a:pt x="75559" y="4676860"/>
                  </a:lnTo>
                  <a:lnTo>
                    <a:pt x="92590" y="4718906"/>
                  </a:lnTo>
                  <a:lnTo>
                    <a:pt x="109211" y="4761791"/>
                  </a:lnTo>
                  <a:lnTo>
                    <a:pt x="122845" y="4801066"/>
                  </a:lnTo>
                  <a:lnTo>
                    <a:pt x="143862" y="4843681"/>
                  </a:lnTo>
                  <a:lnTo>
                    <a:pt x="164090" y="4887727"/>
                  </a:lnTo>
                  <a:lnTo>
                    <a:pt x="187502" y="4931205"/>
                  </a:lnTo>
                  <a:lnTo>
                    <a:pt x="208440" y="4970656"/>
                  </a:lnTo>
                  <a:lnTo>
                    <a:pt x="233054" y="5012331"/>
                  </a:lnTo>
                  <a:lnTo>
                    <a:pt x="258207" y="5049264"/>
                  </a:lnTo>
                  <a:lnTo>
                    <a:pt x="287633" y="5088912"/>
                  </a:lnTo>
                  <a:lnTo>
                    <a:pt x="321814" y="5125407"/>
                  </a:lnTo>
                  <a:lnTo>
                    <a:pt x="366134" y="5167576"/>
                  </a:lnTo>
                  <a:lnTo>
                    <a:pt x="409747" y="5199661"/>
                  </a:lnTo>
                  <a:lnTo>
                    <a:pt x="452434" y="5229732"/>
                  </a:lnTo>
                  <a:lnTo>
                    <a:pt x="490518" y="5252589"/>
                  </a:lnTo>
                  <a:lnTo>
                    <a:pt x="526703" y="5270333"/>
                  </a:lnTo>
                  <a:lnTo>
                    <a:pt x="567255" y="5287913"/>
                  </a:lnTo>
                  <a:lnTo>
                    <a:pt x="607346" y="5301932"/>
                  </a:lnTo>
                  <a:lnTo>
                    <a:pt x="640857" y="5316200"/>
                  </a:lnTo>
                  <a:lnTo>
                    <a:pt x="685091" y="5330413"/>
                  </a:lnTo>
                  <a:lnTo>
                    <a:pt x="727526" y="5347516"/>
                  </a:lnTo>
                  <a:lnTo>
                    <a:pt x="762345" y="5364213"/>
                  </a:lnTo>
                  <a:lnTo>
                    <a:pt x="802538" y="5381496"/>
                  </a:lnTo>
                  <a:lnTo>
                    <a:pt x="839140" y="5402989"/>
                  </a:lnTo>
                  <a:lnTo>
                    <a:pt x="875033" y="5421604"/>
                  </a:lnTo>
                  <a:lnTo>
                    <a:pt x="910787" y="5434835"/>
                  </a:lnTo>
                  <a:lnTo>
                    <a:pt x="950702" y="5450001"/>
                  </a:lnTo>
                  <a:lnTo>
                    <a:pt x="992771" y="5472639"/>
                  </a:lnTo>
                  <a:lnTo>
                    <a:pt x="1035811" y="54917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SMARTInkShape-5"/>
          <p:cNvSpPr/>
          <p:nvPr/>
        </p:nvSpPr>
        <p:spPr>
          <a:xfrm>
            <a:off x="2232422" y="4161344"/>
            <a:ext cx="1544837" cy="89070"/>
          </a:xfrm>
          <a:custGeom>
            <a:avLst/>
            <a:gdLst/>
            <a:ahLst/>
            <a:cxnLst/>
            <a:rect l="0" t="0" r="0" b="0"/>
            <a:pathLst>
              <a:path w="1544837" h="89070">
                <a:moveTo>
                  <a:pt x="0" y="62398"/>
                </a:moveTo>
                <a:lnTo>
                  <a:pt x="0" y="67138"/>
                </a:lnTo>
                <a:lnTo>
                  <a:pt x="2976" y="68535"/>
                </a:lnTo>
                <a:lnTo>
                  <a:pt x="47595" y="71219"/>
                </a:lnTo>
                <a:lnTo>
                  <a:pt x="87039" y="78381"/>
                </a:lnTo>
                <a:lnTo>
                  <a:pt x="126885" y="84627"/>
                </a:lnTo>
                <a:lnTo>
                  <a:pt x="168123" y="87836"/>
                </a:lnTo>
                <a:lnTo>
                  <a:pt x="202280" y="88787"/>
                </a:lnTo>
                <a:lnTo>
                  <a:pt x="245474" y="89069"/>
                </a:lnTo>
                <a:lnTo>
                  <a:pt x="281409" y="86489"/>
                </a:lnTo>
                <a:lnTo>
                  <a:pt x="317555" y="83027"/>
                </a:lnTo>
                <a:lnTo>
                  <a:pt x="359225" y="80086"/>
                </a:lnTo>
                <a:lnTo>
                  <a:pt x="403120" y="73352"/>
                </a:lnTo>
                <a:lnTo>
                  <a:pt x="437935" y="71927"/>
                </a:lnTo>
                <a:lnTo>
                  <a:pt x="473386" y="68859"/>
                </a:lnTo>
                <a:lnTo>
                  <a:pt x="516180" y="58934"/>
                </a:lnTo>
                <a:lnTo>
                  <a:pt x="553676" y="50347"/>
                </a:lnTo>
                <a:lnTo>
                  <a:pt x="591464" y="41520"/>
                </a:lnTo>
                <a:lnTo>
                  <a:pt x="632537" y="37360"/>
                </a:lnTo>
                <a:lnTo>
                  <a:pt x="671385" y="31387"/>
                </a:lnTo>
                <a:lnTo>
                  <a:pt x="712772" y="23334"/>
                </a:lnTo>
                <a:lnTo>
                  <a:pt x="756454" y="19404"/>
                </a:lnTo>
                <a:lnTo>
                  <a:pt x="800816" y="13500"/>
                </a:lnTo>
                <a:lnTo>
                  <a:pt x="845379" y="10207"/>
                </a:lnTo>
                <a:lnTo>
                  <a:pt x="890003" y="9231"/>
                </a:lnTo>
                <a:lnTo>
                  <a:pt x="922408" y="9003"/>
                </a:lnTo>
                <a:lnTo>
                  <a:pt x="955662" y="7909"/>
                </a:lnTo>
                <a:lnTo>
                  <a:pt x="986978" y="4115"/>
                </a:lnTo>
                <a:lnTo>
                  <a:pt x="1027759" y="1142"/>
                </a:lnTo>
                <a:lnTo>
                  <a:pt x="1058047" y="447"/>
                </a:lnTo>
                <a:lnTo>
                  <a:pt x="1090360" y="138"/>
                </a:lnTo>
                <a:lnTo>
                  <a:pt x="1121259" y="0"/>
                </a:lnTo>
                <a:lnTo>
                  <a:pt x="1151527" y="2585"/>
                </a:lnTo>
                <a:lnTo>
                  <a:pt x="1193813" y="6973"/>
                </a:lnTo>
                <a:lnTo>
                  <a:pt x="1234123" y="8272"/>
                </a:lnTo>
                <a:lnTo>
                  <a:pt x="1274841" y="11304"/>
                </a:lnTo>
                <a:lnTo>
                  <a:pt x="1312040" y="15840"/>
                </a:lnTo>
                <a:lnTo>
                  <a:pt x="1348198" y="17184"/>
                </a:lnTo>
                <a:lnTo>
                  <a:pt x="1391231" y="22378"/>
                </a:lnTo>
                <a:lnTo>
                  <a:pt x="1434531" y="31967"/>
                </a:lnTo>
                <a:lnTo>
                  <a:pt x="1477173" y="39870"/>
                </a:lnTo>
                <a:lnTo>
                  <a:pt x="1520152" y="44609"/>
                </a:lnTo>
                <a:lnTo>
                  <a:pt x="1544836" y="534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6"/>
          <p:cNvSpPr/>
          <p:nvPr/>
        </p:nvSpPr>
        <p:spPr>
          <a:xfrm>
            <a:off x="2384227" y="4822031"/>
            <a:ext cx="2259212" cy="116087"/>
          </a:xfrm>
          <a:custGeom>
            <a:avLst/>
            <a:gdLst/>
            <a:ahLst/>
            <a:cxnLst/>
            <a:rect l="0" t="0" r="0" b="0"/>
            <a:pathLst>
              <a:path w="2259212" h="116087">
                <a:moveTo>
                  <a:pt x="0" y="0"/>
                </a:moveTo>
                <a:lnTo>
                  <a:pt x="25317" y="992"/>
                </a:lnTo>
                <a:lnTo>
                  <a:pt x="63489" y="12429"/>
                </a:lnTo>
                <a:lnTo>
                  <a:pt x="100217" y="19790"/>
                </a:lnTo>
                <a:lnTo>
                  <a:pt x="137000" y="32997"/>
                </a:lnTo>
                <a:lnTo>
                  <a:pt x="172913" y="44699"/>
                </a:lnTo>
                <a:lnTo>
                  <a:pt x="206345" y="53593"/>
                </a:lnTo>
                <a:lnTo>
                  <a:pt x="243717" y="60747"/>
                </a:lnTo>
                <a:lnTo>
                  <a:pt x="284466" y="63152"/>
                </a:lnTo>
                <a:lnTo>
                  <a:pt x="318993" y="68542"/>
                </a:lnTo>
                <a:lnTo>
                  <a:pt x="363570" y="70866"/>
                </a:lnTo>
                <a:lnTo>
                  <a:pt x="397443" y="71268"/>
                </a:lnTo>
                <a:lnTo>
                  <a:pt x="438899" y="74034"/>
                </a:lnTo>
                <a:lnTo>
                  <a:pt x="477310" y="78490"/>
                </a:lnTo>
                <a:lnTo>
                  <a:pt x="515479" y="79811"/>
                </a:lnTo>
                <a:lnTo>
                  <a:pt x="547594" y="80120"/>
                </a:lnTo>
                <a:lnTo>
                  <a:pt x="581711" y="80257"/>
                </a:lnTo>
                <a:lnTo>
                  <a:pt x="620166" y="80335"/>
                </a:lnTo>
                <a:lnTo>
                  <a:pt x="655152" y="80357"/>
                </a:lnTo>
                <a:lnTo>
                  <a:pt x="698377" y="80365"/>
                </a:lnTo>
                <a:lnTo>
                  <a:pt x="742377" y="80367"/>
                </a:lnTo>
                <a:lnTo>
                  <a:pt x="784407" y="80367"/>
                </a:lnTo>
                <a:lnTo>
                  <a:pt x="820245" y="80367"/>
                </a:lnTo>
                <a:lnTo>
                  <a:pt x="859324" y="80367"/>
                </a:lnTo>
                <a:lnTo>
                  <a:pt x="896867" y="80367"/>
                </a:lnTo>
                <a:lnTo>
                  <a:pt x="939323" y="80367"/>
                </a:lnTo>
                <a:lnTo>
                  <a:pt x="983484" y="80367"/>
                </a:lnTo>
                <a:lnTo>
                  <a:pt x="1018345" y="80367"/>
                </a:lnTo>
                <a:lnTo>
                  <a:pt x="1053810" y="80367"/>
                </a:lnTo>
                <a:lnTo>
                  <a:pt x="1097390" y="83013"/>
                </a:lnTo>
                <a:lnTo>
                  <a:pt x="1131659" y="86504"/>
                </a:lnTo>
                <a:lnTo>
                  <a:pt x="1173264" y="88469"/>
                </a:lnTo>
                <a:lnTo>
                  <a:pt x="1209734" y="89052"/>
                </a:lnTo>
                <a:lnTo>
                  <a:pt x="1251873" y="86603"/>
                </a:lnTo>
                <a:lnTo>
                  <a:pt x="1293380" y="81599"/>
                </a:lnTo>
                <a:lnTo>
                  <a:pt x="1336378" y="86747"/>
                </a:lnTo>
                <a:lnTo>
                  <a:pt x="1377210" y="88794"/>
                </a:lnTo>
                <a:lnTo>
                  <a:pt x="1411494" y="89148"/>
                </a:lnTo>
                <a:lnTo>
                  <a:pt x="1446788" y="91899"/>
                </a:lnTo>
                <a:lnTo>
                  <a:pt x="1490318" y="96352"/>
                </a:lnTo>
                <a:lnTo>
                  <a:pt x="1523582" y="98386"/>
                </a:lnTo>
                <a:lnTo>
                  <a:pt x="1560035" y="104116"/>
                </a:lnTo>
                <a:lnTo>
                  <a:pt x="1594539" y="106255"/>
                </a:lnTo>
                <a:lnTo>
                  <a:pt x="1628023" y="106890"/>
                </a:lnTo>
                <a:lnTo>
                  <a:pt x="1661514" y="107038"/>
                </a:lnTo>
                <a:lnTo>
                  <a:pt x="1700454" y="107121"/>
                </a:lnTo>
                <a:lnTo>
                  <a:pt x="1745064" y="111886"/>
                </a:lnTo>
                <a:lnTo>
                  <a:pt x="1781764" y="114841"/>
                </a:lnTo>
                <a:lnTo>
                  <a:pt x="1825711" y="115717"/>
                </a:lnTo>
                <a:lnTo>
                  <a:pt x="1866955" y="115977"/>
                </a:lnTo>
                <a:lnTo>
                  <a:pt x="1899570" y="116054"/>
                </a:lnTo>
                <a:lnTo>
                  <a:pt x="1942307" y="116076"/>
                </a:lnTo>
                <a:lnTo>
                  <a:pt x="1975489" y="116082"/>
                </a:lnTo>
                <a:lnTo>
                  <a:pt x="2019703" y="116085"/>
                </a:lnTo>
                <a:lnTo>
                  <a:pt x="2054300" y="116085"/>
                </a:lnTo>
                <a:lnTo>
                  <a:pt x="2096806" y="116086"/>
                </a:lnTo>
                <a:lnTo>
                  <a:pt x="2134251" y="116086"/>
                </a:lnTo>
                <a:lnTo>
                  <a:pt x="2177091" y="115094"/>
                </a:lnTo>
                <a:lnTo>
                  <a:pt x="2259211" y="1071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7"/>
          <p:cNvSpPr/>
          <p:nvPr/>
        </p:nvSpPr>
        <p:spPr>
          <a:xfrm>
            <a:off x="3777290" y="4196953"/>
            <a:ext cx="5018453" cy="116084"/>
          </a:xfrm>
          <a:custGeom>
            <a:avLst/>
            <a:gdLst/>
            <a:ahLst/>
            <a:cxnLst/>
            <a:rect l="0" t="0" r="0" b="0"/>
            <a:pathLst>
              <a:path w="5018453" h="116084">
                <a:moveTo>
                  <a:pt x="8898" y="17860"/>
                </a:moveTo>
                <a:lnTo>
                  <a:pt x="1209" y="17860"/>
                </a:lnTo>
                <a:lnTo>
                  <a:pt x="795" y="18852"/>
                </a:lnTo>
                <a:lnTo>
                  <a:pt x="0" y="31162"/>
                </a:lnTo>
                <a:lnTo>
                  <a:pt x="981" y="32681"/>
                </a:lnTo>
                <a:lnTo>
                  <a:pt x="2628" y="33694"/>
                </a:lnTo>
                <a:lnTo>
                  <a:pt x="4718" y="34369"/>
                </a:lnTo>
                <a:lnTo>
                  <a:pt x="16219" y="43289"/>
                </a:lnTo>
                <a:lnTo>
                  <a:pt x="50810" y="52727"/>
                </a:lnTo>
                <a:lnTo>
                  <a:pt x="89731" y="59640"/>
                </a:lnTo>
                <a:lnTo>
                  <a:pt x="132080" y="62396"/>
                </a:lnTo>
                <a:lnTo>
                  <a:pt x="175633" y="62501"/>
                </a:lnTo>
                <a:lnTo>
                  <a:pt x="206536" y="65153"/>
                </a:lnTo>
                <a:lnTo>
                  <a:pt x="244018" y="70610"/>
                </a:lnTo>
                <a:lnTo>
                  <a:pt x="280017" y="71274"/>
                </a:lnTo>
                <a:lnTo>
                  <a:pt x="324471" y="72408"/>
                </a:lnTo>
                <a:lnTo>
                  <a:pt x="367273" y="78501"/>
                </a:lnTo>
                <a:lnTo>
                  <a:pt x="409204" y="84739"/>
                </a:lnTo>
                <a:lnTo>
                  <a:pt x="452535" y="88697"/>
                </a:lnTo>
                <a:lnTo>
                  <a:pt x="492853" y="93919"/>
                </a:lnTo>
                <a:lnTo>
                  <a:pt x="522637" y="96312"/>
                </a:lnTo>
                <a:lnTo>
                  <a:pt x="562291" y="100305"/>
                </a:lnTo>
                <a:lnTo>
                  <a:pt x="597191" y="105126"/>
                </a:lnTo>
                <a:lnTo>
                  <a:pt x="637298" y="109201"/>
                </a:lnTo>
                <a:lnTo>
                  <a:pt x="677516" y="114726"/>
                </a:lnTo>
                <a:lnTo>
                  <a:pt x="717100" y="115817"/>
                </a:lnTo>
                <a:lnTo>
                  <a:pt x="746326" y="115966"/>
                </a:lnTo>
                <a:lnTo>
                  <a:pt x="779159" y="116033"/>
                </a:lnTo>
                <a:lnTo>
                  <a:pt x="811611" y="116062"/>
                </a:lnTo>
                <a:lnTo>
                  <a:pt x="854178" y="116079"/>
                </a:lnTo>
                <a:lnTo>
                  <a:pt x="886625" y="116083"/>
                </a:lnTo>
                <a:lnTo>
                  <a:pt x="924139" y="111344"/>
                </a:lnTo>
                <a:lnTo>
                  <a:pt x="958846" y="108397"/>
                </a:lnTo>
                <a:lnTo>
                  <a:pt x="987714" y="107708"/>
                </a:lnTo>
                <a:lnTo>
                  <a:pt x="1029498" y="107320"/>
                </a:lnTo>
                <a:lnTo>
                  <a:pt x="1063376" y="104559"/>
                </a:lnTo>
                <a:lnTo>
                  <a:pt x="1105638" y="99477"/>
                </a:lnTo>
                <a:lnTo>
                  <a:pt x="1149779" y="98474"/>
                </a:lnTo>
                <a:lnTo>
                  <a:pt x="1184894" y="97307"/>
                </a:lnTo>
                <a:lnTo>
                  <a:pt x="1220434" y="92112"/>
                </a:lnTo>
                <a:lnTo>
                  <a:pt x="1256099" y="90131"/>
                </a:lnTo>
                <a:lnTo>
                  <a:pt x="1291802" y="89544"/>
                </a:lnTo>
                <a:lnTo>
                  <a:pt x="1327516" y="89370"/>
                </a:lnTo>
                <a:lnTo>
                  <a:pt x="1363234" y="89319"/>
                </a:lnTo>
                <a:lnTo>
                  <a:pt x="1399944" y="89303"/>
                </a:lnTo>
                <a:lnTo>
                  <a:pt x="1441800" y="89299"/>
                </a:lnTo>
                <a:lnTo>
                  <a:pt x="1484629" y="89298"/>
                </a:lnTo>
                <a:lnTo>
                  <a:pt x="1523887" y="89297"/>
                </a:lnTo>
                <a:lnTo>
                  <a:pt x="1565506" y="89297"/>
                </a:lnTo>
                <a:lnTo>
                  <a:pt x="1604406" y="89297"/>
                </a:lnTo>
                <a:lnTo>
                  <a:pt x="1646910" y="89297"/>
                </a:lnTo>
                <a:lnTo>
                  <a:pt x="1689931" y="88305"/>
                </a:lnTo>
                <a:lnTo>
                  <a:pt x="1729246" y="83160"/>
                </a:lnTo>
                <a:lnTo>
                  <a:pt x="1770881" y="81194"/>
                </a:lnTo>
                <a:lnTo>
                  <a:pt x="1809786" y="80612"/>
                </a:lnTo>
                <a:lnTo>
                  <a:pt x="1852292" y="80440"/>
                </a:lnTo>
                <a:lnTo>
                  <a:pt x="1895313" y="80389"/>
                </a:lnTo>
                <a:lnTo>
                  <a:pt x="1934629" y="80374"/>
                </a:lnTo>
                <a:lnTo>
                  <a:pt x="1976264" y="80369"/>
                </a:lnTo>
                <a:lnTo>
                  <a:pt x="2015169" y="79376"/>
                </a:lnTo>
                <a:lnTo>
                  <a:pt x="2057675" y="74230"/>
                </a:lnTo>
                <a:lnTo>
                  <a:pt x="2100696" y="72265"/>
                </a:lnTo>
                <a:lnTo>
                  <a:pt x="2140012" y="71683"/>
                </a:lnTo>
                <a:lnTo>
                  <a:pt x="2182639" y="70518"/>
                </a:lnTo>
                <a:lnTo>
                  <a:pt x="2226689" y="65322"/>
                </a:lnTo>
                <a:lnTo>
                  <a:pt x="2271159" y="63342"/>
                </a:lnTo>
                <a:lnTo>
                  <a:pt x="2315756" y="62755"/>
                </a:lnTo>
                <a:lnTo>
                  <a:pt x="2359397" y="62581"/>
                </a:lnTo>
                <a:lnTo>
                  <a:pt x="2398895" y="61537"/>
                </a:lnTo>
                <a:lnTo>
                  <a:pt x="2441577" y="56377"/>
                </a:lnTo>
                <a:lnTo>
                  <a:pt x="2485643" y="54408"/>
                </a:lnTo>
                <a:lnTo>
                  <a:pt x="2530119" y="53824"/>
                </a:lnTo>
                <a:lnTo>
                  <a:pt x="2573724" y="53651"/>
                </a:lnTo>
                <a:lnTo>
                  <a:pt x="2613212" y="53600"/>
                </a:lnTo>
                <a:lnTo>
                  <a:pt x="2655891" y="53584"/>
                </a:lnTo>
                <a:lnTo>
                  <a:pt x="2699955" y="52588"/>
                </a:lnTo>
                <a:lnTo>
                  <a:pt x="2744431" y="47442"/>
                </a:lnTo>
                <a:lnTo>
                  <a:pt x="2789029" y="45476"/>
                </a:lnTo>
                <a:lnTo>
                  <a:pt x="2833662" y="44894"/>
                </a:lnTo>
                <a:lnTo>
                  <a:pt x="2877313" y="44721"/>
                </a:lnTo>
                <a:lnTo>
                  <a:pt x="2916816" y="44670"/>
                </a:lnTo>
                <a:lnTo>
                  <a:pt x="2959499" y="44655"/>
                </a:lnTo>
                <a:lnTo>
                  <a:pt x="3002572" y="44650"/>
                </a:lnTo>
                <a:lnTo>
                  <a:pt x="3041904" y="43657"/>
                </a:lnTo>
                <a:lnTo>
                  <a:pt x="3083544" y="38512"/>
                </a:lnTo>
                <a:lnTo>
                  <a:pt x="3122450" y="36546"/>
                </a:lnTo>
                <a:lnTo>
                  <a:pt x="3163964" y="35964"/>
                </a:lnTo>
                <a:lnTo>
                  <a:pt x="3201841" y="34799"/>
                </a:lnTo>
                <a:lnTo>
                  <a:pt x="3238199" y="29604"/>
                </a:lnTo>
                <a:lnTo>
                  <a:pt x="3274107" y="27623"/>
                </a:lnTo>
                <a:lnTo>
                  <a:pt x="3309881" y="26044"/>
                </a:lnTo>
                <a:lnTo>
                  <a:pt x="3346609" y="20726"/>
                </a:lnTo>
                <a:lnTo>
                  <a:pt x="3374174" y="19133"/>
                </a:lnTo>
                <a:lnTo>
                  <a:pt x="3410899" y="18426"/>
                </a:lnTo>
                <a:lnTo>
                  <a:pt x="3448719" y="18111"/>
                </a:lnTo>
                <a:lnTo>
                  <a:pt x="3487736" y="17934"/>
                </a:lnTo>
                <a:lnTo>
                  <a:pt x="3524984" y="17882"/>
                </a:lnTo>
                <a:lnTo>
                  <a:pt x="3552670" y="17870"/>
                </a:lnTo>
                <a:lnTo>
                  <a:pt x="3589449" y="20510"/>
                </a:lnTo>
                <a:lnTo>
                  <a:pt x="3631262" y="23998"/>
                </a:lnTo>
                <a:lnTo>
                  <a:pt x="3672996" y="25549"/>
                </a:lnTo>
                <a:lnTo>
                  <a:pt x="3706758" y="26238"/>
                </a:lnTo>
                <a:lnTo>
                  <a:pt x="3748078" y="26626"/>
                </a:lnTo>
                <a:lnTo>
                  <a:pt x="3785456" y="29386"/>
                </a:lnTo>
                <a:lnTo>
                  <a:pt x="3821666" y="33843"/>
                </a:lnTo>
                <a:lnTo>
                  <a:pt x="3857532" y="35162"/>
                </a:lnTo>
                <a:lnTo>
                  <a:pt x="3900465" y="35609"/>
                </a:lnTo>
                <a:lnTo>
                  <a:pt x="3943746" y="35697"/>
                </a:lnTo>
                <a:lnTo>
                  <a:pt x="3984633" y="35715"/>
                </a:lnTo>
                <a:lnTo>
                  <a:pt x="4025893" y="40459"/>
                </a:lnTo>
                <a:lnTo>
                  <a:pt x="4069835" y="43821"/>
                </a:lnTo>
                <a:lnTo>
                  <a:pt x="4114086" y="41839"/>
                </a:lnTo>
                <a:lnTo>
                  <a:pt x="4153195" y="37532"/>
                </a:lnTo>
                <a:lnTo>
                  <a:pt x="4188401" y="36525"/>
                </a:lnTo>
                <a:lnTo>
                  <a:pt x="4223892" y="36077"/>
                </a:lnTo>
                <a:lnTo>
                  <a:pt x="4263121" y="35825"/>
                </a:lnTo>
                <a:lnTo>
                  <a:pt x="4291828" y="33120"/>
                </a:lnTo>
                <a:lnTo>
                  <a:pt x="4325422" y="29603"/>
                </a:lnTo>
                <a:lnTo>
                  <a:pt x="4363504" y="28039"/>
                </a:lnTo>
                <a:lnTo>
                  <a:pt x="4400935" y="27345"/>
                </a:lnTo>
                <a:lnTo>
                  <a:pt x="4434437" y="27036"/>
                </a:lnTo>
                <a:lnTo>
                  <a:pt x="4472017" y="26862"/>
                </a:lnTo>
                <a:lnTo>
                  <a:pt x="4511705" y="25819"/>
                </a:lnTo>
                <a:lnTo>
                  <a:pt x="4545182" y="20659"/>
                </a:lnTo>
                <a:lnTo>
                  <a:pt x="4583655" y="18689"/>
                </a:lnTo>
                <a:lnTo>
                  <a:pt x="4616771" y="18105"/>
                </a:lnTo>
                <a:lnTo>
                  <a:pt x="4654145" y="17932"/>
                </a:lnTo>
                <a:lnTo>
                  <a:pt x="4688705" y="15228"/>
                </a:lnTo>
                <a:lnTo>
                  <a:pt x="4720327" y="10796"/>
                </a:lnTo>
                <a:lnTo>
                  <a:pt x="4758470" y="9482"/>
                </a:lnTo>
                <a:lnTo>
                  <a:pt x="4797433" y="9039"/>
                </a:lnTo>
                <a:lnTo>
                  <a:pt x="4838497" y="2815"/>
                </a:lnTo>
                <a:lnTo>
                  <a:pt x="4879534" y="556"/>
                </a:lnTo>
                <a:lnTo>
                  <a:pt x="4921739" y="73"/>
                </a:lnTo>
                <a:lnTo>
                  <a:pt x="4963115" y="15"/>
                </a:lnTo>
                <a:lnTo>
                  <a:pt x="501845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732509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15987</TotalTime>
  <Words>2185</Words>
  <Application>Microsoft Office PowerPoint</Application>
  <PresentationFormat>On-screen Show (4:3)</PresentationFormat>
  <Paragraphs>191</Paragraphs>
  <Slides>47</Slides>
  <Notes>44</Notes>
  <HiddenSlides>0</HiddenSlides>
  <MMClips>0</MMClips>
  <ScaleCrop>false</ScaleCrop>
  <HeadingPairs>
    <vt:vector size="8" baseType="variant">
      <vt:variant>
        <vt:lpstr>Fonts Used</vt:lpstr>
      </vt:variant>
      <vt:variant>
        <vt:i4>2</vt:i4>
      </vt:variant>
      <vt:variant>
        <vt:lpstr>Theme</vt:lpstr>
      </vt:variant>
      <vt:variant>
        <vt:i4>11</vt:i4>
      </vt:variant>
      <vt:variant>
        <vt:lpstr>Embedded OLE Servers</vt:lpstr>
      </vt:variant>
      <vt:variant>
        <vt:i4>1</vt:i4>
      </vt:variant>
      <vt:variant>
        <vt:lpstr>Slide Titles</vt:lpstr>
      </vt:variant>
      <vt:variant>
        <vt:i4>47</vt:i4>
      </vt:variant>
    </vt:vector>
  </HeadingPairs>
  <TitlesOfParts>
    <vt:vector size="61" baseType="lpstr">
      <vt:lpstr>Arial</vt:lpstr>
      <vt:lpstr>Calibri</vt:lpstr>
      <vt:lpstr>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9_Diseño predeterminado</vt:lpstr>
      <vt:lpstr>10_Diseño predeterminado</vt:lpstr>
      <vt:lpstr>11_Diseño predeterminado</vt:lpstr>
      <vt:lpstr>Acrobat Document</vt:lpstr>
      <vt:lpstr>Activating Strategy:</vt:lpstr>
      <vt:lpstr>Essential Question: How does the interaction of air masses cause a change in the weather?</vt:lpstr>
      <vt:lpstr>What causes weather to change?</vt:lpstr>
      <vt:lpstr>Air Masses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Fronts</vt:lpstr>
      <vt:lpstr>PowerPoint Presentation</vt:lpstr>
      <vt:lpstr>PowerPoint Presentation</vt:lpstr>
      <vt:lpstr>PowerPoint Presentation</vt:lpstr>
      <vt:lpstr>PowerPoint Presentation</vt:lpstr>
      <vt:lpstr>Cold Front</vt:lpstr>
      <vt:lpstr>Cold  Front</vt:lpstr>
      <vt:lpstr>Cold Front Advancing</vt:lpstr>
      <vt:lpstr>PowerPoint Presentation</vt:lpstr>
      <vt:lpstr>Warm Front</vt:lpstr>
      <vt:lpstr>Warm  Front</vt:lpstr>
      <vt:lpstr>Warm Front Advancing</vt:lpstr>
      <vt:lpstr>Study Jams: Air Masses and Fronts  Weather Fronts Song</vt:lpstr>
      <vt:lpstr>Interaction  of Air  Masses Sort</vt:lpstr>
      <vt:lpstr>PowerPoint Presentation</vt:lpstr>
      <vt:lpstr>PowerPoint Presentation</vt:lpstr>
      <vt:lpstr>Formation of a Thunderstorm</vt:lpstr>
      <vt:lpstr>Formation of a Thunderstorm</vt:lpstr>
      <vt:lpstr>Formation of a Thunderstorm</vt:lpstr>
      <vt:lpstr>Formation of a Thunderstorm</vt:lpstr>
      <vt:lpstr>Formation of a  Thunderstorm Simplified</vt:lpstr>
      <vt:lpstr>Formative Assessment Check</vt:lpstr>
      <vt:lpstr>Tornadoes</vt:lpstr>
      <vt:lpstr>PowerPoint Presentation</vt:lpstr>
      <vt:lpstr>Tornadoes</vt:lpstr>
      <vt:lpstr>PowerPoint Presentation</vt:lpstr>
      <vt:lpstr>Hurricanes</vt:lpstr>
      <vt:lpstr>Hurricanes</vt:lpstr>
      <vt:lpstr>PowerPoint Presentation</vt:lpstr>
      <vt:lpstr>PowerPoint Presentation</vt:lpstr>
      <vt:lpstr>Typical Travel Paths of Hurricanes Why?</vt:lpstr>
      <vt:lpstr>Hurricanes are fueled by the heat and moisture of warm ocean water.</vt:lpstr>
      <vt:lpstr>Animation of a Hurricane</vt:lpstr>
      <vt:lpstr>Hurricanes and Twisters Song</vt:lpstr>
      <vt:lpstr>Formative Assessment Check</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Samantha Locke</cp:lastModifiedBy>
  <cp:revision>821</cp:revision>
  <dcterms:created xsi:type="dcterms:W3CDTF">2010-05-23T14:28:12Z</dcterms:created>
  <dcterms:modified xsi:type="dcterms:W3CDTF">2017-03-27T16:49:56Z</dcterms:modified>
</cp:coreProperties>
</file>