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86" r:id="rId4"/>
    <p:sldId id="258" r:id="rId5"/>
    <p:sldId id="259" r:id="rId6"/>
    <p:sldId id="260" r:id="rId7"/>
    <p:sldId id="261" r:id="rId8"/>
    <p:sldId id="262" r:id="rId9"/>
    <p:sldId id="263" r:id="rId10"/>
    <p:sldId id="265" r:id="rId11"/>
    <p:sldId id="264" r:id="rId12"/>
    <p:sldId id="266" r:id="rId13"/>
    <p:sldId id="267" r:id="rId14"/>
    <p:sldId id="268" r:id="rId15"/>
    <p:sldId id="269" r:id="rId16"/>
    <p:sldId id="285" r:id="rId17"/>
    <p:sldId id="284" r:id="rId18"/>
    <p:sldId id="270" r:id="rId19"/>
    <p:sldId id="279" r:id="rId20"/>
    <p:sldId id="273" r:id="rId21"/>
    <p:sldId id="276" r:id="rId22"/>
    <p:sldId id="272" r:id="rId23"/>
    <p:sldId id="274" r:id="rId24"/>
    <p:sldId id="275" r:id="rId25"/>
    <p:sldId id="277" r:id="rId26"/>
    <p:sldId id="278" r:id="rId27"/>
    <p:sldId id="280" r:id="rId28"/>
    <p:sldId id="283" r:id="rId29"/>
    <p:sldId id="287" r:id="rId3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00"/>
    <a:srgbClr val="0033CC"/>
    <a:srgbClr val="F8F8F8"/>
    <a:srgbClr val="000000"/>
    <a:srgbClr val="009900"/>
    <a:srgbClr val="3333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400" autoAdjust="0"/>
  </p:normalViewPr>
  <p:slideViewPr>
    <p:cSldViewPr>
      <p:cViewPr varScale="1">
        <p:scale>
          <a:sx n="71" d="100"/>
          <a:sy n="71"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EC735A3-0B5F-4432-99AD-BD3C3418ED6A}" type="slidenum">
              <a:rPr lang="en-US"/>
              <a:pPr>
                <a:defRPr/>
              </a:pPr>
              <a:t>‹#›</a:t>
            </a:fld>
            <a:endParaRPr lang="en-US"/>
          </a:p>
        </p:txBody>
      </p:sp>
    </p:spTree>
    <p:extLst>
      <p:ext uri="{BB962C8B-B14F-4D97-AF65-F5344CB8AC3E}">
        <p14:creationId xmlns:p14="http://schemas.microsoft.com/office/powerpoint/2010/main" val="1402289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smtClean="0"/>
              <a:t>Instructional Approach(s): The teacher should introduce the essential question and the standard that aligns to the essential question</a:t>
            </a:r>
          </a:p>
          <a:p>
            <a:endParaRPr lang="en-US" altLang="en-US" smtClean="0"/>
          </a:p>
        </p:txBody>
      </p:sp>
      <p:sp>
        <p:nvSpPr>
          <p:cNvPr id="3686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12ACAC9-C93D-4C82-AB2C-09DD415748DD}" type="slidenum">
              <a:rPr lang="en-US" altLang="en-US" sz="1200" smtClean="0"/>
              <a:pPr eaLnBrk="1" hangingPunct="1"/>
              <a:t>2</a:t>
            </a:fld>
            <a:endParaRPr lang="en-US" altLang="en-US" sz="1200" smtClean="0"/>
          </a:p>
        </p:txBody>
      </p:sp>
    </p:spTree>
    <p:extLst>
      <p:ext uri="{BB962C8B-B14F-4D97-AF65-F5344CB8AC3E}">
        <p14:creationId xmlns:p14="http://schemas.microsoft.com/office/powerpoint/2010/main" val="177075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dirty="0" smtClean="0"/>
              <a:t>Instructional Approach(s): The teacher should pose</a:t>
            </a:r>
            <a:r>
              <a:rPr lang="en-US" altLang="en-US" baseline="0" dirty="0" smtClean="0"/>
              <a:t> the question to the class or call on students to answer the question.</a:t>
            </a:r>
            <a:endParaRPr lang="en-US" altLang="en-US" dirty="0" smtClean="0"/>
          </a:p>
          <a:p>
            <a:endParaRPr lang="en-US" altLang="en-US" dirty="0" smtClean="0"/>
          </a:p>
        </p:txBody>
      </p:sp>
      <p:sp>
        <p:nvSpPr>
          <p:cNvPr id="4506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EE727BB-2901-4DE8-A1EE-6694B307A533}" type="slidenum">
              <a:rPr lang="en-US" altLang="en-US" sz="1200" smtClean="0"/>
              <a:pPr eaLnBrk="1" hangingPunct="1"/>
              <a:t>11</a:t>
            </a:fld>
            <a:endParaRPr lang="en-US" altLang="en-US" sz="1200" smtClean="0"/>
          </a:p>
        </p:txBody>
      </p:sp>
    </p:spTree>
    <p:extLst>
      <p:ext uri="{BB962C8B-B14F-4D97-AF65-F5344CB8AC3E}">
        <p14:creationId xmlns:p14="http://schemas.microsoft.com/office/powerpoint/2010/main" val="391667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4889E0B-5541-417D-83BD-AFCA6FCC468B}" type="slidenum">
              <a:rPr lang="en-US" altLang="en-US" sz="1200" smtClean="0"/>
              <a:pPr eaLnBrk="1" hangingPunct="1"/>
              <a:t>12</a:t>
            </a:fld>
            <a:endParaRPr lang="en-US" altLang="en-US" sz="1200" smtClean="0"/>
          </a:p>
        </p:txBody>
      </p:sp>
    </p:spTree>
    <p:extLst>
      <p:ext uri="{BB962C8B-B14F-4D97-AF65-F5344CB8AC3E}">
        <p14:creationId xmlns:p14="http://schemas.microsoft.com/office/powerpoint/2010/main" val="83053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animated slide.</a:t>
            </a:r>
            <a:endParaRPr lang="en-US" dirty="0"/>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13</a:t>
            </a:fld>
            <a:endParaRPr lang="en-US"/>
          </a:p>
        </p:txBody>
      </p:sp>
    </p:spTree>
    <p:extLst>
      <p:ext uri="{BB962C8B-B14F-4D97-AF65-F5344CB8AC3E}">
        <p14:creationId xmlns:p14="http://schemas.microsoft.com/office/powerpoint/2010/main" val="182404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smtClean="0"/>
              <a:t>Instructional Approach(s): The teacher should present the information on the animated</a:t>
            </a:r>
            <a:r>
              <a:rPr lang="en-US" altLang="en-US" baseline="0" dirty="0" smtClean="0"/>
              <a:t> </a:t>
            </a:r>
            <a:r>
              <a:rPr lang="en-US" altLang="en-US" dirty="0" smtClean="0"/>
              <a:t>slide while the students record the important information on their notes.</a:t>
            </a:r>
          </a:p>
          <a:p>
            <a:endParaRPr lang="en-US" altLang="en-US" dirty="0" smtClean="0"/>
          </a:p>
        </p:txBody>
      </p:sp>
      <p:sp>
        <p:nvSpPr>
          <p:cNvPr id="4710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2FEA12-B6A1-40B7-919F-7888E038113E}" type="slidenum">
              <a:rPr lang="en-US" altLang="en-US" sz="1200" smtClean="0"/>
              <a:pPr eaLnBrk="1" hangingPunct="1"/>
              <a:t>14</a:t>
            </a:fld>
            <a:endParaRPr lang="en-US" altLang="en-US" sz="1200" smtClean="0"/>
          </a:p>
        </p:txBody>
      </p:sp>
    </p:spTree>
    <p:extLst>
      <p:ext uri="{BB962C8B-B14F-4D97-AF65-F5344CB8AC3E}">
        <p14:creationId xmlns:p14="http://schemas.microsoft.com/office/powerpoint/2010/main" val="188502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smtClean="0"/>
              <a:t>Instructional Approach(s): The teacher should present the information on the animated slide while the students record the important information on their notes.</a:t>
            </a:r>
          </a:p>
          <a:p>
            <a:endParaRPr lang="en-US" altLang="en-US" dirty="0" smtClean="0"/>
          </a:p>
        </p:txBody>
      </p:sp>
      <p:sp>
        <p:nvSpPr>
          <p:cNvPr id="4813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8C108BF-E429-492A-AE1B-336E0BDD0AB7}" type="slidenum">
              <a:rPr lang="en-US" altLang="en-US" sz="1200" smtClean="0"/>
              <a:pPr eaLnBrk="1" hangingPunct="1"/>
              <a:t>15</a:t>
            </a:fld>
            <a:endParaRPr lang="en-US" altLang="en-US" sz="1200" smtClean="0"/>
          </a:p>
        </p:txBody>
      </p:sp>
    </p:spTree>
    <p:extLst>
      <p:ext uri="{BB962C8B-B14F-4D97-AF65-F5344CB8AC3E}">
        <p14:creationId xmlns:p14="http://schemas.microsoft.com/office/powerpoint/2010/main" val="336891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4915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6731052-4FA8-4D30-8E39-40B594D09CA9}" type="slidenum">
              <a:rPr lang="en-US" altLang="en-US" sz="1200" smtClean="0"/>
              <a:pPr eaLnBrk="1" hangingPunct="1"/>
              <a:t>16</a:t>
            </a:fld>
            <a:endParaRPr lang="en-US" altLang="en-US" sz="1200" smtClean="0"/>
          </a:p>
        </p:txBody>
      </p:sp>
    </p:spTree>
    <p:extLst>
      <p:ext uri="{BB962C8B-B14F-4D97-AF65-F5344CB8AC3E}">
        <p14:creationId xmlns:p14="http://schemas.microsoft.com/office/powerpoint/2010/main" val="198795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smtClean="0"/>
              <a:t>Instructional Approach(s): </a:t>
            </a:r>
            <a:r>
              <a:rPr lang="en-US" altLang="en-US" dirty="0" smtClean="0">
                <a:solidFill>
                  <a:srgbClr val="000099"/>
                </a:solidFill>
              </a:rPr>
              <a:t>Use the QR Code activity to introduce the relationship between kinetic energy and potential energy</a:t>
            </a:r>
            <a:r>
              <a:rPr lang="en-US" altLang="en-US" baseline="0" dirty="0" smtClean="0">
                <a:solidFill>
                  <a:srgbClr val="000099"/>
                </a:solidFill>
              </a:rPr>
              <a:t> </a:t>
            </a:r>
            <a:r>
              <a:rPr lang="en-US" altLang="en-US" dirty="0" smtClean="0"/>
              <a:t>[linked on the resource page].</a:t>
            </a:r>
            <a:r>
              <a:rPr lang="en-US" altLang="en-US" baseline="0" dirty="0" smtClean="0"/>
              <a:t> </a:t>
            </a:r>
            <a:endParaRPr lang="en-US" altLang="en-US" dirty="0" smtClean="0"/>
          </a:p>
          <a:p>
            <a:endParaRPr lang="en-US" altLang="en-US" dirty="0" smtClean="0"/>
          </a:p>
        </p:txBody>
      </p:sp>
      <p:sp>
        <p:nvSpPr>
          <p:cNvPr id="5018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D1EECF-3F85-4803-A265-3E8B7991D397}" type="slidenum">
              <a:rPr lang="en-US" altLang="en-US" sz="1200" smtClean="0"/>
              <a:pPr eaLnBrk="1" hangingPunct="1"/>
              <a:t>17</a:t>
            </a:fld>
            <a:endParaRPr lang="en-US" altLang="en-US" sz="1200" smtClean="0"/>
          </a:p>
        </p:txBody>
      </p:sp>
    </p:spTree>
    <p:extLst>
      <p:ext uri="{BB962C8B-B14F-4D97-AF65-F5344CB8AC3E}">
        <p14:creationId xmlns:p14="http://schemas.microsoft.com/office/powerpoint/2010/main" val="1834244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a:p>
            <a:endParaRPr lang="en-US" altLang="en-US" smtClean="0"/>
          </a:p>
        </p:txBody>
      </p:sp>
      <p:sp>
        <p:nvSpPr>
          <p:cNvPr id="5120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0AA8D27-173D-47A0-94E6-61DAC4BEB889}" type="slidenum">
              <a:rPr lang="en-US" altLang="en-US" sz="1200" smtClean="0"/>
              <a:pPr eaLnBrk="1" hangingPunct="1"/>
              <a:t>18</a:t>
            </a:fld>
            <a:endParaRPr lang="en-US" altLang="en-US" sz="1200" smtClean="0"/>
          </a:p>
        </p:txBody>
      </p:sp>
    </p:spTree>
    <p:extLst>
      <p:ext uri="{BB962C8B-B14F-4D97-AF65-F5344CB8AC3E}">
        <p14:creationId xmlns:p14="http://schemas.microsoft.com/office/powerpoint/2010/main" val="223955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222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C853C7-CDFC-4B85-8098-BFE5CAD31477}" type="slidenum">
              <a:rPr lang="en-US" altLang="en-US" sz="1200" smtClean="0"/>
              <a:pPr eaLnBrk="1" hangingPunct="1"/>
              <a:t>19</a:t>
            </a:fld>
            <a:endParaRPr lang="en-US" altLang="en-US" sz="1200" smtClean="0"/>
          </a:p>
        </p:txBody>
      </p:sp>
    </p:spTree>
    <p:extLst>
      <p:ext uri="{BB962C8B-B14F-4D97-AF65-F5344CB8AC3E}">
        <p14:creationId xmlns:p14="http://schemas.microsoft.com/office/powerpoint/2010/main" val="2654980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dirty="0" smtClean="0"/>
              <a:t>Instructional Approach(s): The teacher should use the link to demonstrate the relationship between kinetic and potential energy. These animations [slides 21-27] are the same animations used in the QR Code activity linked</a:t>
            </a:r>
            <a:r>
              <a:rPr lang="en-US" altLang="en-US" baseline="0" dirty="0" smtClean="0"/>
              <a:t> on the resource page and described on slide 18.</a:t>
            </a:r>
            <a:endParaRPr lang="en-US" altLang="en-US" dirty="0" smtClean="0"/>
          </a:p>
          <a:p>
            <a:endParaRPr lang="en-US" altLang="en-US" dirty="0" smtClean="0"/>
          </a:p>
        </p:txBody>
      </p:sp>
      <p:sp>
        <p:nvSpPr>
          <p:cNvPr id="5325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229E077-AEC8-488B-B920-4E7564A20ABA}" type="slidenum">
              <a:rPr lang="en-US" altLang="en-US" sz="1200" smtClean="0"/>
              <a:pPr eaLnBrk="1" hangingPunct="1"/>
              <a:t>20</a:t>
            </a:fld>
            <a:endParaRPr lang="en-US" altLang="en-US" sz="1200" smtClean="0"/>
          </a:p>
        </p:txBody>
      </p:sp>
    </p:spTree>
    <p:extLst>
      <p:ext uri="{BB962C8B-B14F-4D97-AF65-F5344CB8AC3E}">
        <p14:creationId xmlns:p14="http://schemas.microsoft.com/office/powerpoint/2010/main" val="147251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dirty="0" smtClean="0"/>
              <a:t>Instructional Approach(s): The teacher should give each student a copy of the Energy Graphic Organizer  [linked on the  resource page] to record important information during the lesson.</a:t>
            </a:r>
          </a:p>
          <a:p>
            <a:endParaRPr lang="en-US" altLang="en-US" dirty="0" smtClean="0"/>
          </a:p>
        </p:txBody>
      </p:sp>
      <p:sp>
        <p:nvSpPr>
          <p:cNvPr id="3789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B5345D7-92F3-4C88-AFC2-AA88F3B16661}" type="slidenum">
              <a:rPr lang="en-US" altLang="en-US" sz="1200" smtClean="0"/>
              <a:pPr eaLnBrk="1" hangingPunct="1"/>
              <a:t>3</a:t>
            </a:fld>
            <a:endParaRPr lang="en-US" altLang="en-US" sz="1200" smtClean="0"/>
          </a:p>
        </p:txBody>
      </p:sp>
    </p:spTree>
    <p:extLst>
      <p:ext uri="{BB962C8B-B14F-4D97-AF65-F5344CB8AC3E}">
        <p14:creationId xmlns:p14="http://schemas.microsoft.com/office/powerpoint/2010/main" val="1492069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427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DE8A8DF-DC90-4F53-BFF3-CA9B58DC394F}" type="slidenum">
              <a:rPr lang="en-US" altLang="en-US" sz="1200" smtClean="0"/>
              <a:pPr eaLnBrk="1" hangingPunct="1"/>
              <a:t>21</a:t>
            </a:fld>
            <a:endParaRPr lang="en-US" altLang="en-US" sz="1200" smtClean="0"/>
          </a:p>
        </p:txBody>
      </p:sp>
    </p:spTree>
    <p:extLst>
      <p:ext uri="{BB962C8B-B14F-4D97-AF65-F5344CB8AC3E}">
        <p14:creationId xmlns:p14="http://schemas.microsoft.com/office/powerpoint/2010/main" val="324842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530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DE3F89-C88B-4D96-A0AB-8F1D1E018EED}" type="slidenum">
              <a:rPr lang="en-US" altLang="en-US" sz="1200" smtClean="0"/>
              <a:pPr eaLnBrk="1" hangingPunct="1"/>
              <a:t>22</a:t>
            </a:fld>
            <a:endParaRPr lang="en-US" altLang="en-US" sz="1200" smtClean="0"/>
          </a:p>
        </p:txBody>
      </p:sp>
    </p:spTree>
    <p:extLst>
      <p:ext uri="{BB962C8B-B14F-4D97-AF65-F5344CB8AC3E}">
        <p14:creationId xmlns:p14="http://schemas.microsoft.com/office/powerpoint/2010/main" val="2990344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632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4F56755-0CB8-47E7-86FF-9AE5376FF8E0}" type="slidenum">
              <a:rPr lang="en-US" altLang="en-US" sz="1200" smtClean="0"/>
              <a:pPr eaLnBrk="1" hangingPunct="1"/>
              <a:t>23</a:t>
            </a:fld>
            <a:endParaRPr lang="en-US" altLang="en-US" sz="1200" smtClean="0"/>
          </a:p>
        </p:txBody>
      </p:sp>
    </p:spTree>
    <p:extLst>
      <p:ext uri="{BB962C8B-B14F-4D97-AF65-F5344CB8AC3E}">
        <p14:creationId xmlns:p14="http://schemas.microsoft.com/office/powerpoint/2010/main" val="4079387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734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22219D3-B5C9-46A6-BEF5-DDF95C39CF22}" type="slidenum">
              <a:rPr lang="en-US" altLang="en-US" sz="1200" smtClean="0"/>
              <a:pPr eaLnBrk="1" hangingPunct="1"/>
              <a:t>24</a:t>
            </a:fld>
            <a:endParaRPr lang="en-US" altLang="en-US" sz="1200" smtClean="0"/>
          </a:p>
        </p:txBody>
      </p:sp>
    </p:spTree>
    <p:extLst>
      <p:ext uri="{BB962C8B-B14F-4D97-AF65-F5344CB8AC3E}">
        <p14:creationId xmlns:p14="http://schemas.microsoft.com/office/powerpoint/2010/main" val="43274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837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48CCB9F-7B5F-4750-AB00-9DA3F16663E9}" type="slidenum">
              <a:rPr lang="en-US" altLang="en-US" sz="1200" smtClean="0"/>
              <a:pPr eaLnBrk="1" hangingPunct="1"/>
              <a:t>25</a:t>
            </a:fld>
            <a:endParaRPr lang="en-US" altLang="en-US" sz="1200" smtClean="0"/>
          </a:p>
        </p:txBody>
      </p:sp>
    </p:spTree>
    <p:extLst>
      <p:ext uri="{BB962C8B-B14F-4D97-AF65-F5344CB8AC3E}">
        <p14:creationId xmlns:p14="http://schemas.microsoft.com/office/powerpoint/2010/main" val="1174682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5939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6319EB6-13AA-4B76-ADCF-67FB24EA7DFE}" type="slidenum">
              <a:rPr lang="en-US" altLang="en-US" sz="1200" smtClean="0"/>
              <a:pPr eaLnBrk="1" hangingPunct="1"/>
              <a:t>26</a:t>
            </a:fld>
            <a:endParaRPr lang="en-US" altLang="en-US" sz="1200" smtClean="0"/>
          </a:p>
        </p:txBody>
      </p:sp>
    </p:spTree>
    <p:extLst>
      <p:ext uri="{BB962C8B-B14F-4D97-AF65-F5344CB8AC3E}">
        <p14:creationId xmlns:p14="http://schemas.microsoft.com/office/powerpoint/2010/main" val="3695824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smtClean="0"/>
              <a:t>Instructional Approach(s): The teacher should use the link to demonstrate the relationship between kinetic and potential energy. </a:t>
            </a:r>
          </a:p>
          <a:p>
            <a:endParaRPr lang="en-US" altLang="en-US" smtClean="0"/>
          </a:p>
        </p:txBody>
      </p:sp>
      <p:sp>
        <p:nvSpPr>
          <p:cNvPr id="6042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36F395-08BA-49AE-A906-254A1D13BB39}" type="slidenum">
              <a:rPr lang="en-US" altLang="en-US" sz="1200" smtClean="0"/>
              <a:pPr eaLnBrk="1" hangingPunct="1"/>
              <a:t>27</a:t>
            </a:fld>
            <a:endParaRPr lang="en-US" altLang="en-US" sz="1200" smtClean="0"/>
          </a:p>
        </p:txBody>
      </p:sp>
    </p:spTree>
    <p:extLst>
      <p:ext uri="{BB962C8B-B14F-4D97-AF65-F5344CB8AC3E}">
        <p14:creationId xmlns:p14="http://schemas.microsoft.com/office/powerpoint/2010/main" val="2289853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smtClean="0"/>
              <a:t>Instructional Approach(s): The teacher should use the images on the slide to illustrate the relationship between kinetic and potential energy transformation in a pendulum.</a:t>
            </a:r>
          </a:p>
          <a:p>
            <a:endParaRPr lang="en-US" altLang="en-US" smtClean="0"/>
          </a:p>
        </p:txBody>
      </p:sp>
      <p:sp>
        <p:nvSpPr>
          <p:cNvPr id="6144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E8500E9-8377-4FB6-B43C-1EC456CB0B99}" type="slidenum">
              <a:rPr lang="en-US" altLang="en-US" sz="1200" smtClean="0"/>
              <a:pPr eaLnBrk="1" hangingPunct="1"/>
              <a:t>28</a:t>
            </a:fld>
            <a:endParaRPr lang="en-US" altLang="en-US" sz="1200" smtClean="0"/>
          </a:p>
        </p:txBody>
      </p:sp>
    </p:spTree>
    <p:extLst>
      <p:ext uri="{BB962C8B-B14F-4D97-AF65-F5344CB8AC3E}">
        <p14:creationId xmlns:p14="http://schemas.microsoft.com/office/powerpoint/2010/main" val="1367593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dirty="0" smtClean="0"/>
              <a:t>Instructional Approach(s): The teacher should use the link to demonstrate the relationship between kinetic and potential energy. Students could work individually</a:t>
            </a:r>
            <a:r>
              <a:rPr lang="en-US" altLang="en-US" baseline="0" dirty="0" smtClean="0"/>
              <a:t> or with a partner to identify the examples of kinetic and potential energy</a:t>
            </a:r>
            <a:endParaRPr lang="en-US" altLang="en-US" dirty="0" smtClean="0"/>
          </a:p>
          <a:p>
            <a:endParaRPr lang="en-US" altLang="en-US" dirty="0" smtClean="0"/>
          </a:p>
        </p:txBody>
      </p:sp>
      <p:sp>
        <p:nvSpPr>
          <p:cNvPr id="6246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803DA01-6511-4B7A-95F6-75D2C2009019}" type="slidenum">
              <a:rPr lang="en-US" altLang="en-US" sz="1200" smtClean="0"/>
              <a:pPr eaLnBrk="1" hangingPunct="1"/>
              <a:t>29</a:t>
            </a:fld>
            <a:endParaRPr lang="en-US" altLang="en-US" sz="1200" smtClean="0"/>
          </a:p>
        </p:txBody>
      </p:sp>
    </p:spTree>
    <p:extLst>
      <p:ext uri="{BB962C8B-B14F-4D97-AF65-F5344CB8AC3E}">
        <p14:creationId xmlns:p14="http://schemas.microsoft.com/office/powerpoint/2010/main" val="161038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3891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5E2AE9D-89DC-4E08-BEB5-40064776712C}" type="slidenum">
              <a:rPr lang="en-US" altLang="en-US" sz="1200" smtClean="0"/>
              <a:pPr eaLnBrk="1" hangingPunct="1"/>
              <a:t>4</a:t>
            </a:fld>
            <a:endParaRPr lang="en-US" altLang="en-US" sz="1200" smtClean="0"/>
          </a:p>
        </p:txBody>
      </p:sp>
    </p:spTree>
    <p:extLst>
      <p:ext uri="{BB962C8B-B14F-4D97-AF65-F5344CB8AC3E}">
        <p14:creationId xmlns:p14="http://schemas.microsoft.com/office/powerpoint/2010/main" val="332360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dirty="0" smtClean="0"/>
              <a:t>Instructional Approach(s): The teacher should pose</a:t>
            </a:r>
            <a:r>
              <a:rPr lang="en-US" altLang="en-US" baseline="0" dirty="0" smtClean="0"/>
              <a:t> the question to the class. The teacher can either ask for volunteers or all on specific students to answer the question. </a:t>
            </a:r>
            <a:endParaRPr lang="en-US" altLang="en-US" dirty="0" smtClean="0"/>
          </a:p>
          <a:p>
            <a:endParaRPr lang="en-US" altLang="en-US" dirty="0" smtClean="0"/>
          </a:p>
        </p:txBody>
      </p:sp>
      <p:sp>
        <p:nvSpPr>
          <p:cNvPr id="3994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62E2951-B71B-4509-B301-CC8169D6FB04}" type="slidenum">
              <a:rPr lang="en-US" altLang="en-US" sz="1200" smtClean="0"/>
              <a:pPr eaLnBrk="1" hangingPunct="1"/>
              <a:t>5</a:t>
            </a:fld>
            <a:endParaRPr lang="en-US" altLang="en-US" sz="1200" smtClean="0"/>
          </a:p>
        </p:txBody>
      </p:sp>
    </p:spTree>
    <p:extLst>
      <p:ext uri="{BB962C8B-B14F-4D97-AF65-F5344CB8AC3E}">
        <p14:creationId xmlns:p14="http://schemas.microsoft.com/office/powerpoint/2010/main" val="66969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smtClean="0"/>
              <a:t>Instructional Approach(s): The teacher should present the information on the animated slide.</a:t>
            </a:r>
          </a:p>
          <a:p>
            <a:endParaRPr lang="en-US" altLang="en-US" dirty="0" smtClean="0"/>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479DD40-4918-4A08-9258-66686FEC491D}" type="slidenum">
              <a:rPr lang="en-US" altLang="en-US" sz="1200" smtClean="0"/>
              <a:pPr eaLnBrk="1" hangingPunct="1"/>
              <a:t>6</a:t>
            </a:fld>
            <a:endParaRPr lang="en-US" altLang="en-US" sz="1200" smtClean="0"/>
          </a:p>
        </p:txBody>
      </p:sp>
    </p:spTree>
    <p:extLst>
      <p:ext uri="{BB962C8B-B14F-4D97-AF65-F5344CB8AC3E}">
        <p14:creationId xmlns:p14="http://schemas.microsoft.com/office/powerpoint/2010/main" val="410056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graphic organizer.</a:t>
            </a:r>
          </a:p>
          <a:p>
            <a:endParaRPr lang="en-US" altLang="en-US" smtClean="0"/>
          </a:p>
        </p:txBody>
      </p:sp>
      <p:sp>
        <p:nvSpPr>
          <p:cNvPr id="4198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4B86B05-5E8B-4205-8F5B-0465830B09CD}" type="slidenum">
              <a:rPr lang="en-US" altLang="en-US" sz="1200" smtClean="0"/>
              <a:pPr eaLnBrk="1" hangingPunct="1"/>
              <a:t>7</a:t>
            </a:fld>
            <a:endParaRPr lang="en-US" altLang="en-US" sz="1200" smtClean="0"/>
          </a:p>
        </p:txBody>
      </p:sp>
    </p:spTree>
    <p:extLst>
      <p:ext uri="{BB962C8B-B14F-4D97-AF65-F5344CB8AC3E}">
        <p14:creationId xmlns:p14="http://schemas.microsoft.com/office/powerpoint/2010/main" val="279886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p:txBody>
      </p:sp>
      <p:sp>
        <p:nvSpPr>
          <p:cNvPr id="4301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884EFA1-0AF8-40F2-B172-3B750A3E35AA}" type="slidenum">
              <a:rPr lang="en-US" altLang="en-US" sz="1200" smtClean="0"/>
              <a:pPr eaLnBrk="1" hangingPunct="1"/>
              <a:t>8</a:t>
            </a:fld>
            <a:endParaRPr lang="en-US" altLang="en-US" sz="1200" smtClean="0"/>
          </a:p>
        </p:txBody>
      </p:sp>
    </p:spTree>
    <p:extLst>
      <p:ext uri="{BB962C8B-B14F-4D97-AF65-F5344CB8AC3E}">
        <p14:creationId xmlns:p14="http://schemas.microsoft.com/office/powerpoint/2010/main" val="228465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9</a:t>
            </a:fld>
            <a:endParaRPr lang="en-US"/>
          </a:p>
        </p:txBody>
      </p:sp>
    </p:spTree>
    <p:extLst>
      <p:ext uri="{BB962C8B-B14F-4D97-AF65-F5344CB8AC3E}">
        <p14:creationId xmlns:p14="http://schemas.microsoft.com/office/powerpoint/2010/main" val="95556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smtClean="0"/>
              <a:t>Instructional Approach(s): The teacher should present the information on the slide while the students record the important information on their notes.</a:t>
            </a:r>
          </a:p>
        </p:txBody>
      </p:sp>
      <p:sp>
        <p:nvSpPr>
          <p:cNvPr id="4403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74A661B-0DBA-419D-9F6F-6875555E0B94}" type="slidenum">
              <a:rPr lang="en-US" altLang="en-US" sz="1200" smtClean="0"/>
              <a:pPr eaLnBrk="1" hangingPunct="1"/>
              <a:t>10</a:t>
            </a:fld>
            <a:endParaRPr lang="en-US" altLang="en-US" sz="1200" smtClean="0"/>
          </a:p>
        </p:txBody>
      </p:sp>
    </p:spTree>
    <p:extLst>
      <p:ext uri="{BB962C8B-B14F-4D97-AF65-F5344CB8AC3E}">
        <p14:creationId xmlns:p14="http://schemas.microsoft.com/office/powerpoint/2010/main" val="3980887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5" descr="blueyellow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0" y="1524000"/>
            <a:ext cx="6096000" cy="187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a:solidFill>
                  <a:srgbClr val="FEF800"/>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682750" y="4610100"/>
            <a:ext cx="5861050" cy="12573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fld id="{2BC16F0B-C5F1-4881-96EB-29D06584E81F}" type="datetime1">
              <a:rPr lang="en-US"/>
              <a:pPr>
                <a:defRPr/>
              </a:pPr>
              <a:t>3/14/2017</a:t>
            </a:fld>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3C129AC6-1E6B-45FB-81B3-2E399A3DA750}" type="slidenum">
              <a:rPr lang="en-US"/>
              <a:pPr>
                <a:defRPr/>
              </a:pPr>
              <a:t>‹#›</a:t>
            </a:fld>
            <a:endParaRPr lang="en-US"/>
          </a:p>
        </p:txBody>
      </p:sp>
    </p:spTree>
    <p:extLst>
      <p:ext uri="{BB962C8B-B14F-4D97-AF65-F5344CB8AC3E}">
        <p14:creationId xmlns:p14="http://schemas.microsoft.com/office/powerpoint/2010/main" val="1958361622"/>
      </p:ext>
    </p:extLst>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3C1695-271F-43F8-9983-889C2DD31DFB}"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131394-13F3-4426-B939-CAE623EC04C5}" type="slidenum">
              <a:rPr lang="en-US"/>
              <a:pPr>
                <a:defRPr/>
              </a:pPr>
              <a:t>‹#›</a:t>
            </a:fld>
            <a:endParaRPr lang="en-US"/>
          </a:p>
        </p:txBody>
      </p:sp>
    </p:spTree>
    <p:extLst>
      <p:ext uri="{BB962C8B-B14F-4D97-AF65-F5344CB8AC3E}">
        <p14:creationId xmlns:p14="http://schemas.microsoft.com/office/powerpoint/2010/main" val="2028062092"/>
      </p:ext>
    </p:extLst>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C137009-26F8-46B9-ABAC-3865C47A2384}"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2543F-6F51-4E0B-9815-80DFAA96A50D}" type="slidenum">
              <a:rPr lang="en-US"/>
              <a:pPr>
                <a:defRPr/>
              </a:pPr>
              <a:t>‹#›</a:t>
            </a:fld>
            <a:endParaRPr lang="en-US"/>
          </a:p>
        </p:txBody>
      </p:sp>
    </p:spTree>
    <p:extLst>
      <p:ext uri="{BB962C8B-B14F-4D97-AF65-F5344CB8AC3E}">
        <p14:creationId xmlns:p14="http://schemas.microsoft.com/office/powerpoint/2010/main" val="2224510554"/>
      </p:ext>
    </p:extLst>
  </p:cSld>
  <p:clrMapOvr>
    <a:masterClrMapping/>
  </p:clrMapOvr>
  <p:transition spd="slow">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69EE891-9CB0-46BA-9517-D1DC07F4F85C}"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07E36D-6620-46B9-A076-E8A95A8A6137}" type="slidenum">
              <a:rPr lang="en-US"/>
              <a:pPr>
                <a:defRPr/>
              </a:pPr>
              <a:t>‹#›</a:t>
            </a:fld>
            <a:endParaRPr lang="en-US"/>
          </a:p>
        </p:txBody>
      </p:sp>
    </p:spTree>
    <p:extLst>
      <p:ext uri="{BB962C8B-B14F-4D97-AF65-F5344CB8AC3E}">
        <p14:creationId xmlns:p14="http://schemas.microsoft.com/office/powerpoint/2010/main" val="2530087656"/>
      </p:ext>
    </p:extLst>
  </p:cSld>
  <p:clrMapOvr>
    <a:masterClrMapping/>
  </p:clrMapOvr>
  <p:transition spd="slow">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5146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815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EC29C904-6125-4720-997F-E009E7198C41}" type="datetime1">
              <a:rPr lang="en-US"/>
              <a:pPr>
                <a:defRPr/>
              </a:pPr>
              <a:t>3/14/2017</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FCF5465-8EA1-4D8D-AC2B-8A6E42CC044E}" type="slidenum">
              <a:rPr lang="en-US"/>
              <a:pPr>
                <a:defRPr/>
              </a:pPr>
              <a:t>‹#›</a:t>
            </a:fld>
            <a:endParaRPr lang="en-US"/>
          </a:p>
        </p:txBody>
      </p:sp>
    </p:spTree>
    <p:extLst>
      <p:ext uri="{BB962C8B-B14F-4D97-AF65-F5344CB8AC3E}">
        <p14:creationId xmlns:p14="http://schemas.microsoft.com/office/powerpoint/2010/main" val="795022836"/>
      </p:ext>
    </p:extLst>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2B73C2D-D651-4551-9D4D-64F10415D9E8}"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0975B-EB86-4B7F-97B1-697241F6F75C}" type="slidenum">
              <a:rPr lang="en-US"/>
              <a:pPr>
                <a:defRPr/>
              </a:pPr>
              <a:t>‹#›</a:t>
            </a:fld>
            <a:endParaRPr lang="en-US"/>
          </a:p>
        </p:txBody>
      </p:sp>
    </p:spTree>
    <p:extLst>
      <p:ext uri="{BB962C8B-B14F-4D97-AF65-F5344CB8AC3E}">
        <p14:creationId xmlns:p14="http://schemas.microsoft.com/office/powerpoint/2010/main" val="2627969223"/>
      </p:ext>
    </p:extLst>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CD1CD7-35D9-46D1-AAAD-DF01E8C2E1CF}" type="datetime1">
              <a:rPr lang="en-US"/>
              <a:pPr>
                <a:defRPr/>
              </a:pPr>
              <a:t>3/14/2017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D0F6C-D037-411E-9FA1-621CA83E91A4}" type="slidenum">
              <a:rPr lang="en-US"/>
              <a:pPr>
                <a:defRPr/>
              </a:pPr>
              <a:t>‹#›</a:t>
            </a:fld>
            <a:endParaRPr lang="en-US"/>
          </a:p>
        </p:txBody>
      </p:sp>
    </p:spTree>
    <p:extLst>
      <p:ext uri="{BB962C8B-B14F-4D97-AF65-F5344CB8AC3E}">
        <p14:creationId xmlns:p14="http://schemas.microsoft.com/office/powerpoint/2010/main" val="2333968969"/>
      </p:ext>
    </p:extLst>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C038D1A-224A-486C-90D0-AC84C4D953A7}"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C75010-A7EC-4846-98E3-9146E2AFCA4E}" type="slidenum">
              <a:rPr lang="en-US"/>
              <a:pPr>
                <a:defRPr/>
              </a:pPr>
              <a:t>‹#›</a:t>
            </a:fld>
            <a:endParaRPr lang="en-US"/>
          </a:p>
        </p:txBody>
      </p:sp>
    </p:spTree>
    <p:extLst>
      <p:ext uri="{BB962C8B-B14F-4D97-AF65-F5344CB8AC3E}">
        <p14:creationId xmlns:p14="http://schemas.microsoft.com/office/powerpoint/2010/main" val="3087882956"/>
      </p:ext>
    </p:extLst>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BC3C88F-2F89-4E6D-8289-829AAE1A0F3D}" type="datetime1">
              <a:rPr lang="en-US"/>
              <a:pPr>
                <a:defRPr/>
              </a:pPr>
              <a:t>3/14/2017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285E82-8D20-4940-8165-362E28544F4F}" type="slidenum">
              <a:rPr lang="en-US"/>
              <a:pPr>
                <a:defRPr/>
              </a:pPr>
              <a:t>‹#›</a:t>
            </a:fld>
            <a:endParaRPr lang="en-US"/>
          </a:p>
        </p:txBody>
      </p:sp>
    </p:spTree>
    <p:extLst>
      <p:ext uri="{BB962C8B-B14F-4D97-AF65-F5344CB8AC3E}">
        <p14:creationId xmlns:p14="http://schemas.microsoft.com/office/powerpoint/2010/main" val="4139329474"/>
      </p:ext>
    </p:extLst>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D7CB6BA-79B4-4860-B31B-CB7CD0591F57}" type="datetime1">
              <a:rPr lang="en-US"/>
              <a:pPr>
                <a:defRPr/>
              </a:pPr>
              <a:t>3/14/2017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A2D800-1FB5-4441-A093-A1983386E771}" type="slidenum">
              <a:rPr lang="en-US"/>
              <a:pPr>
                <a:defRPr/>
              </a:pPr>
              <a:t>‹#›</a:t>
            </a:fld>
            <a:endParaRPr lang="en-US"/>
          </a:p>
        </p:txBody>
      </p:sp>
    </p:spTree>
    <p:extLst>
      <p:ext uri="{BB962C8B-B14F-4D97-AF65-F5344CB8AC3E}">
        <p14:creationId xmlns:p14="http://schemas.microsoft.com/office/powerpoint/2010/main" val="3311618223"/>
      </p:ext>
    </p:extLst>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90A80E-E8F8-4AF1-AB96-B2820B67C205}" type="datetime1">
              <a:rPr lang="en-US"/>
              <a:pPr>
                <a:defRPr/>
              </a:pPr>
              <a:t>3/14/2017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A79FE-11FC-481C-B5EB-8821CA8C8754}" type="slidenum">
              <a:rPr lang="en-US"/>
              <a:pPr>
                <a:defRPr/>
              </a:pPr>
              <a:t>‹#›</a:t>
            </a:fld>
            <a:endParaRPr lang="en-US"/>
          </a:p>
        </p:txBody>
      </p:sp>
    </p:spTree>
    <p:extLst>
      <p:ext uri="{BB962C8B-B14F-4D97-AF65-F5344CB8AC3E}">
        <p14:creationId xmlns:p14="http://schemas.microsoft.com/office/powerpoint/2010/main" val="3053605718"/>
      </p:ext>
    </p:extLst>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E49B4B-7937-4E11-A865-E12ABF1D504D}"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39836B-243E-44E2-AAAE-91CFE68459F3}" type="slidenum">
              <a:rPr lang="en-US"/>
              <a:pPr>
                <a:defRPr/>
              </a:pPr>
              <a:t>‹#›</a:t>
            </a:fld>
            <a:endParaRPr lang="en-US"/>
          </a:p>
        </p:txBody>
      </p:sp>
    </p:spTree>
    <p:extLst>
      <p:ext uri="{BB962C8B-B14F-4D97-AF65-F5344CB8AC3E}">
        <p14:creationId xmlns:p14="http://schemas.microsoft.com/office/powerpoint/2010/main" val="4208191399"/>
      </p:ext>
    </p:extLst>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D80156-6989-4041-8496-D62F422F37F6}" type="datetime1">
              <a:rPr lang="en-US"/>
              <a:pPr>
                <a:defRPr/>
              </a:pPr>
              <a:t>3/14/2017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0C1ED-7101-4005-87DB-8D4A81ADFD67}" type="slidenum">
              <a:rPr lang="en-US"/>
              <a:pPr>
                <a:defRPr/>
              </a:pPr>
              <a:t>‹#›</a:t>
            </a:fld>
            <a:endParaRPr lang="en-US"/>
          </a:p>
        </p:txBody>
      </p:sp>
    </p:spTree>
    <p:extLst>
      <p:ext uri="{BB962C8B-B14F-4D97-AF65-F5344CB8AC3E}">
        <p14:creationId xmlns:p14="http://schemas.microsoft.com/office/powerpoint/2010/main" val="3149249304"/>
      </p:ext>
    </p:extLst>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CC"/>
                </a:solidFill>
              </a:defRPr>
            </a:lvl1pPr>
          </a:lstStyle>
          <a:p>
            <a:pPr>
              <a:defRPr/>
            </a:pPr>
            <a:fld id="{D0EAC1DF-7715-4572-9BAD-E2ACBD126986}" type="datetime1">
              <a:rPr lang="en-US"/>
              <a:pPr>
                <a:defRPr/>
              </a:pPr>
              <a:t>3/14/2017</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CC"/>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CC"/>
                </a:solidFill>
              </a:defRPr>
            </a:lvl1pPr>
          </a:lstStyle>
          <a:p>
            <a:pPr>
              <a:defRPr/>
            </a:pPr>
            <a:fld id="{FF629A33-8F40-4BD3-860B-47C6648549EE}" type="slidenum">
              <a:rPr lang="en-US"/>
              <a:pPr>
                <a:defRPr/>
              </a:pPr>
              <a:t>‹#›</a:t>
            </a:fld>
            <a:endParaRPr 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6"/>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a:solidFill>
                <a:srgbClr val="0000CC"/>
              </a:solidFill>
            </a:endParaRPr>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slow">
    <p:checker dir="vert"/>
  </p:transition>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Arial" charset="0"/>
        </a:defRPr>
      </a:lvl2pPr>
      <a:lvl3pPr algn="ctr" rtl="0" eaLnBrk="0" fontAlgn="base" hangingPunct="0">
        <a:spcBef>
          <a:spcPct val="0"/>
        </a:spcBef>
        <a:spcAft>
          <a:spcPct val="0"/>
        </a:spcAft>
        <a:defRPr sz="4400">
          <a:solidFill>
            <a:srgbClr val="0000CC"/>
          </a:solidFill>
          <a:latin typeface="Arial" charset="0"/>
        </a:defRPr>
      </a:lvl3pPr>
      <a:lvl4pPr algn="ctr" rtl="0" eaLnBrk="0" fontAlgn="base" hangingPunct="0">
        <a:spcBef>
          <a:spcPct val="0"/>
        </a:spcBef>
        <a:spcAft>
          <a:spcPct val="0"/>
        </a:spcAft>
        <a:defRPr sz="4400">
          <a:solidFill>
            <a:srgbClr val="0000CC"/>
          </a:solidFill>
          <a:latin typeface="Arial" charset="0"/>
        </a:defRPr>
      </a:lvl4pPr>
      <a:lvl5pPr algn="ctr" rtl="0" eaLnBrk="0" fontAlgn="base" hangingPunct="0">
        <a:spcBef>
          <a:spcPct val="0"/>
        </a:spcBef>
        <a:spcAft>
          <a:spcPct val="0"/>
        </a:spcAft>
        <a:defRPr sz="4400">
          <a:solidFill>
            <a:srgbClr val="0000CC"/>
          </a:solidFill>
          <a:latin typeface="Arial" charset="0"/>
        </a:defRPr>
      </a:lvl5pPr>
      <a:lvl6pPr marL="457200" algn="ctr" rtl="0" fontAlgn="base">
        <a:spcBef>
          <a:spcPct val="0"/>
        </a:spcBef>
        <a:spcAft>
          <a:spcPct val="0"/>
        </a:spcAft>
        <a:defRPr sz="4400">
          <a:solidFill>
            <a:srgbClr val="0000CC"/>
          </a:solidFill>
          <a:latin typeface="Arial" charset="0"/>
        </a:defRPr>
      </a:lvl6pPr>
      <a:lvl7pPr marL="914400" algn="ctr" rtl="0" fontAlgn="base">
        <a:spcBef>
          <a:spcPct val="0"/>
        </a:spcBef>
        <a:spcAft>
          <a:spcPct val="0"/>
        </a:spcAft>
        <a:defRPr sz="4400">
          <a:solidFill>
            <a:srgbClr val="0000CC"/>
          </a:solidFill>
          <a:latin typeface="Arial" charset="0"/>
        </a:defRPr>
      </a:lvl7pPr>
      <a:lvl8pPr marL="1371600" algn="ctr" rtl="0" fontAlgn="base">
        <a:spcBef>
          <a:spcPct val="0"/>
        </a:spcBef>
        <a:spcAft>
          <a:spcPct val="0"/>
        </a:spcAft>
        <a:defRPr sz="4400">
          <a:solidFill>
            <a:srgbClr val="0000CC"/>
          </a:solidFill>
          <a:latin typeface="Arial" charset="0"/>
        </a:defRPr>
      </a:lvl8pPr>
      <a:lvl9pPr marL="1828800" algn="ctr" rtl="0" fontAlgn="base">
        <a:spcBef>
          <a:spcPct val="0"/>
        </a:spcBef>
        <a:spcAft>
          <a:spcPct val="0"/>
        </a:spcAft>
        <a:defRPr sz="4400">
          <a:solidFill>
            <a:srgbClr val="0000CC"/>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lasszone.com/books/ml_science_share/vis_sim/mem05_pg69_potential/mem05_pg69_potential.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hysicsclassroom.com/mmedia/energy/ce.cf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physicsclassroom.com/mmedia/energy/ie.cf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physicsclassroom.com/mmedia/energy/se.cf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physicsclassroom.com/mmedia/energy/dg.cf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physicsclassroom.com/mmedia/energy/pe.cf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physicsclassroom.com/mmedia/energy/hw.cf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physicsclassroom.com/mmedia/energy/hh.cf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lasszone.com/books/ml_science_share/vis_sim/mfm05_pg126_coaster/mfm05_pg126_coaster.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8H41zbqrwVo"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131888" y="1981200"/>
            <a:ext cx="6858000" cy="1879600"/>
          </a:xfrm>
        </p:spPr>
        <p:txBody>
          <a:bodyPr/>
          <a:lstStyle/>
          <a:p>
            <a:pPr eaLnBrk="1" hangingPunct="1">
              <a:defRPr/>
            </a:pPr>
            <a:r>
              <a:rPr lang="en-US" sz="7000" b="1" dirty="0" smtClean="0">
                <a:effectLst>
                  <a:outerShdw blurRad="38100" dist="38100" dir="2700000" algn="tl">
                    <a:srgbClr val="000000">
                      <a:alpha val="43137"/>
                    </a:srgbClr>
                  </a:outerShdw>
                </a:effectLst>
              </a:rPr>
              <a:t>Potential &amp; Kinetic Energy</a:t>
            </a:r>
          </a:p>
        </p:txBody>
      </p:sp>
      <p:pic>
        <p:nvPicPr>
          <p:cNvPr id="3075" name="Picture 11" descr="MMAG00354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94075"/>
            <a:ext cx="3124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bullochsl\AppData\Local\Microsoft\Windows\Temporary Internet Files\Content.IE5\D1CJDD5H\qrcode.29947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066800"/>
          </a:xfrm>
        </p:spPr>
        <p:txBody>
          <a:bodyPr/>
          <a:lstStyle/>
          <a:p>
            <a:pPr eaLnBrk="1" hangingPunct="1"/>
            <a:r>
              <a:rPr lang="en-US" altLang="en-US" b="1" u="sng" smtClean="0">
                <a:solidFill>
                  <a:srgbClr val="000099"/>
                </a:solidFill>
              </a:rPr>
              <a:t>The Basics of Kinetic Energy</a:t>
            </a:r>
          </a:p>
        </p:txBody>
      </p:sp>
      <p:sp>
        <p:nvSpPr>
          <p:cNvPr id="3" name="Content Placeholder 2"/>
          <p:cNvSpPr>
            <a:spLocks noGrp="1"/>
          </p:cNvSpPr>
          <p:nvPr>
            <p:ph idx="1"/>
          </p:nvPr>
        </p:nvSpPr>
        <p:spPr>
          <a:xfrm>
            <a:off x="609600" y="1295400"/>
            <a:ext cx="8153400" cy="5105400"/>
          </a:xfrm>
        </p:spPr>
        <p:txBody>
          <a:bodyPr/>
          <a:lstStyle/>
          <a:p>
            <a:pPr eaLnBrk="1" hangingPunct="1"/>
            <a:r>
              <a:rPr lang="en-US" altLang="en-US" sz="4400" smtClean="0">
                <a:solidFill>
                  <a:srgbClr val="000099"/>
                </a:solidFill>
              </a:rPr>
              <a:t>Kinetic Energy is the energy </a:t>
            </a:r>
            <a:br>
              <a:rPr lang="en-US" altLang="en-US" sz="4400" smtClean="0">
                <a:solidFill>
                  <a:srgbClr val="000099"/>
                </a:solidFill>
              </a:rPr>
            </a:br>
            <a:r>
              <a:rPr lang="en-US" altLang="en-US" sz="4400" smtClean="0">
                <a:solidFill>
                  <a:srgbClr val="000099"/>
                </a:solidFill>
              </a:rPr>
              <a:t>of motion.</a:t>
            </a:r>
          </a:p>
          <a:p>
            <a:pPr eaLnBrk="1" hangingPunct="1"/>
            <a:r>
              <a:rPr lang="en-US" altLang="en-US" sz="4400" smtClean="0">
                <a:solidFill>
                  <a:srgbClr val="000099"/>
                </a:solidFill>
              </a:rPr>
              <a:t>Kinetic energy increases as an </a:t>
            </a:r>
            <a:br>
              <a:rPr lang="en-US" altLang="en-US" sz="4400" smtClean="0">
                <a:solidFill>
                  <a:srgbClr val="000099"/>
                </a:solidFill>
              </a:rPr>
            </a:br>
            <a:r>
              <a:rPr lang="en-US" altLang="en-US" sz="4400" smtClean="0">
                <a:solidFill>
                  <a:srgbClr val="000099"/>
                </a:solidFill>
              </a:rPr>
              <a:t>object moves faster.</a:t>
            </a:r>
          </a:p>
          <a:p>
            <a:pPr eaLnBrk="1" hangingPunct="1"/>
            <a:r>
              <a:rPr lang="en-US" altLang="en-US" sz="4400" smtClean="0">
                <a:solidFill>
                  <a:srgbClr val="000099"/>
                </a:solidFill>
              </a:rPr>
              <a:t>Kinetic energy increases as the mass of an object increases.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534400" cy="1828800"/>
          </a:xfrm>
        </p:spPr>
        <p:txBody>
          <a:bodyPr/>
          <a:lstStyle/>
          <a:p>
            <a:pPr eaLnBrk="1" hangingPunct="1"/>
            <a:r>
              <a:rPr lang="en-US" altLang="en-US" b="1" dirty="0" smtClean="0">
                <a:solidFill>
                  <a:srgbClr val="000099"/>
                </a:solidFill>
              </a:rPr>
              <a:t>What if the bowling ball is </a:t>
            </a:r>
            <a:br>
              <a:rPr lang="en-US" altLang="en-US" b="1" dirty="0" smtClean="0">
                <a:solidFill>
                  <a:srgbClr val="000099"/>
                </a:solidFill>
              </a:rPr>
            </a:br>
            <a:r>
              <a:rPr lang="en-US" altLang="en-US" b="1" dirty="0" smtClean="0">
                <a:solidFill>
                  <a:srgbClr val="000099"/>
                </a:solidFill>
              </a:rPr>
              <a:t>not moving? Does it still </a:t>
            </a:r>
            <a:br>
              <a:rPr lang="en-US" altLang="en-US" b="1" dirty="0" smtClean="0">
                <a:solidFill>
                  <a:srgbClr val="000099"/>
                </a:solidFill>
              </a:rPr>
            </a:br>
            <a:r>
              <a:rPr lang="en-US" altLang="en-US" b="1" dirty="0" smtClean="0">
                <a:solidFill>
                  <a:srgbClr val="000099"/>
                </a:solidFill>
              </a:rPr>
              <a:t>have energy?</a:t>
            </a:r>
          </a:p>
        </p:txBody>
      </p:sp>
      <p:pic>
        <p:nvPicPr>
          <p:cNvPr id="14339" name="Picture 2" descr="http://www.uh.edu/cougarbowling/images/Bow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753100" cy="3836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6096000" cy="1879600"/>
          </a:xfrm>
        </p:spPr>
        <p:txBody>
          <a:bodyPr/>
          <a:lstStyle/>
          <a:p>
            <a:pPr eaLnBrk="1" hangingPunct="1"/>
            <a:r>
              <a:rPr lang="en-US" altLang="en-US" sz="8000" b="1" smtClean="0"/>
              <a:t>Potential</a:t>
            </a:r>
            <a:br>
              <a:rPr lang="en-US" altLang="en-US" sz="8000" b="1" smtClean="0"/>
            </a:br>
            <a:r>
              <a:rPr lang="en-US" altLang="en-US" sz="8000" b="1" smtClean="0"/>
              <a:t>Energy</a:t>
            </a:r>
          </a:p>
        </p:txBody>
      </p:sp>
      <p:sp>
        <p:nvSpPr>
          <p:cNvPr id="3" name="Subtitle 2"/>
          <p:cNvSpPr>
            <a:spLocks noGrp="1"/>
          </p:cNvSpPr>
          <p:nvPr>
            <p:ph type="subTitle" idx="1"/>
          </p:nvPr>
        </p:nvSpPr>
        <p:spPr>
          <a:xfrm>
            <a:off x="577850" y="4800600"/>
            <a:ext cx="8001000" cy="1828800"/>
          </a:xfrm>
        </p:spPr>
        <p:txBody>
          <a:bodyPr/>
          <a:lstStyle/>
          <a:p>
            <a:pPr eaLnBrk="1" hangingPunct="1"/>
            <a:r>
              <a:rPr lang="en-US" altLang="en-US" sz="3600" smtClean="0">
                <a:solidFill>
                  <a:srgbClr val="000099"/>
                </a:solidFill>
              </a:rPr>
              <a:t>Potential energy is the energy stored in an object because of its position. It has the “potential” to cause change.</a:t>
            </a:r>
          </a:p>
        </p:txBody>
      </p:sp>
      <p:sp>
        <p:nvSpPr>
          <p:cNvPr id="8" name="SMARTInkShape-15"/>
          <p:cNvSpPr/>
          <p:nvPr/>
        </p:nvSpPr>
        <p:spPr>
          <a:xfrm>
            <a:off x="3170407" y="3929135"/>
            <a:ext cx="3026797" cy="142804"/>
          </a:xfrm>
          <a:custGeom>
            <a:avLst/>
            <a:gdLst/>
            <a:ahLst/>
            <a:cxnLst/>
            <a:rect l="0" t="0" r="0" b="0"/>
            <a:pathLst>
              <a:path w="3026797" h="142804">
                <a:moveTo>
                  <a:pt x="8562" y="8857"/>
                </a:moveTo>
                <a:lnTo>
                  <a:pt x="873" y="8857"/>
                </a:lnTo>
                <a:lnTo>
                  <a:pt x="460" y="7865"/>
                </a:lnTo>
                <a:lnTo>
                  <a:pt x="0" y="4116"/>
                </a:lnTo>
                <a:lnTo>
                  <a:pt x="1862" y="2720"/>
                </a:lnTo>
                <a:lnTo>
                  <a:pt x="13963" y="755"/>
                </a:lnTo>
                <a:lnTo>
                  <a:pt x="55591" y="0"/>
                </a:lnTo>
                <a:lnTo>
                  <a:pt x="89524" y="941"/>
                </a:lnTo>
                <a:lnTo>
                  <a:pt x="133423" y="6071"/>
                </a:lnTo>
                <a:lnTo>
                  <a:pt x="167597" y="8031"/>
                </a:lnTo>
                <a:lnTo>
                  <a:pt x="203409" y="8612"/>
                </a:lnTo>
                <a:lnTo>
                  <a:pt x="244998" y="8784"/>
                </a:lnTo>
                <a:lnTo>
                  <a:pt x="288740" y="8835"/>
                </a:lnTo>
                <a:lnTo>
                  <a:pt x="333120" y="8851"/>
                </a:lnTo>
                <a:lnTo>
                  <a:pt x="362823" y="8854"/>
                </a:lnTo>
                <a:lnTo>
                  <a:pt x="397853" y="8856"/>
                </a:lnTo>
                <a:lnTo>
                  <a:pt x="435580" y="9849"/>
                </a:lnTo>
                <a:lnTo>
                  <a:pt x="472191" y="13597"/>
                </a:lnTo>
                <a:lnTo>
                  <a:pt x="510953" y="15925"/>
                </a:lnTo>
                <a:lnTo>
                  <a:pt x="551331" y="16959"/>
                </a:lnTo>
                <a:lnTo>
                  <a:pt x="592428" y="17419"/>
                </a:lnTo>
                <a:lnTo>
                  <a:pt x="633844" y="17623"/>
                </a:lnTo>
                <a:lnTo>
                  <a:pt x="676395" y="17714"/>
                </a:lnTo>
                <a:lnTo>
                  <a:pt x="698854" y="17738"/>
                </a:lnTo>
                <a:lnTo>
                  <a:pt x="721764" y="17754"/>
                </a:lnTo>
                <a:lnTo>
                  <a:pt x="765742" y="17772"/>
                </a:lnTo>
                <a:lnTo>
                  <a:pt x="787192" y="17777"/>
                </a:lnTo>
                <a:lnTo>
                  <a:pt x="810422" y="17781"/>
                </a:lnTo>
                <a:lnTo>
                  <a:pt x="834838" y="17783"/>
                </a:lnTo>
                <a:lnTo>
                  <a:pt x="860045" y="17784"/>
                </a:lnTo>
                <a:lnTo>
                  <a:pt x="884788" y="17785"/>
                </a:lnTo>
                <a:lnTo>
                  <a:pt x="909220" y="17785"/>
                </a:lnTo>
                <a:lnTo>
                  <a:pt x="933446" y="17786"/>
                </a:lnTo>
                <a:lnTo>
                  <a:pt x="958526" y="17786"/>
                </a:lnTo>
                <a:lnTo>
                  <a:pt x="984176" y="17786"/>
                </a:lnTo>
                <a:lnTo>
                  <a:pt x="1010206" y="17786"/>
                </a:lnTo>
                <a:lnTo>
                  <a:pt x="1036489" y="18779"/>
                </a:lnTo>
                <a:lnTo>
                  <a:pt x="1062940" y="20432"/>
                </a:lnTo>
                <a:lnTo>
                  <a:pt x="1089504" y="22527"/>
                </a:lnTo>
                <a:lnTo>
                  <a:pt x="1117135" y="23923"/>
                </a:lnTo>
                <a:lnTo>
                  <a:pt x="1145478" y="24855"/>
                </a:lnTo>
                <a:lnTo>
                  <a:pt x="1174295" y="25475"/>
                </a:lnTo>
                <a:lnTo>
                  <a:pt x="1202436" y="26881"/>
                </a:lnTo>
                <a:lnTo>
                  <a:pt x="1230126" y="28811"/>
                </a:lnTo>
                <a:lnTo>
                  <a:pt x="1257517" y="31089"/>
                </a:lnTo>
                <a:lnTo>
                  <a:pt x="1285698" y="32608"/>
                </a:lnTo>
                <a:lnTo>
                  <a:pt x="1314408" y="33621"/>
                </a:lnTo>
                <a:lnTo>
                  <a:pt x="1343469" y="34296"/>
                </a:lnTo>
                <a:lnTo>
                  <a:pt x="1372766" y="34746"/>
                </a:lnTo>
                <a:lnTo>
                  <a:pt x="1402219" y="35046"/>
                </a:lnTo>
                <a:lnTo>
                  <a:pt x="1431776" y="35246"/>
                </a:lnTo>
                <a:lnTo>
                  <a:pt x="1460410" y="36372"/>
                </a:lnTo>
                <a:lnTo>
                  <a:pt x="1488429" y="38114"/>
                </a:lnTo>
                <a:lnTo>
                  <a:pt x="1516039" y="40268"/>
                </a:lnTo>
                <a:lnTo>
                  <a:pt x="1544366" y="41704"/>
                </a:lnTo>
                <a:lnTo>
                  <a:pt x="1573174" y="42661"/>
                </a:lnTo>
                <a:lnTo>
                  <a:pt x="1602301" y="43299"/>
                </a:lnTo>
                <a:lnTo>
                  <a:pt x="1631640" y="44717"/>
                </a:lnTo>
                <a:lnTo>
                  <a:pt x="1661122" y="46654"/>
                </a:lnTo>
                <a:lnTo>
                  <a:pt x="1690698" y="48938"/>
                </a:lnTo>
                <a:lnTo>
                  <a:pt x="1719345" y="50460"/>
                </a:lnTo>
                <a:lnTo>
                  <a:pt x="1747373" y="51476"/>
                </a:lnTo>
                <a:lnTo>
                  <a:pt x="1774988" y="52152"/>
                </a:lnTo>
                <a:lnTo>
                  <a:pt x="1803320" y="53596"/>
                </a:lnTo>
                <a:lnTo>
                  <a:pt x="1832130" y="55550"/>
                </a:lnTo>
                <a:lnTo>
                  <a:pt x="1861258" y="57845"/>
                </a:lnTo>
                <a:lnTo>
                  <a:pt x="1889607" y="59375"/>
                </a:lnTo>
                <a:lnTo>
                  <a:pt x="1917435" y="60395"/>
                </a:lnTo>
                <a:lnTo>
                  <a:pt x="1944918" y="61075"/>
                </a:lnTo>
                <a:lnTo>
                  <a:pt x="1972169" y="62521"/>
                </a:lnTo>
                <a:lnTo>
                  <a:pt x="1999266" y="64476"/>
                </a:lnTo>
                <a:lnTo>
                  <a:pt x="2026260" y="66773"/>
                </a:lnTo>
                <a:lnTo>
                  <a:pt x="2053187" y="68303"/>
                </a:lnTo>
                <a:lnTo>
                  <a:pt x="2080067" y="69324"/>
                </a:lnTo>
                <a:lnTo>
                  <a:pt x="2106917" y="70004"/>
                </a:lnTo>
                <a:lnTo>
                  <a:pt x="2133746" y="71450"/>
                </a:lnTo>
                <a:lnTo>
                  <a:pt x="2160562" y="73406"/>
                </a:lnTo>
                <a:lnTo>
                  <a:pt x="2187369" y="75702"/>
                </a:lnTo>
                <a:lnTo>
                  <a:pt x="2214170" y="78225"/>
                </a:lnTo>
                <a:lnTo>
                  <a:pt x="2240967" y="80899"/>
                </a:lnTo>
                <a:lnTo>
                  <a:pt x="2267762" y="83674"/>
                </a:lnTo>
                <a:lnTo>
                  <a:pt x="2293563" y="85524"/>
                </a:lnTo>
                <a:lnTo>
                  <a:pt x="2318701" y="86758"/>
                </a:lnTo>
                <a:lnTo>
                  <a:pt x="2343397" y="87580"/>
                </a:lnTo>
                <a:lnTo>
                  <a:pt x="2368791" y="89120"/>
                </a:lnTo>
                <a:lnTo>
                  <a:pt x="2394649" y="91139"/>
                </a:lnTo>
                <a:lnTo>
                  <a:pt x="2420818" y="93477"/>
                </a:lnTo>
                <a:lnTo>
                  <a:pt x="2446201" y="95036"/>
                </a:lnTo>
                <a:lnTo>
                  <a:pt x="2471061" y="96076"/>
                </a:lnTo>
                <a:lnTo>
                  <a:pt x="2495572" y="96768"/>
                </a:lnTo>
                <a:lnTo>
                  <a:pt x="2518857" y="98222"/>
                </a:lnTo>
                <a:lnTo>
                  <a:pt x="2563251" y="102484"/>
                </a:lnTo>
                <a:lnTo>
                  <a:pt x="2606133" y="105039"/>
                </a:lnTo>
                <a:lnTo>
                  <a:pt x="2647350" y="107167"/>
                </a:lnTo>
                <a:lnTo>
                  <a:pt x="2685513" y="111420"/>
                </a:lnTo>
                <a:lnTo>
                  <a:pt x="2722318" y="113972"/>
                </a:lnTo>
                <a:lnTo>
                  <a:pt x="2758519" y="116098"/>
                </a:lnTo>
                <a:lnTo>
                  <a:pt x="2794453" y="120351"/>
                </a:lnTo>
                <a:lnTo>
                  <a:pt x="2838670" y="128323"/>
                </a:lnTo>
                <a:lnTo>
                  <a:pt x="2881648" y="132228"/>
                </a:lnTo>
                <a:lnTo>
                  <a:pt x="2921061" y="133385"/>
                </a:lnTo>
                <a:lnTo>
                  <a:pt x="2961813" y="139913"/>
                </a:lnTo>
                <a:lnTo>
                  <a:pt x="3001550" y="142634"/>
                </a:lnTo>
                <a:lnTo>
                  <a:pt x="3026796" y="1428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
          <p:cNvSpPr/>
          <p:nvPr/>
        </p:nvSpPr>
        <p:spPr>
          <a:xfrm>
            <a:off x="2528343" y="2750344"/>
            <a:ext cx="3909963" cy="62509"/>
          </a:xfrm>
          <a:custGeom>
            <a:avLst/>
            <a:gdLst/>
            <a:ahLst/>
            <a:cxnLst/>
            <a:rect l="0" t="0" r="0" b="0"/>
            <a:pathLst>
              <a:path w="3909963" h="62509">
                <a:moveTo>
                  <a:pt x="7688" y="17859"/>
                </a:moveTo>
                <a:lnTo>
                  <a:pt x="0" y="17859"/>
                </a:lnTo>
                <a:lnTo>
                  <a:pt x="8607" y="17859"/>
                </a:lnTo>
                <a:lnTo>
                  <a:pt x="15703" y="15213"/>
                </a:lnTo>
                <a:lnTo>
                  <a:pt x="18985" y="13118"/>
                </a:lnTo>
                <a:lnTo>
                  <a:pt x="52777" y="9297"/>
                </a:lnTo>
                <a:lnTo>
                  <a:pt x="89289" y="6332"/>
                </a:lnTo>
                <a:lnTo>
                  <a:pt x="127722" y="833"/>
                </a:lnTo>
                <a:lnTo>
                  <a:pt x="169790" y="164"/>
                </a:lnTo>
                <a:lnTo>
                  <a:pt x="207193" y="48"/>
                </a:lnTo>
                <a:lnTo>
                  <a:pt x="249694" y="14"/>
                </a:lnTo>
                <a:lnTo>
                  <a:pt x="293706" y="4"/>
                </a:lnTo>
                <a:lnTo>
                  <a:pt x="324315" y="1"/>
                </a:lnTo>
                <a:lnTo>
                  <a:pt x="357763" y="0"/>
                </a:lnTo>
                <a:lnTo>
                  <a:pt x="392473" y="0"/>
                </a:lnTo>
                <a:lnTo>
                  <a:pt x="427742" y="992"/>
                </a:lnTo>
                <a:lnTo>
                  <a:pt x="463262" y="4740"/>
                </a:lnTo>
                <a:lnTo>
                  <a:pt x="498892" y="7068"/>
                </a:lnTo>
                <a:lnTo>
                  <a:pt x="534571" y="8102"/>
                </a:lnTo>
                <a:lnTo>
                  <a:pt x="570273" y="8562"/>
                </a:lnTo>
                <a:lnTo>
                  <a:pt x="611275" y="8766"/>
                </a:lnTo>
                <a:lnTo>
                  <a:pt x="633322" y="8821"/>
                </a:lnTo>
                <a:lnTo>
                  <a:pt x="655957" y="8857"/>
                </a:lnTo>
                <a:lnTo>
                  <a:pt x="678984" y="8881"/>
                </a:lnTo>
                <a:lnTo>
                  <a:pt x="702274" y="8897"/>
                </a:lnTo>
                <a:lnTo>
                  <a:pt x="725737" y="9900"/>
                </a:lnTo>
                <a:lnTo>
                  <a:pt x="749317" y="11561"/>
                </a:lnTo>
                <a:lnTo>
                  <a:pt x="772975" y="13660"/>
                </a:lnTo>
                <a:lnTo>
                  <a:pt x="797676" y="15060"/>
                </a:lnTo>
                <a:lnTo>
                  <a:pt x="823074" y="15993"/>
                </a:lnTo>
                <a:lnTo>
                  <a:pt x="848935" y="16615"/>
                </a:lnTo>
                <a:lnTo>
                  <a:pt x="874113" y="17030"/>
                </a:lnTo>
                <a:lnTo>
                  <a:pt x="898836" y="17306"/>
                </a:lnTo>
                <a:lnTo>
                  <a:pt x="923255" y="17490"/>
                </a:lnTo>
                <a:lnTo>
                  <a:pt x="947473" y="17613"/>
                </a:lnTo>
                <a:lnTo>
                  <a:pt x="971555" y="17695"/>
                </a:lnTo>
                <a:lnTo>
                  <a:pt x="995547" y="17750"/>
                </a:lnTo>
                <a:lnTo>
                  <a:pt x="1020472" y="17786"/>
                </a:lnTo>
                <a:lnTo>
                  <a:pt x="1046018" y="17811"/>
                </a:lnTo>
                <a:lnTo>
                  <a:pt x="1071978" y="17827"/>
                </a:lnTo>
                <a:lnTo>
                  <a:pt x="1098215" y="18830"/>
                </a:lnTo>
                <a:lnTo>
                  <a:pt x="1124636" y="20490"/>
                </a:lnTo>
                <a:lnTo>
                  <a:pt x="1151179" y="22590"/>
                </a:lnTo>
                <a:lnTo>
                  <a:pt x="1176813" y="23990"/>
                </a:lnTo>
                <a:lnTo>
                  <a:pt x="1201839" y="24923"/>
                </a:lnTo>
                <a:lnTo>
                  <a:pt x="1226460" y="25545"/>
                </a:lnTo>
                <a:lnTo>
                  <a:pt x="1251805" y="25959"/>
                </a:lnTo>
                <a:lnTo>
                  <a:pt x="1277631" y="26236"/>
                </a:lnTo>
                <a:lnTo>
                  <a:pt x="1303777" y="26420"/>
                </a:lnTo>
                <a:lnTo>
                  <a:pt x="1329146" y="26543"/>
                </a:lnTo>
                <a:lnTo>
                  <a:pt x="1353996" y="26625"/>
                </a:lnTo>
                <a:lnTo>
                  <a:pt x="1378500" y="26680"/>
                </a:lnTo>
                <a:lnTo>
                  <a:pt x="1403766" y="27708"/>
                </a:lnTo>
                <a:lnTo>
                  <a:pt x="1429539" y="29386"/>
                </a:lnTo>
                <a:lnTo>
                  <a:pt x="1455652" y="31497"/>
                </a:lnTo>
                <a:lnTo>
                  <a:pt x="1481989" y="32904"/>
                </a:lnTo>
                <a:lnTo>
                  <a:pt x="1508477" y="33842"/>
                </a:lnTo>
                <a:lnTo>
                  <a:pt x="1535066" y="34467"/>
                </a:lnTo>
                <a:lnTo>
                  <a:pt x="1561721" y="34884"/>
                </a:lnTo>
                <a:lnTo>
                  <a:pt x="1588421" y="35162"/>
                </a:lnTo>
                <a:lnTo>
                  <a:pt x="1615151" y="35348"/>
                </a:lnTo>
                <a:lnTo>
                  <a:pt x="1641901" y="35471"/>
                </a:lnTo>
                <a:lnTo>
                  <a:pt x="1668663" y="35554"/>
                </a:lnTo>
                <a:lnTo>
                  <a:pt x="1695434" y="35609"/>
                </a:lnTo>
                <a:lnTo>
                  <a:pt x="1722212" y="35645"/>
                </a:lnTo>
                <a:lnTo>
                  <a:pt x="1748993" y="35670"/>
                </a:lnTo>
                <a:lnTo>
                  <a:pt x="1775777" y="35686"/>
                </a:lnTo>
                <a:lnTo>
                  <a:pt x="1802562" y="35697"/>
                </a:lnTo>
                <a:lnTo>
                  <a:pt x="1829349" y="35704"/>
                </a:lnTo>
                <a:lnTo>
                  <a:pt x="1856137" y="35709"/>
                </a:lnTo>
                <a:lnTo>
                  <a:pt x="1881932" y="35712"/>
                </a:lnTo>
                <a:lnTo>
                  <a:pt x="1907067" y="35714"/>
                </a:lnTo>
                <a:lnTo>
                  <a:pt x="1931761" y="35716"/>
                </a:lnTo>
                <a:lnTo>
                  <a:pt x="1956161" y="35717"/>
                </a:lnTo>
                <a:lnTo>
                  <a:pt x="1980366" y="35717"/>
                </a:lnTo>
                <a:lnTo>
                  <a:pt x="2004439" y="35718"/>
                </a:lnTo>
                <a:lnTo>
                  <a:pt x="2028426" y="35718"/>
                </a:lnTo>
                <a:lnTo>
                  <a:pt x="2052355" y="35718"/>
                </a:lnTo>
                <a:lnTo>
                  <a:pt x="2076245" y="35718"/>
                </a:lnTo>
                <a:lnTo>
                  <a:pt x="2101101" y="35718"/>
                </a:lnTo>
                <a:lnTo>
                  <a:pt x="2126601" y="35719"/>
                </a:lnTo>
                <a:lnTo>
                  <a:pt x="2152531" y="35719"/>
                </a:lnTo>
                <a:lnTo>
                  <a:pt x="2177755" y="35719"/>
                </a:lnTo>
                <a:lnTo>
                  <a:pt x="2202509" y="35719"/>
                </a:lnTo>
                <a:lnTo>
                  <a:pt x="2226949" y="35719"/>
                </a:lnTo>
                <a:lnTo>
                  <a:pt x="2251180" y="35719"/>
                </a:lnTo>
                <a:lnTo>
                  <a:pt x="2275272" y="35719"/>
                </a:lnTo>
                <a:lnTo>
                  <a:pt x="2299270" y="35719"/>
                </a:lnTo>
                <a:lnTo>
                  <a:pt x="2323206" y="35719"/>
                </a:lnTo>
                <a:lnTo>
                  <a:pt x="2347101" y="35719"/>
                </a:lnTo>
                <a:lnTo>
                  <a:pt x="2370969" y="35719"/>
                </a:lnTo>
                <a:lnTo>
                  <a:pt x="2394818" y="35719"/>
                </a:lnTo>
                <a:lnTo>
                  <a:pt x="2418655" y="35719"/>
                </a:lnTo>
                <a:lnTo>
                  <a:pt x="2442484" y="35719"/>
                </a:lnTo>
                <a:lnTo>
                  <a:pt x="2466307" y="35719"/>
                </a:lnTo>
                <a:lnTo>
                  <a:pt x="2490127" y="35719"/>
                </a:lnTo>
                <a:lnTo>
                  <a:pt x="2513944" y="35719"/>
                </a:lnTo>
                <a:lnTo>
                  <a:pt x="2537760" y="35719"/>
                </a:lnTo>
                <a:lnTo>
                  <a:pt x="2561573" y="35719"/>
                </a:lnTo>
                <a:lnTo>
                  <a:pt x="2585388" y="35719"/>
                </a:lnTo>
                <a:lnTo>
                  <a:pt x="2609202" y="35719"/>
                </a:lnTo>
                <a:lnTo>
                  <a:pt x="2633015" y="35719"/>
                </a:lnTo>
                <a:lnTo>
                  <a:pt x="2656828" y="35719"/>
                </a:lnTo>
                <a:lnTo>
                  <a:pt x="2680641" y="35719"/>
                </a:lnTo>
                <a:lnTo>
                  <a:pt x="2704453" y="35719"/>
                </a:lnTo>
                <a:lnTo>
                  <a:pt x="2728266" y="35719"/>
                </a:lnTo>
                <a:lnTo>
                  <a:pt x="2752079" y="35719"/>
                </a:lnTo>
                <a:lnTo>
                  <a:pt x="2775891" y="35719"/>
                </a:lnTo>
                <a:lnTo>
                  <a:pt x="2799704" y="35719"/>
                </a:lnTo>
                <a:lnTo>
                  <a:pt x="2822524" y="35719"/>
                </a:lnTo>
                <a:lnTo>
                  <a:pt x="2866401" y="35719"/>
                </a:lnTo>
                <a:lnTo>
                  <a:pt x="2888817" y="35719"/>
                </a:lnTo>
                <a:lnTo>
                  <a:pt x="2911698" y="35719"/>
                </a:lnTo>
                <a:lnTo>
                  <a:pt x="2934890" y="35719"/>
                </a:lnTo>
                <a:lnTo>
                  <a:pt x="2979180" y="35719"/>
                </a:lnTo>
                <a:lnTo>
                  <a:pt x="3023008" y="35719"/>
                </a:lnTo>
                <a:lnTo>
                  <a:pt x="3045807" y="35719"/>
                </a:lnTo>
                <a:lnTo>
                  <a:pt x="3068944" y="35719"/>
                </a:lnTo>
                <a:lnTo>
                  <a:pt x="3113174" y="35719"/>
                </a:lnTo>
                <a:lnTo>
                  <a:pt x="3155982" y="35719"/>
                </a:lnTo>
                <a:lnTo>
                  <a:pt x="3198159" y="35719"/>
                </a:lnTo>
                <a:lnTo>
                  <a:pt x="3237410" y="35719"/>
                </a:lnTo>
                <a:lnTo>
                  <a:pt x="3274698" y="35719"/>
                </a:lnTo>
                <a:lnTo>
                  <a:pt x="3311115" y="35719"/>
                </a:lnTo>
                <a:lnTo>
                  <a:pt x="3347143" y="35719"/>
                </a:lnTo>
                <a:lnTo>
                  <a:pt x="3383000" y="35719"/>
                </a:lnTo>
                <a:lnTo>
                  <a:pt x="3418779" y="35719"/>
                </a:lnTo>
                <a:lnTo>
                  <a:pt x="3454526" y="35719"/>
                </a:lnTo>
                <a:lnTo>
                  <a:pt x="3490256" y="35719"/>
                </a:lnTo>
                <a:lnTo>
                  <a:pt x="3525981" y="35719"/>
                </a:lnTo>
                <a:lnTo>
                  <a:pt x="3559056" y="38364"/>
                </a:lnTo>
                <a:lnTo>
                  <a:pt x="3590293" y="41855"/>
                </a:lnTo>
                <a:lnTo>
                  <a:pt x="3620712" y="43407"/>
                </a:lnTo>
                <a:lnTo>
                  <a:pt x="3650767" y="46742"/>
                </a:lnTo>
                <a:lnTo>
                  <a:pt x="3680663" y="50540"/>
                </a:lnTo>
                <a:lnTo>
                  <a:pt x="3724392" y="52678"/>
                </a:lnTo>
                <a:lnTo>
                  <a:pt x="3762925" y="53311"/>
                </a:lnTo>
                <a:lnTo>
                  <a:pt x="3798486" y="54491"/>
                </a:lnTo>
                <a:lnTo>
                  <a:pt x="3840316" y="60630"/>
                </a:lnTo>
                <a:lnTo>
                  <a:pt x="3909962" y="625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7"/>
          <p:cNvSpPr/>
          <p:nvPr/>
        </p:nvSpPr>
        <p:spPr>
          <a:xfrm>
            <a:off x="7860027" y="5585826"/>
            <a:ext cx="95676" cy="91101"/>
          </a:xfrm>
          <a:custGeom>
            <a:avLst/>
            <a:gdLst/>
            <a:ahLst/>
            <a:cxnLst/>
            <a:rect l="0" t="0" r="0" b="0"/>
            <a:pathLst>
              <a:path w="95676" h="91101">
                <a:moveTo>
                  <a:pt x="24887" y="66666"/>
                </a:moveTo>
                <a:lnTo>
                  <a:pt x="32576" y="58978"/>
                </a:lnTo>
                <a:lnTo>
                  <a:pt x="38189" y="58104"/>
                </a:lnTo>
                <a:lnTo>
                  <a:pt x="46136" y="57845"/>
                </a:lnTo>
                <a:lnTo>
                  <a:pt x="51860" y="55139"/>
                </a:lnTo>
                <a:lnTo>
                  <a:pt x="57711" y="51621"/>
                </a:lnTo>
                <a:lnTo>
                  <a:pt x="69490" y="48816"/>
                </a:lnTo>
                <a:lnTo>
                  <a:pt x="64781" y="48810"/>
                </a:lnTo>
                <a:lnTo>
                  <a:pt x="59816" y="51454"/>
                </a:lnTo>
                <a:lnTo>
                  <a:pt x="54302" y="54944"/>
                </a:lnTo>
                <a:lnTo>
                  <a:pt x="34983" y="62109"/>
                </a:lnTo>
                <a:lnTo>
                  <a:pt x="31618" y="64621"/>
                </a:lnTo>
                <a:lnTo>
                  <a:pt x="21033" y="78695"/>
                </a:lnTo>
                <a:lnTo>
                  <a:pt x="20332" y="80639"/>
                </a:lnTo>
                <a:lnTo>
                  <a:pt x="20859" y="81934"/>
                </a:lnTo>
                <a:lnTo>
                  <a:pt x="22202" y="82799"/>
                </a:lnTo>
                <a:lnTo>
                  <a:pt x="28832" y="84013"/>
                </a:lnTo>
                <a:lnTo>
                  <a:pt x="61184" y="76792"/>
                </a:lnTo>
                <a:lnTo>
                  <a:pt x="76542" y="66469"/>
                </a:lnTo>
                <a:lnTo>
                  <a:pt x="88920" y="50843"/>
                </a:lnTo>
                <a:lnTo>
                  <a:pt x="94131" y="38386"/>
                </a:lnTo>
                <a:lnTo>
                  <a:pt x="95675" y="28411"/>
                </a:lnTo>
                <a:lnTo>
                  <a:pt x="93389" y="22213"/>
                </a:lnTo>
                <a:lnTo>
                  <a:pt x="91392" y="19171"/>
                </a:lnTo>
                <a:lnTo>
                  <a:pt x="79098" y="10150"/>
                </a:lnTo>
                <a:lnTo>
                  <a:pt x="74918" y="9145"/>
                </a:lnTo>
                <a:lnTo>
                  <a:pt x="71140" y="9467"/>
                </a:lnTo>
                <a:lnTo>
                  <a:pt x="58435" y="12015"/>
                </a:lnTo>
                <a:lnTo>
                  <a:pt x="53205" y="12373"/>
                </a:lnTo>
                <a:lnTo>
                  <a:pt x="48727" y="14596"/>
                </a:lnTo>
                <a:lnTo>
                  <a:pt x="41105" y="22356"/>
                </a:lnTo>
                <a:lnTo>
                  <a:pt x="37055" y="29775"/>
                </a:lnTo>
                <a:lnTo>
                  <a:pt x="29098" y="58942"/>
                </a:lnTo>
                <a:lnTo>
                  <a:pt x="31058" y="71832"/>
                </a:lnTo>
                <a:lnTo>
                  <a:pt x="37740" y="85505"/>
                </a:lnTo>
                <a:lnTo>
                  <a:pt x="42385" y="88155"/>
                </a:lnTo>
                <a:lnTo>
                  <a:pt x="55484" y="91100"/>
                </a:lnTo>
                <a:lnTo>
                  <a:pt x="61160" y="89900"/>
                </a:lnTo>
                <a:lnTo>
                  <a:pt x="70112" y="83276"/>
                </a:lnTo>
                <a:lnTo>
                  <a:pt x="74753" y="71072"/>
                </a:lnTo>
                <a:lnTo>
                  <a:pt x="77732" y="43724"/>
                </a:lnTo>
                <a:lnTo>
                  <a:pt x="75493" y="33980"/>
                </a:lnTo>
                <a:lnTo>
                  <a:pt x="73507" y="29992"/>
                </a:lnTo>
                <a:lnTo>
                  <a:pt x="66009" y="22917"/>
                </a:lnTo>
                <a:lnTo>
                  <a:pt x="45027" y="10289"/>
                </a:lnTo>
                <a:lnTo>
                  <a:pt x="40298" y="9238"/>
                </a:lnTo>
                <a:lnTo>
                  <a:pt x="36153" y="9529"/>
                </a:lnTo>
                <a:lnTo>
                  <a:pt x="19242" y="13611"/>
                </a:lnTo>
                <a:lnTo>
                  <a:pt x="13117" y="17620"/>
                </a:lnTo>
                <a:lnTo>
                  <a:pt x="12080" y="20078"/>
                </a:lnTo>
                <a:lnTo>
                  <a:pt x="12379" y="22709"/>
                </a:lnTo>
                <a:lnTo>
                  <a:pt x="15360" y="28278"/>
                </a:lnTo>
                <a:lnTo>
                  <a:pt x="19991" y="34060"/>
                </a:lnTo>
                <a:lnTo>
                  <a:pt x="25357" y="37292"/>
                </a:lnTo>
                <a:lnTo>
                  <a:pt x="28177" y="38153"/>
                </a:lnTo>
                <a:lnTo>
                  <a:pt x="36601" y="36465"/>
                </a:lnTo>
                <a:lnTo>
                  <a:pt x="48698" y="32037"/>
                </a:lnTo>
                <a:lnTo>
                  <a:pt x="60274" y="21789"/>
                </a:lnTo>
                <a:lnTo>
                  <a:pt x="62369" y="17896"/>
                </a:lnTo>
                <a:lnTo>
                  <a:pt x="62773" y="14310"/>
                </a:lnTo>
                <a:lnTo>
                  <a:pt x="62051" y="10925"/>
                </a:lnTo>
                <a:lnTo>
                  <a:pt x="60576" y="8671"/>
                </a:lnTo>
                <a:lnTo>
                  <a:pt x="58602" y="7166"/>
                </a:lnTo>
                <a:lnTo>
                  <a:pt x="43563" y="11"/>
                </a:lnTo>
                <a:lnTo>
                  <a:pt x="32856" y="0"/>
                </a:lnTo>
                <a:lnTo>
                  <a:pt x="14555" y="3337"/>
                </a:lnTo>
                <a:lnTo>
                  <a:pt x="11054" y="5595"/>
                </a:lnTo>
                <a:lnTo>
                  <a:pt x="4518" y="13396"/>
                </a:lnTo>
                <a:lnTo>
                  <a:pt x="951" y="20833"/>
                </a:lnTo>
                <a:lnTo>
                  <a:pt x="0" y="24204"/>
                </a:lnTo>
                <a:lnTo>
                  <a:pt x="358" y="27444"/>
                </a:lnTo>
                <a:lnTo>
                  <a:pt x="3402" y="33690"/>
                </a:lnTo>
                <a:lnTo>
                  <a:pt x="5603" y="35753"/>
                </a:lnTo>
                <a:lnTo>
                  <a:pt x="10694" y="38044"/>
                </a:lnTo>
                <a:lnTo>
                  <a:pt x="18909" y="36416"/>
                </a:lnTo>
                <a:lnTo>
                  <a:pt x="40353" y="27286"/>
                </a:lnTo>
                <a:lnTo>
                  <a:pt x="46643" y="21714"/>
                </a:lnTo>
                <a:lnTo>
                  <a:pt x="49439" y="15929"/>
                </a:lnTo>
                <a:lnTo>
                  <a:pt x="50682" y="10051"/>
                </a:lnTo>
                <a:lnTo>
                  <a:pt x="49028" y="7095"/>
                </a:lnTo>
                <a:lnTo>
                  <a:pt x="41901" y="1164"/>
                </a:lnTo>
                <a:lnTo>
                  <a:pt x="38214" y="178"/>
                </a:lnTo>
                <a:lnTo>
                  <a:pt x="24887" y="4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8"/>
          <p:cNvSpPr/>
          <p:nvPr/>
        </p:nvSpPr>
        <p:spPr>
          <a:xfrm>
            <a:off x="706597" y="5056465"/>
            <a:ext cx="96791" cy="68179"/>
          </a:xfrm>
          <a:custGeom>
            <a:avLst/>
            <a:gdLst/>
            <a:ahLst/>
            <a:cxnLst/>
            <a:rect l="0" t="0" r="0" b="0"/>
            <a:pathLst>
              <a:path w="96791" h="68179">
                <a:moveTo>
                  <a:pt x="70286" y="15598"/>
                </a:moveTo>
                <a:lnTo>
                  <a:pt x="65545" y="15598"/>
                </a:lnTo>
                <a:lnTo>
                  <a:pt x="46347" y="30974"/>
                </a:lnTo>
                <a:lnTo>
                  <a:pt x="48374" y="32794"/>
                </a:lnTo>
                <a:lnTo>
                  <a:pt x="58563" y="37462"/>
                </a:lnTo>
                <a:lnTo>
                  <a:pt x="62470" y="35135"/>
                </a:lnTo>
                <a:lnTo>
                  <a:pt x="66812" y="21966"/>
                </a:lnTo>
                <a:lnTo>
                  <a:pt x="64994" y="16866"/>
                </a:lnTo>
                <a:lnTo>
                  <a:pt x="60805" y="13467"/>
                </a:lnTo>
                <a:lnTo>
                  <a:pt x="48213" y="9690"/>
                </a:lnTo>
                <a:lnTo>
                  <a:pt x="25381" y="8555"/>
                </a:lnTo>
                <a:lnTo>
                  <a:pt x="2735" y="14474"/>
                </a:lnTo>
                <a:lnTo>
                  <a:pt x="1439" y="16833"/>
                </a:lnTo>
                <a:lnTo>
                  <a:pt x="0" y="24745"/>
                </a:lnTo>
                <a:lnTo>
                  <a:pt x="2006" y="32231"/>
                </a:lnTo>
                <a:lnTo>
                  <a:pt x="3930" y="35616"/>
                </a:lnTo>
                <a:lnTo>
                  <a:pt x="14005" y="42023"/>
                </a:lnTo>
                <a:lnTo>
                  <a:pt x="35246" y="49480"/>
                </a:lnTo>
                <a:lnTo>
                  <a:pt x="70578" y="51155"/>
                </a:lnTo>
                <a:lnTo>
                  <a:pt x="93834" y="43613"/>
                </a:lnTo>
                <a:lnTo>
                  <a:pt x="94914" y="42212"/>
                </a:lnTo>
                <a:lnTo>
                  <a:pt x="96790" y="34806"/>
                </a:lnTo>
                <a:lnTo>
                  <a:pt x="87510" y="33857"/>
                </a:lnTo>
                <a:lnTo>
                  <a:pt x="48265" y="42574"/>
                </a:lnTo>
                <a:lnTo>
                  <a:pt x="34921" y="49295"/>
                </a:lnTo>
                <a:lnTo>
                  <a:pt x="30756" y="50418"/>
                </a:lnTo>
                <a:lnTo>
                  <a:pt x="31034" y="50717"/>
                </a:lnTo>
                <a:lnTo>
                  <a:pt x="51530" y="51281"/>
                </a:lnTo>
                <a:lnTo>
                  <a:pt x="59635" y="48655"/>
                </a:lnTo>
                <a:lnTo>
                  <a:pt x="72922" y="38884"/>
                </a:lnTo>
                <a:lnTo>
                  <a:pt x="76419" y="33223"/>
                </a:lnTo>
                <a:lnTo>
                  <a:pt x="78663" y="21504"/>
                </a:lnTo>
                <a:lnTo>
                  <a:pt x="76863" y="18543"/>
                </a:lnTo>
                <a:lnTo>
                  <a:pt x="69571" y="12607"/>
                </a:lnTo>
                <a:lnTo>
                  <a:pt x="62361" y="9308"/>
                </a:lnTo>
                <a:lnTo>
                  <a:pt x="59050" y="8427"/>
                </a:lnTo>
                <a:lnTo>
                  <a:pt x="50079" y="10096"/>
                </a:lnTo>
                <a:lnTo>
                  <a:pt x="23344" y="22003"/>
                </a:lnTo>
                <a:lnTo>
                  <a:pt x="15358" y="27705"/>
                </a:lnTo>
                <a:lnTo>
                  <a:pt x="13823" y="31606"/>
                </a:lnTo>
                <a:lnTo>
                  <a:pt x="14764" y="41233"/>
                </a:lnTo>
                <a:lnTo>
                  <a:pt x="20872" y="57810"/>
                </a:lnTo>
                <a:lnTo>
                  <a:pt x="26166" y="64124"/>
                </a:lnTo>
                <a:lnTo>
                  <a:pt x="28966" y="65808"/>
                </a:lnTo>
                <a:lnTo>
                  <a:pt x="42389" y="68178"/>
                </a:lnTo>
                <a:lnTo>
                  <a:pt x="50611" y="66086"/>
                </a:lnTo>
                <a:lnTo>
                  <a:pt x="63974" y="56659"/>
                </a:lnTo>
                <a:lnTo>
                  <a:pt x="67481" y="48399"/>
                </a:lnTo>
                <a:lnTo>
                  <a:pt x="69732" y="26928"/>
                </a:lnTo>
                <a:lnTo>
                  <a:pt x="67394" y="17987"/>
                </a:lnTo>
                <a:lnTo>
                  <a:pt x="57809" y="4163"/>
                </a:lnTo>
                <a:lnTo>
                  <a:pt x="46881" y="595"/>
                </a:lnTo>
                <a:lnTo>
                  <a:pt x="34087" y="0"/>
                </a:lnTo>
                <a:lnTo>
                  <a:pt x="14452" y="5593"/>
                </a:lnTo>
                <a:lnTo>
                  <a:pt x="12227" y="6944"/>
                </a:lnTo>
                <a:lnTo>
                  <a:pt x="10744" y="8836"/>
                </a:lnTo>
                <a:lnTo>
                  <a:pt x="9756" y="11090"/>
                </a:lnTo>
                <a:lnTo>
                  <a:pt x="10089" y="13585"/>
                </a:lnTo>
                <a:lnTo>
                  <a:pt x="13105" y="19002"/>
                </a:lnTo>
                <a:lnTo>
                  <a:pt x="15298" y="20844"/>
                </a:lnTo>
                <a:lnTo>
                  <a:pt x="20381" y="22890"/>
                </a:lnTo>
                <a:lnTo>
                  <a:pt x="33561" y="24042"/>
                </a:lnTo>
                <a:lnTo>
                  <a:pt x="50034" y="19643"/>
                </a:lnTo>
                <a:lnTo>
                  <a:pt x="53808" y="17302"/>
                </a:lnTo>
                <a:lnTo>
                  <a:pt x="61062" y="7141"/>
                </a:lnTo>
                <a:lnTo>
                  <a:pt x="48902" y="6709"/>
                </a:lnTo>
                <a:lnTo>
                  <a:pt x="43253" y="9332"/>
                </a:lnTo>
                <a:lnTo>
                  <a:pt x="40358" y="11420"/>
                </a:lnTo>
                <a:lnTo>
                  <a:pt x="37141" y="16387"/>
                </a:lnTo>
                <a:lnTo>
                  <a:pt x="34567" y="245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990600"/>
          </a:xfrm>
        </p:spPr>
        <p:txBody>
          <a:bodyPr/>
          <a:lstStyle/>
          <a:p>
            <a:pPr eaLnBrk="1" hangingPunct="1"/>
            <a:r>
              <a:rPr lang="en-US" altLang="en-US" sz="5400" b="1" u="sng" smtClean="0">
                <a:solidFill>
                  <a:srgbClr val="000099"/>
                </a:solidFill>
              </a:rPr>
              <a:t>Potential Energy</a:t>
            </a:r>
          </a:p>
        </p:txBody>
      </p:sp>
      <p:sp>
        <p:nvSpPr>
          <p:cNvPr id="4" name="Content Placeholder 3"/>
          <p:cNvSpPr>
            <a:spLocks noGrp="1"/>
          </p:cNvSpPr>
          <p:nvPr>
            <p:ph idx="1"/>
          </p:nvPr>
        </p:nvSpPr>
        <p:spPr>
          <a:xfrm>
            <a:off x="609600" y="1447800"/>
            <a:ext cx="4495800" cy="5410200"/>
          </a:xfrm>
        </p:spPr>
        <p:txBody>
          <a:bodyPr/>
          <a:lstStyle/>
          <a:p>
            <a:pPr marL="0" indent="0" algn="ctr" eaLnBrk="1" hangingPunct="1">
              <a:buFontTx/>
              <a:buNone/>
            </a:pPr>
            <a:r>
              <a:rPr lang="en-US" altLang="en-US" smtClean="0">
                <a:solidFill>
                  <a:srgbClr val="000099"/>
                </a:solidFill>
              </a:rPr>
              <a:t>Imagine our bowling ball is sitting on a table. It has Potential Energy as it sits on the table because it has the ability to cause change.</a:t>
            </a:r>
          </a:p>
          <a:p>
            <a:pPr marL="0" indent="0" algn="ctr" eaLnBrk="1" hangingPunct="1">
              <a:buFontTx/>
              <a:buNone/>
            </a:pPr>
            <a:endParaRPr lang="en-US" altLang="en-US" smtClean="0">
              <a:solidFill>
                <a:srgbClr val="000099"/>
              </a:solidFill>
            </a:endParaRPr>
          </a:p>
          <a:p>
            <a:pPr marL="0" indent="0" algn="ctr" eaLnBrk="1" hangingPunct="1">
              <a:buFontTx/>
              <a:buNone/>
            </a:pPr>
            <a:r>
              <a:rPr lang="en-US" altLang="en-US" smtClean="0">
                <a:solidFill>
                  <a:srgbClr val="000099"/>
                </a:solidFill>
              </a:rPr>
              <a:t>What happens if the bowling ball falls off the table?</a:t>
            </a:r>
          </a:p>
        </p:txBody>
      </p:sp>
      <p:grpSp>
        <p:nvGrpSpPr>
          <p:cNvPr id="9" name="Group 8"/>
          <p:cNvGrpSpPr>
            <a:grpSpLocks/>
          </p:cNvGrpSpPr>
          <p:nvPr/>
        </p:nvGrpSpPr>
        <p:grpSpPr bwMode="auto">
          <a:xfrm>
            <a:off x="5410200" y="3276600"/>
            <a:ext cx="3124200" cy="2998788"/>
            <a:chOff x="5410200" y="3276600"/>
            <a:chExt cx="3124200" cy="2998967"/>
          </a:xfrm>
        </p:grpSpPr>
        <p:grpSp>
          <p:nvGrpSpPr>
            <p:cNvPr id="16391" name="Group 6"/>
            <p:cNvGrpSpPr>
              <a:grpSpLocks/>
            </p:cNvGrpSpPr>
            <p:nvPr/>
          </p:nvGrpSpPr>
          <p:grpSpPr bwMode="auto">
            <a:xfrm>
              <a:off x="5410200" y="3276600"/>
              <a:ext cx="3124200" cy="2971800"/>
              <a:chOff x="5410200" y="3276600"/>
              <a:chExt cx="3124200" cy="2971800"/>
            </a:xfrm>
          </p:grpSpPr>
          <p:sp>
            <p:nvSpPr>
              <p:cNvPr id="5" name="Rectangle 4"/>
              <p:cNvSpPr/>
              <p:nvPr/>
            </p:nvSpPr>
            <p:spPr>
              <a:xfrm>
                <a:off x="5410200" y="3276600"/>
                <a:ext cx="3124200" cy="457227"/>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10200" y="3733827"/>
                <a:ext cx="457200" cy="251475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7"/>
            <p:cNvSpPr/>
            <p:nvPr/>
          </p:nvSpPr>
          <p:spPr>
            <a:xfrm>
              <a:off x="8072438" y="3760817"/>
              <a:ext cx="457200" cy="251475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3730"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5430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257800" y="1752600"/>
            <a:ext cx="3271838" cy="1384300"/>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b="1">
                <a:solidFill>
                  <a:srgbClr val="000099"/>
                </a:solidFill>
              </a:rPr>
              <a:t>Potential Energy changes to Kinetic Energy</a:t>
            </a:r>
          </a:p>
        </p:txBody>
      </p:sp>
      <p:grpSp>
        <p:nvGrpSpPr>
          <p:cNvPr id="23" name="SMARTInkShape-Group18"/>
          <p:cNvGrpSpPr/>
          <p:nvPr/>
        </p:nvGrpSpPr>
        <p:grpSpPr>
          <a:xfrm>
            <a:off x="6118772" y="2643441"/>
            <a:ext cx="1728300" cy="1052877"/>
            <a:chOff x="6118772" y="2643441"/>
            <a:chExt cx="1728300" cy="1052877"/>
          </a:xfrm>
        </p:grpSpPr>
        <p:sp>
          <p:nvSpPr>
            <p:cNvPr id="19" name="SMARTInkShape-19"/>
            <p:cNvSpPr/>
            <p:nvPr/>
          </p:nvSpPr>
          <p:spPr>
            <a:xfrm>
              <a:off x="6822281" y="2705934"/>
              <a:ext cx="1024791" cy="795843"/>
            </a:xfrm>
            <a:custGeom>
              <a:avLst/>
              <a:gdLst/>
              <a:ahLst/>
              <a:cxnLst/>
              <a:rect l="0" t="0" r="0" b="0"/>
              <a:pathLst>
                <a:path w="1024791" h="795843">
                  <a:moveTo>
                    <a:pt x="378748" y="795842"/>
                  </a:moveTo>
                  <a:lnTo>
                    <a:pt x="389519" y="792325"/>
                  </a:lnTo>
                  <a:lnTo>
                    <a:pt x="413469" y="785114"/>
                  </a:lnTo>
                  <a:lnTo>
                    <a:pt x="437373" y="778322"/>
                  </a:lnTo>
                  <a:lnTo>
                    <a:pt x="461246" y="771810"/>
                  </a:lnTo>
                  <a:lnTo>
                    <a:pt x="484107" y="764491"/>
                  </a:lnTo>
                  <a:lnTo>
                    <a:pt x="528028" y="748423"/>
                  </a:lnTo>
                  <a:lnTo>
                    <a:pt x="570701" y="731359"/>
                  </a:lnTo>
                  <a:lnTo>
                    <a:pt x="612817" y="714846"/>
                  </a:lnTo>
                  <a:lnTo>
                    <a:pt x="654687" y="700891"/>
                  </a:lnTo>
                  <a:lnTo>
                    <a:pt x="696446" y="682784"/>
                  </a:lnTo>
                  <a:lnTo>
                    <a:pt x="737165" y="662498"/>
                  </a:lnTo>
                  <a:lnTo>
                    <a:pt x="775105" y="643561"/>
                  </a:lnTo>
                  <a:lnTo>
                    <a:pt x="811813" y="622577"/>
                  </a:lnTo>
                  <a:lnTo>
                    <a:pt x="846977" y="601014"/>
                  </a:lnTo>
                  <a:lnTo>
                    <a:pt x="879143" y="581508"/>
                  </a:lnTo>
                  <a:lnTo>
                    <a:pt x="920402" y="549052"/>
                  </a:lnTo>
                  <a:lnTo>
                    <a:pt x="957762" y="509559"/>
                  </a:lnTo>
                  <a:lnTo>
                    <a:pt x="989227" y="471179"/>
                  </a:lnTo>
                  <a:lnTo>
                    <a:pt x="1007921" y="434671"/>
                  </a:lnTo>
                  <a:lnTo>
                    <a:pt x="1019743" y="393979"/>
                  </a:lnTo>
                  <a:lnTo>
                    <a:pt x="1024790" y="355243"/>
                  </a:lnTo>
                  <a:lnTo>
                    <a:pt x="1021544" y="313889"/>
                  </a:lnTo>
                  <a:lnTo>
                    <a:pt x="1014299" y="274958"/>
                  </a:lnTo>
                  <a:lnTo>
                    <a:pt x="996387" y="238287"/>
                  </a:lnTo>
                  <a:lnTo>
                    <a:pt x="972228" y="202286"/>
                  </a:lnTo>
                  <a:lnTo>
                    <a:pt x="936407" y="160703"/>
                  </a:lnTo>
                  <a:lnTo>
                    <a:pt x="892142" y="117946"/>
                  </a:lnTo>
                  <a:lnTo>
                    <a:pt x="854359" y="89680"/>
                  </a:lnTo>
                  <a:lnTo>
                    <a:pt x="811745" y="65099"/>
                  </a:lnTo>
                  <a:lnTo>
                    <a:pt x="767699" y="45248"/>
                  </a:lnTo>
                  <a:lnTo>
                    <a:pt x="737082" y="33868"/>
                  </a:lnTo>
                  <a:lnTo>
                    <a:pt x="703632" y="25503"/>
                  </a:lnTo>
                  <a:lnTo>
                    <a:pt x="668921" y="18478"/>
                  </a:lnTo>
                  <a:lnTo>
                    <a:pt x="632658" y="12049"/>
                  </a:lnTo>
                  <a:lnTo>
                    <a:pt x="593390" y="5884"/>
                  </a:lnTo>
                  <a:lnTo>
                    <a:pt x="552787" y="2482"/>
                  </a:lnTo>
                  <a:lnTo>
                    <a:pt x="512581" y="971"/>
                  </a:lnTo>
                  <a:lnTo>
                    <a:pt x="474868" y="299"/>
                  </a:lnTo>
                  <a:lnTo>
                    <a:pt x="432972" y="0"/>
                  </a:lnTo>
                  <a:lnTo>
                    <a:pt x="388885" y="860"/>
                  </a:lnTo>
                  <a:lnTo>
                    <a:pt x="346140" y="4549"/>
                  </a:lnTo>
                  <a:lnTo>
                    <a:pt x="303992" y="9496"/>
                  </a:lnTo>
                  <a:lnTo>
                    <a:pt x="262108" y="15002"/>
                  </a:lnTo>
                  <a:lnTo>
                    <a:pt x="220342" y="20756"/>
                  </a:lnTo>
                  <a:lnTo>
                    <a:pt x="178628" y="29267"/>
                  </a:lnTo>
                  <a:lnTo>
                    <a:pt x="137929" y="39664"/>
                  </a:lnTo>
                  <a:lnTo>
                    <a:pt x="99997" y="50899"/>
                  </a:lnTo>
                  <a:lnTo>
                    <a:pt x="68586" y="62508"/>
                  </a:lnTo>
                  <a:lnTo>
                    <a:pt x="0" y="890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0"/>
            <p:cNvSpPr/>
            <p:nvPr/>
          </p:nvSpPr>
          <p:spPr>
            <a:xfrm>
              <a:off x="6118772" y="2643441"/>
              <a:ext cx="1613754" cy="1002066"/>
            </a:xfrm>
            <a:custGeom>
              <a:avLst/>
              <a:gdLst/>
              <a:ahLst/>
              <a:cxnLst/>
              <a:rect l="0" t="0" r="0" b="0"/>
              <a:pathLst>
                <a:path w="1613754" h="1002066">
                  <a:moveTo>
                    <a:pt x="1031387" y="1002065"/>
                  </a:moveTo>
                  <a:lnTo>
                    <a:pt x="1040743" y="999617"/>
                  </a:lnTo>
                  <a:lnTo>
                    <a:pt x="1083578" y="986860"/>
                  </a:lnTo>
                  <a:lnTo>
                    <a:pt x="1125768" y="971268"/>
                  </a:lnTo>
                  <a:lnTo>
                    <a:pt x="1167669" y="954417"/>
                  </a:lnTo>
                  <a:lnTo>
                    <a:pt x="1209443" y="936013"/>
                  </a:lnTo>
                  <a:lnTo>
                    <a:pt x="1251161" y="914605"/>
                  </a:lnTo>
                  <a:lnTo>
                    <a:pt x="1292852" y="891860"/>
                  </a:lnTo>
                  <a:lnTo>
                    <a:pt x="1332548" y="868523"/>
                  </a:lnTo>
                  <a:lnTo>
                    <a:pt x="1366728" y="844921"/>
                  </a:lnTo>
                  <a:lnTo>
                    <a:pt x="1398455" y="818557"/>
                  </a:lnTo>
                  <a:lnTo>
                    <a:pt x="1441562" y="775823"/>
                  </a:lnTo>
                  <a:lnTo>
                    <a:pt x="1482116" y="731742"/>
                  </a:lnTo>
                  <a:lnTo>
                    <a:pt x="1520260" y="687262"/>
                  </a:lnTo>
                  <a:lnTo>
                    <a:pt x="1550413" y="642663"/>
                  </a:lnTo>
                  <a:lnTo>
                    <a:pt x="1568067" y="611917"/>
                  </a:lnTo>
                  <a:lnTo>
                    <a:pt x="1582528" y="578408"/>
                  </a:lnTo>
                  <a:lnTo>
                    <a:pt x="1592924" y="546317"/>
                  </a:lnTo>
                  <a:lnTo>
                    <a:pt x="1600851" y="515519"/>
                  </a:lnTo>
                  <a:lnTo>
                    <a:pt x="1607682" y="485294"/>
                  </a:lnTo>
                  <a:lnTo>
                    <a:pt x="1611379" y="455324"/>
                  </a:lnTo>
                  <a:lnTo>
                    <a:pt x="1613023" y="425467"/>
                  </a:lnTo>
                  <a:lnTo>
                    <a:pt x="1613753" y="395661"/>
                  </a:lnTo>
                  <a:lnTo>
                    <a:pt x="1608787" y="363232"/>
                  </a:lnTo>
                  <a:lnTo>
                    <a:pt x="1600956" y="330960"/>
                  </a:lnTo>
                  <a:lnTo>
                    <a:pt x="1588985" y="289486"/>
                  </a:lnTo>
                  <a:lnTo>
                    <a:pt x="1567469" y="247212"/>
                  </a:lnTo>
                  <a:lnTo>
                    <a:pt x="1541250" y="209109"/>
                  </a:lnTo>
                  <a:lnTo>
                    <a:pt x="1508787" y="172684"/>
                  </a:lnTo>
                  <a:lnTo>
                    <a:pt x="1473041" y="137749"/>
                  </a:lnTo>
                  <a:lnTo>
                    <a:pt x="1431471" y="108105"/>
                  </a:lnTo>
                  <a:lnTo>
                    <a:pt x="1387734" y="81462"/>
                  </a:lnTo>
                  <a:lnTo>
                    <a:pt x="1358182" y="67153"/>
                  </a:lnTo>
                  <a:lnTo>
                    <a:pt x="1323219" y="54179"/>
                  </a:lnTo>
                  <a:lnTo>
                    <a:pt x="1286514" y="41798"/>
                  </a:lnTo>
                  <a:lnTo>
                    <a:pt x="1253664" y="29681"/>
                  </a:lnTo>
                  <a:lnTo>
                    <a:pt x="1219882" y="20327"/>
                  </a:lnTo>
                  <a:lnTo>
                    <a:pt x="1184032" y="12862"/>
                  </a:lnTo>
                  <a:lnTo>
                    <a:pt x="1144947" y="6237"/>
                  </a:lnTo>
                  <a:lnTo>
                    <a:pt x="1107071" y="2631"/>
                  </a:lnTo>
                  <a:lnTo>
                    <a:pt x="1069401" y="1028"/>
                  </a:lnTo>
                  <a:lnTo>
                    <a:pt x="1029508" y="316"/>
                  </a:lnTo>
                  <a:lnTo>
                    <a:pt x="988627" y="0"/>
                  </a:lnTo>
                  <a:lnTo>
                    <a:pt x="947306" y="851"/>
                  </a:lnTo>
                  <a:lnTo>
                    <a:pt x="905791" y="4537"/>
                  </a:lnTo>
                  <a:lnTo>
                    <a:pt x="861542" y="9482"/>
                  </a:lnTo>
                  <a:lnTo>
                    <a:pt x="838630" y="12190"/>
                  </a:lnTo>
                  <a:lnTo>
                    <a:pt x="794652" y="20491"/>
                  </a:lnTo>
                  <a:lnTo>
                    <a:pt x="750962" y="30794"/>
                  </a:lnTo>
                  <a:lnTo>
                    <a:pt x="728199" y="36320"/>
                  </a:lnTo>
                  <a:lnTo>
                    <a:pt x="705087" y="41988"/>
                  </a:lnTo>
                  <a:lnTo>
                    <a:pt x="660885" y="53578"/>
                  </a:lnTo>
                  <a:lnTo>
                    <a:pt x="619080" y="65343"/>
                  </a:lnTo>
                  <a:lnTo>
                    <a:pt x="580658" y="77187"/>
                  </a:lnTo>
                  <a:lnTo>
                    <a:pt x="541090" y="91711"/>
                  </a:lnTo>
                  <a:lnTo>
                    <a:pt x="501346" y="108088"/>
                  </a:lnTo>
                  <a:lnTo>
                    <a:pt x="463839" y="125289"/>
                  </a:lnTo>
                  <a:lnTo>
                    <a:pt x="427325" y="142856"/>
                  </a:lnTo>
                  <a:lnTo>
                    <a:pt x="391252" y="160585"/>
                  </a:lnTo>
                  <a:lnTo>
                    <a:pt x="355377" y="178386"/>
                  </a:lnTo>
                  <a:lnTo>
                    <a:pt x="322234" y="198866"/>
                  </a:lnTo>
                  <a:lnTo>
                    <a:pt x="290968" y="221197"/>
                  </a:lnTo>
                  <a:lnTo>
                    <a:pt x="260535" y="244351"/>
                  </a:lnTo>
                  <a:lnTo>
                    <a:pt x="230472" y="267871"/>
                  </a:lnTo>
                  <a:lnTo>
                    <a:pt x="188303" y="306071"/>
                  </a:lnTo>
                  <a:lnTo>
                    <a:pt x="150672" y="348809"/>
                  </a:lnTo>
                  <a:lnTo>
                    <a:pt x="114388" y="392891"/>
                  </a:lnTo>
                  <a:lnTo>
                    <a:pt x="81146" y="434726"/>
                  </a:lnTo>
                  <a:lnTo>
                    <a:pt x="55093" y="477548"/>
                  </a:lnTo>
                  <a:lnTo>
                    <a:pt x="41269" y="509759"/>
                  </a:lnTo>
                  <a:lnTo>
                    <a:pt x="28512" y="540612"/>
                  </a:lnTo>
                  <a:lnTo>
                    <a:pt x="14913" y="581131"/>
                  </a:lnTo>
                  <a:lnTo>
                    <a:pt x="4600" y="623013"/>
                  </a:lnTo>
                  <a:lnTo>
                    <a:pt x="0" y="666841"/>
                  </a:lnTo>
                  <a:lnTo>
                    <a:pt x="3378" y="711247"/>
                  </a:lnTo>
                  <a:lnTo>
                    <a:pt x="10663" y="751083"/>
                  </a:lnTo>
                  <a:lnTo>
                    <a:pt x="28586" y="788022"/>
                  </a:lnTo>
                  <a:lnTo>
                    <a:pt x="62301" y="829922"/>
                  </a:lnTo>
                  <a:lnTo>
                    <a:pt x="95701" y="861762"/>
                  </a:lnTo>
                  <a:lnTo>
                    <a:pt x="138559" y="885639"/>
                  </a:lnTo>
                  <a:lnTo>
                    <a:pt x="174938" y="902469"/>
                  </a:lnTo>
                  <a:lnTo>
                    <a:pt x="211613" y="917224"/>
                  </a:lnTo>
                  <a:lnTo>
                    <a:pt x="248748" y="929405"/>
                  </a:lnTo>
                  <a:lnTo>
                    <a:pt x="288403" y="938126"/>
                  </a:lnTo>
                  <a:lnTo>
                    <a:pt x="331825" y="942663"/>
                  </a:lnTo>
                  <a:lnTo>
                    <a:pt x="354517" y="943873"/>
                  </a:lnTo>
                  <a:lnTo>
                    <a:pt x="398250" y="945218"/>
                  </a:lnTo>
                  <a:lnTo>
                    <a:pt x="441831" y="945815"/>
                  </a:lnTo>
                  <a:lnTo>
                    <a:pt x="464564" y="945974"/>
                  </a:lnTo>
                  <a:lnTo>
                    <a:pt x="487658" y="946081"/>
                  </a:lnTo>
                  <a:lnTo>
                    <a:pt x="511983" y="945159"/>
                  </a:lnTo>
                  <a:lnTo>
                    <a:pt x="537130" y="943553"/>
                  </a:lnTo>
                  <a:lnTo>
                    <a:pt x="562824" y="941490"/>
                  </a:lnTo>
                  <a:lnTo>
                    <a:pt x="587891" y="939122"/>
                  </a:lnTo>
                  <a:lnTo>
                    <a:pt x="612540" y="936551"/>
                  </a:lnTo>
                  <a:lnTo>
                    <a:pt x="636910" y="933846"/>
                  </a:lnTo>
                  <a:lnTo>
                    <a:pt x="662086" y="931049"/>
                  </a:lnTo>
                  <a:lnTo>
                    <a:pt x="687800" y="928193"/>
                  </a:lnTo>
                  <a:lnTo>
                    <a:pt x="713872" y="925297"/>
                  </a:lnTo>
                  <a:lnTo>
                    <a:pt x="740184" y="922374"/>
                  </a:lnTo>
                  <a:lnTo>
                    <a:pt x="766653" y="919433"/>
                  </a:lnTo>
                  <a:lnTo>
                    <a:pt x="773530" y="9186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1"/>
            <p:cNvSpPr/>
            <p:nvPr/>
          </p:nvSpPr>
          <p:spPr>
            <a:xfrm>
              <a:off x="6215788" y="2696871"/>
              <a:ext cx="945822" cy="999447"/>
            </a:xfrm>
            <a:custGeom>
              <a:avLst/>
              <a:gdLst/>
              <a:ahLst/>
              <a:cxnLst/>
              <a:rect l="0" t="0" r="0" b="0"/>
              <a:pathLst>
                <a:path w="945822" h="999447">
                  <a:moveTo>
                    <a:pt x="945821" y="71332"/>
                  </a:moveTo>
                  <a:lnTo>
                    <a:pt x="935716" y="63211"/>
                  </a:lnTo>
                  <a:lnTo>
                    <a:pt x="895942" y="43527"/>
                  </a:lnTo>
                  <a:lnTo>
                    <a:pt x="860267" y="29028"/>
                  </a:lnTo>
                  <a:lnTo>
                    <a:pt x="821544" y="15241"/>
                  </a:lnTo>
                  <a:lnTo>
                    <a:pt x="782256" y="3955"/>
                  </a:lnTo>
                  <a:lnTo>
                    <a:pt x="738938" y="1098"/>
                  </a:lnTo>
                  <a:lnTo>
                    <a:pt x="700086" y="251"/>
                  </a:lnTo>
                  <a:lnTo>
                    <a:pt x="664431" y="0"/>
                  </a:lnTo>
                  <a:lnTo>
                    <a:pt x="622568" y="2561"/>
                  </a:lnTo>
                  <a:lnTo>
                    <a:pt x="588105" y="9614"/>
                  </a:lnTo>
                  <a:lnTo>
                    <a:pt x="550113" y="17988"/>
                  </a:lnTo>
                  <a:lnTo>
                    <a:pt x="510082" y="29399"/>
                  </a:lnTo>
                  <a:lnTo>
                    <a:pt x="470440" y="45347"/>
                  </a:lnTo>
                  <a:lnTo>
                    <a:pt x="440854" y="57799"/>
                  </a:lnTo>
                  <a:lnTo>
                    <a:pt x="407860" y="73255"/>
                  </a:lnTo>
                  <a:lnTo>
                    <a:pt x="375998" y="90046"/>
                  </a:lnTo>
                  <a:lnTo>
                    <a:pt x="345301" y="108423"/>
                  </a:lnTo>
                  <a:lnTo>
                    <a:pt x="315121" y="129820"/>
                  </a:lnTo>
                  <a:lnTo>
                    <a:pt x="282526" y="149912"/>
                  </a:lnTo>
                  <a:lnTo>
                    <a:pt x="250179" y="170749"/>
                  </a:lnTo>
                  <a:lnTo>
                    <a:pt x="208664" y="209378"/>
                  </a:lnTo>
                  <a:lnTo>
                    <a:pt x="165385" y="247393"/>
                  </a:lnTo>
                  <a:lnTo>
                    <a:pt x="123127" y="289634"/>
                  </a:lnTo>
                  <a:lnTo>
                    <a:pt x="90872" y="332577"/>
                  </a:lnTo>
                  <a:lnTo>
                    <a:pt x="62464" y="372862"/>
                  </a:lnTo>
                  <a:lnTo>
                    <a:pt x="44226" y="404775"/>
                  </a:lnTo>
                  <a:lnTo>
                    <a:pt x="28844" y="436157"/>
                  </a:lnTo>
                  <a:lnTo>
                    <a:pt x="16385" y="467633"/>
                  </a:lnTo>
                  <a:lnTo>
                    <a:pt x="7541" y="501466"/>
                  </a:lnTo>
                  <a:lnTo>
                    <a:pt x="2948" y="533700"/>
                  </a:lnTo>
                  <a:lnTo>
                    <a:pt x="907" y="565556"/>
                  </a:lnTo>
                  <a:lnTo>
                    <a:pt x="0" y="599557"/>
                  </a:lnTo>
                  <a:lnTo>
                    <a:pt x="4889" y="631867"/>
                  </a:lnTo>
                  <a:lnTo>
                    <a:pt x="14668" y="663756"/>
                  </a:lnTo>
                  <a:lnTo>
                    <a:pt x="28937" y="697772"/>
                  </a:lnTo>
                  <a:lnTo>
                    <a:pt x="53705" y="740911"/>
                  </a:lnTo>
                  <a:lnTo>
                    <a:pt x="84634" y="783568"/>
                  </a:lnTo>
                  <a:lnTo>
                    <a:pt x="118934" y="822887"/>
                  </a:lnTo>
                  <a:lnTo>
                    <a:pt x="158973" y="859672"/>
                  </a:lnTo>
                  <a:lnTo>
                    <a:pt x="202256" y="895707"/>
                  </a:lnTo>
                  <a:lnTo>
                    <a:pt x="246500" y="926779"/>
                  </a:lnTo>
                  <a:lnTo>
                    <a:pt x="278816" y="942994"/>
                  </a:lnTo>
                  <a:lnTo>
                    <a:pt x="314015" y="956816"/>
                  </a:lnTo>
                  <a:lnTo>
                    <a:pt x="352810" y="969573"/>
                  </a:lnTo>
                  <a:lnTo>
                    <a:pt x="393204" y="979212"/>
                  </a:lnTo>
                  <a:lnTo>
                    <a:pt x="435300" y="986803"/>
                  </a:lnTo>
                  <a:lnTo>
                    <a:pt x="457638" y="990216"/>
                  </a:lnTo>
                  <a:lnTo>
                    <a:pt x="480467" y="993484"/>
                  </a:lnTo>
                  <a:lnTo>
                    <a:pt x="503624" y="995663"/>
                  </a:lnTo>
                  <a:lnTo>
                    <a:pt x="527000" y="997115"/>
                  </a:lnTo>
                  <a:lnTo>
                    <a:pt x="550521" y="998083"/>
                  </a:lnTo>
                  <a:lnTo>
                    <a:pt x="574139" y="998729"/>
                  </a:lnTo>
                  <a:lnTo>
                    <a:pt x="597822" y="999159"/>
                  </a:lnTo>
                  <a:lnTo>
                    <a:pt x="621549" y="999446"/>
                  </a:lnTo>
                  <a:lnTo>
                    <a:pt x="645303" y="998645"/>
                  </a:lnTo>
                  <a:lnTo>
                    <a:pt x="661924" y="997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2"/>
            <p:cNvSpPr/>
            <p:nvPr/>
          </p:nvSpPr>
          <p:spPr>
            <a:xfrm>
              <a:off x="7179469" y="2866430"/>
              <a:ext cx="1" cy="17860"/>
            </a:xfrm>
            <a:custGeom>
              <a:avLst/>
              <a:gdLst/>
              <a:ahLst/>
              <a:cxnLst/>
              <a:rect l="0" t="0" r="0" b="0"/>
              <a:pathLst>
                <a:path w="1" h="17860">
                  <a:moveTo>
                    <a:pt x="0" y="17859"/>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4000"/>
                                  </p:stCondLst>
                                  <p:childTnLst>
                                    <p:set>
                                      <p:cBhvr>
                                        <p:cTn id="17" dur="1" fill="hold">
                                          <p:stCondLst>
                                            <p:cond delay="0"/>
                                          </p:stCondLst>
                                        </p:cTn>
                                        <p:tgtEl>
                                          <p:spTgt spid="73730"/>
                                        </p:tgtEl>
                                        <p:attrNameLst>
                                          <p:attrName>style.visibility</p:attrName>
                                        </p:attrNameLst>
                                      </p:cBhvr>
                                      <p:to>
                                        <p:strVal val="visible"/>
                                      </p:to>
                                    </p:set>
                                    <p:animEffect transition="in" filter="fade">
                                      <p:cBhvr>
                                        <p:cTn id="18" dur="1000"/>
                                        <p:tgtEl>
                                          <p:spTgt spid="73730"/>
                                        </p:tgtEl>
                                      </p:cBhvr>
                                    </p:animEffect>
                                  </p:childTnLst>
                                </p:cTn>
                              </p:par>
                            </p:childTnLst>
                          </p:cTn>
                        </p:par>
                        <p:par>
                          <p:cTn id="19" fill="hold" nodeType="afterGroup">
                            <p:stCondLst>
                              <p:cond delay="8500"/>
                            </p:stCondLst>
                            <p:childTnLst>
                              <p:par>
                                <p:cTn id="20" presetID="10" presetClass="entr" presetSubtype="0" fill="hold" grpId="0" nodeType="afterEffect">
                                  <p:stCondLst>
                                    <p:cond delay="15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par>
                          <p:cTn id="23" fill="hold" nodeType="afterGroup">
                            <p:stCondLst>
                              <p:cond delay="11000"/>
                            </p:stCondLst>
                            <p:childTnLst>
                              <p:par>
                                <p:cTn id="24" presetID="42" presetClass="path" presetSubtype="0" accel="50000" decel="50000" fill="hold" nodeType="afterEffect">
                                  <p:stCondLst>
                                    <p:cond delay="1500"/>
                                  </p:stCondLst>
                                  <p:childTnLst>
                                    <p:animMotion origin="layout" path="M 0 1.93616E-6 L 0.00417 0.54129 " pathEditMode="relative" rAng="0" ptsTypes="AA">
                                      <p:cBhvr>
                                        <p:cTn id="25" dur="2000" fill="hold"/>
                                        <p:tgtEl>
                                          <p:spTgt spid="73730"/>
                                        </p:tgtEl>
                                        <p:attrNameLst>
                                          <p:attrName>ppt_x</p:attrName>
                                          <p:attrName>ppt_y</p:attrName>
                                        </p:attrNameLst>
                                      </p:cBhvr>
                                      <p:rCtr x="208" y="27065"/>
                                    </p:animMotion>
                                  </p:childTnLst>
                                </p:cTn>
                              </p:par>
                            </p:childTnLst>
                          </p:cTn>
                        </p:par>
                        <p:par>
                          <p:cTn id="26" fill="hold" nodeType="afterGroup">
                            <p:stCondLst>
                              <p:cond delay="14500"/>
                            </p:stCondLst>
                            <p:childTnLst>
                              <p:par>
                                <p:cTn id="27" presetID="2" presetClass="entr" presetSubtype="1" fill="hold" grpId="0" nodeType="afterEffect">
                                  <p:stCondLst>
                                    <p:cond delay="2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pPr eaLnBrk="1" hangingPunct="1"/>
            <a:r>
              <a:rPr lang="en-US" altLang="en-US" sz="5400" b="1" u="sng" smtClean="0">
                <a:solidFill>
                  <a:srgbClr val="000099"/>
                </a:solidFill>
              </a:rPr>
              <a:t>Potential Energy</a:t>
            </a:r>
          </a:p>
        </p:txBody>
      </p:sp>
      <p:sp>
        <p:nvSpPr>
          <p:cNvPr id="3" name="Content Placeholder 2"/>
          <p:cNvSpPr>
            <a:spLocks noGrp="1"/>
          </p:cNvSpPr>
          <p:nvPr>
            <p:ph idx="1"/>
          </p:nvPr>
        </p:nvSpPr>
        <p:spPr>
          <a:xfrm>
            <a:off x="609600" y="1371600"/>
            <a:ext cx="8001000" cy="1066800"/>
          </a:xfrm>
        </p:spPr>
        <p:txBody>
          <a:bodyPr/>
          <a:lstStyle/>
          <a:p>
            <a:pPr marL="0" indent="0" algn="ctr" eaLnBrk="1" hangingPunct="1">
              <a:buFontTx/>
              <a:buNone/>
            </a:pPr>
            <a:r>
              <a:rPr lang="en-US" altLang="en-US" smtClean="0">
                <a:solidFill>
                  <a:srgbClr val="000099"/>
                </a:solidFill>
              </a:rPr>
              <a:t>What happens to the Potential Energy of the bowling ball if the table is higher?</a:t>
            </a:r>
          </a:p>
        </p:txBody>
      </p:sp>
      <p:grpSp>
        <p:nvGrpSpPr>
          <p:cNvPr id="10" name="Group 9"/>
          <p:cNvGrpSpPr>
            <a:grpSpLocks/>
          </p:cNvGrpSpPr>
          <p:nvPr/>
        </p:nvGrpSpPr>
        <p:grpSpPr bwMode="auto">
          <a:xfrm>
            <a:off x="636588" y="4527550"/>
            <a:ext cx="3125787" cy="2322513"/>
            <a:chOff x="636103" y="3859033"/>
            <a:chExt cx="3126849" cy="2991016"/>
          </a:xfrm>
        </p:grpSpPr>
        <p:grpSp>
          <p:nvGrpSpPr>
            <p:cNvPr id="17421" name="Group 4"/>
            <p:cNvGrpSpPr>
              <a:grpSpLocks/>
            </p:cNvGrpSpPr>
            <p:nvPr/>
          </p:nvGrpSpPr>
          <p:grpSpPr bwMode="auto">
            <a:xfrm>
              <a:off x="636103" y="3859033"/>
              <a:ext cx="3124200" cy="2971800"/>
              <a:chOff x="5410200" y="3276600"/>
              <a:chExt cx="3124200" cy="2971800"/>
            </a:xfrm>
          </p:grpSpPr>
          <p:sp>
            <p:nvSpPr>
              <p:cNvPr id="7" name="Rectangle 6"/>
              <p:cNvSpPr/>
              <p:nvPr/>
            </p:nvSpPr>
            <p:spPr>
              <a:xfrm>
                <a:off x="5410200" y="3276600"/>
                <a:ext cx="3123673" cy="45795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410200" y="3734554"/>
                <a:ext cx="457355" cy="251466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p:cNvSpPr/>
            <p:nvPr/>
          </p:nvSpPr>
          <p:spPr>
            <a:xfrm>
              <a:off x="3305597" y="4335388"/>
              <a:ext cx="457355" cy="251466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10"/>
          <p:cNvGrpSpPr>
            <a:grpSpLocks/>
          </p:cNvGrpSpPr>
          <p:nvPr/>
        </p:nvGrpSpPr>
        <p:grpSpPr bwMode="auto">
          <a:xfrm>
            <a:off x="4800600" y="3409950"/>
            <a:ext cx="3051175" cy="3463925"/>
            <a:chOff x="636103" y="3859034"/>
            <a:chExt cx="3126849" cy="2991016"/>
          </a:xfrm>
        </p:grpSpPr>
        <p:grpSp>
          <p:nvGrpSpPr>
            <p:cNvPr id="17417" name="Group 11"/>
            <p:cNvGrpSpPr>
              <a:grpSpLocks/>
            </p:cNvGrpSpPr>
            <p:nvPr/>
          </p:nvGrpSpPr>
          <p:grpSpPr bwMode="auto">
            <a:xfrm>
              <a:off x="636103" y="3859034"/>
              <a:ext cx="3124200" cy="2971799"/>
              <a:chOff x="5410200" y="3276601"/>
              <a:chExt cx="3124200" cy="2971799"/>
            </a:xfrm>
          </p:grpSpPr>
          <p:sp>
            <p:nvSpPr>
              <p:cNvPr id="14" name="Rectangle 13"/>
              <p:cNvSpPr/>
              <p:nvPr/>
            </p:nvSpPr>
            <p:spPr>
              <a:xfrm>
                <a:off x="5410200" y="3276601"/>
                <a:ext cx="3123595" cy="34543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10200" y="3622035"/>
                <a:ext cx="457152" cy="262639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305801" y="4204468"/>
              <a:ext cx="457151" cy="264558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4754"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03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4099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219200" y="2590800"/>
            <a:ext cx="6554788" cy="2554288"/>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a:solidFill>
                  <a:srgbClr val="000099"/>
                </a:solidFill>
              </a:rPr>
              <a:t>The Potential Energy of an object is greater if the position of the object is higher. The object has the potential to cause more change.</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500"/>
                                  </p:stCondLst>
                                  <p:childTnLst>
                                    <p:set>
                                      <p:cBhvr>
                                        <p:cTn id="23" dur="1" fill="hold">
                                          <p:stCondLst>
                                            <p:cond delay="0"/>
                                          </p:stCondLst>
                                        </p:cTn>
                                        <p:tgtEl>
                                          <p:spTgt spid="74754"/>
                                        </p:tgtEl>
                                        <p:attrNameLst>
                                          <p:attrName>style.visibility</p:attrName>
                                        </p:attrNameLst>
                                      </p:cBhvr>
                                      <p:to>
                                        <p:strVal val="visible"/>
                                      </p:to>
                                    </p:set>
                                    <p:animEffect transition="in" filter="fade">
                                      <p:cBhvr>
                                        <p:cTn id="24" dur="1000"/>
                                        <p:tgtEl>
                                          <p:spTgt spid="74754"/>
                                        </p:tgtEl>
                                      </p:cBhvr>
                                    </p:animEffect>
                                  </p:childTnLst>
                                </p:cTn>
                              </p:par>
                            </p:childTnLst>
                          </p:cTn>
                        </p:par>
                        <p:par>
                          <p:cTn id="25" fill="hold" nodeType="afterGroup">
                            <p:stCondLst>
                              <p:cond delay="6000"/>
                            </p:stCondLst>
                            <p:childTnLst>
                              <p:par>
                                <p:cTn id="26" presetID="42" presetClass="path" presetSubtype="0" accel="50000" decel="50000" fill="hold" nodeType="afterEffect">
                                  <p:stCondLst>
                                    <p:cond delay="2000"/>
                                  </p:stCondLst>
                                  <p:childTnLst>
                                    <p:animMotion origin="layout" path="M 3.61111E-6 2.22762E-6 L -0.00191 0.4025 " pathEditMode="relative" rAng="0" ptsTypes="AA">
                                      <p:cBhvr>
                                        <p:cTn id="27" dur="2000" fill="hold"/>
                                        <p:tgtEl>
                                          <p:spTgt spid="17"/>
                                        </p:tgtEl>
                                        <p:attrNameLst>
                                          <p:attrName>ppt_x</p:attrName>
                                          <p:attrName>ppt_y</p:attrName>
                                        </p:attrNameLst>
                                      </p:cBhvr>
                                      <p:rCtr x="-104" y="20125"/>
                                    </p:animMotion>
                                  </p:childTnLst>
                                </p:cTn>
                              </p:par>
                              <p:par>
                                <p:cTn id="28" presetID="42" presetClass="path" presetSubtype="0" accel="50000" decel="50000" fill="hold" nodeType="withEffect">
                                  <p:stCondLst>
                                    <p:cond delay="2000"/>
                                  </p:stCondLst>
                                  <p:childTnLst>
                                    <p:animMotion origin="layout" path="M 3.33333E-6 2.8545E-6 L 3.33333E-6 0.56373 " pathEditMode="relative" rAng="0" ptsTypes="AA">
                                      <p:cBhvr>
                                        <p:cTn id="29" dur="2000" fill="hold"/>
                                        <p:tgtEl>
                                          <p:spTgt spid="74754"/>
                                        </p:tgtEl>
                                        <p:attrNameLst>
                                          <p:attrName>ppt_x</p:attrName>
                                          <p:attrName>ppt_y</p:attrName>
                                        </p:attrNameLst>
                                      </p:cBhvr>
                                      <p:rCtr x="0" y="28175"/>
                                    </p:animMotion>
                                  </p:childTnLst>
                                </p:cTn>
                              </p:par>
                            </p:childTnLst>
                          </p:cTn>
                        </p:par>
                        <p:par>
                          <p:cTn id="30" fill="hold" nodeType="afterGroup">
                            <p:stCondLst>
                              <p:cond delay="10000"/>
                            </p:stCondLst>
                            <p:childTnLst>
                              <p:par>
                                <p:cTn id="31" presetID="2" presetClass="entr" presetSubtype="1" fill="hold" grpId="0" nodeType="afterEffect">
                                  <p:stCondLst>
                                    <p:cond delay="2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538"/>
            <a:ext cx="7772400" cy="1066800"/>
          </a:xfrm>
        </p:spPr>
        <p:txBody>
          <a:bodyPr/>
          <a:lstStyle/>
          <a:p>
            <a:pPr eaLnBrk="1" hangingPunct="1"/>
            <a:r>
              <a:rPr lang="en-US" altLang="en-US" sz="5400" b="1" u="sng" smtClean="0">
                <a:solidFill>
                  <a:srgbClr val="000099"/>
                </a:solidFill>
              </a:rPr>
              <a:t>Potential Energy</a:t>
            </a:r>
          </a:p>
        </p:txBody>
      </p:sp>
      <p:sp>
        <p:nvSpPr>
          <p:cNvPr id="3" name="Content Placeholder 2"/>
          <p:cNvSpPr>
            <a:spLocks noGrp="1"/>
          </p:cNvSpPr>
          <p:nvPr>
            <p:ph idx="1"/>
          </p:nvPr>
        </p:nvSpPr>
        <p:spPr>
          <a:xfrm>
            <a:off x="571500" y="1219200"/>
            <a:ext cx="8001000" cy="1066800"/>
          </a:xfrm>
        </p:spPr>
        <p:txBody>
          <a:bodyPr/>
          <a:lstStyle/>
          <a:p>
            <a:pPr marL="0" indent="0" algn="ctr" eaLnBrk="1" hangingPunct="1">
              <a:buFontTx/>
              <a:buNone/>
            </a:pPr>
            <a:r>
              <a:rPr lang="en-US" altLang="en-US" sz="3600" smtClean="0">
                <a:solidFill>
                  <a:srgbClr val="000099"/>
                </a:solidFill>
              </a:rPr>
              <a:t>How does mass affect the Potential </a:t>
            </a:r>
            <a:br>
              <a:rPr lang="en-US" altLang="en-US" sz="3600" smtClean="0">
                <a:solidFill>
                  <a:srgbClr val="000099"/>
                </a:solidFill>
              </a:rPr>
            </a:br>
            <a:r>
              <a:rPr lang="en-US" altLang="en-US" sz="3600" smtClean="0">
                <a:solidFill>
                  <a:srgbClr val="000099"/>
                </a:solidFill>
              </a:rPr>
              <a:t>Energy of an object?</a:t>
            </a:r>
          </a:p>
        </p:txBody>
      </p:sp>
      <p:grpSp>
        <p:nvGrpSpPr>
          <p:cNvPr id="10" name="Group 9"/>
          <p:cNvGrpSpPr>
            <a:grpSpLocks/>
          </p:cNvGrpSpPr>
          <p:nvPr/>
        </p:nvGrpSpPr>
        <p:grpSpPr bwMode="auto">
          <a:xfrm>
            <a:off x="914400" y="3798888"/>
            <a:ext cx="3127375" cy="3051175"/>
            <a:chOff x="636103" y="3859033"/>
            <a:chExt cx="3126849" cy="2991016"/>
          </a:xfrm>
        </p:grpSpPr>
        <p:grpSp>
          <p:nvGrpSpPr>
            <p:cNvPr id="18445" name="Group 4"/>
            <p:cNvGrpSpPr>
              <a:grpSpLocks/>
            </p:cNvGrpSpPr>
            <p:nvPr/>
          </p:nvGrpSpPr>
          <p:grpSpPr bwMode="auto">
            <a:xfrm>
              <a:off x="636103" y="3859033"/>
              <a:ext cx="3124200" cy="2971800"/>
              <a:chOff x="5410200" y="3276600"/>
              <a:chExt cx="3124200" cy="2971800"/>
            </a:xfrm>
          </p:grpSpPr>
          <p:sp>
            <p:nvSpPr>
              <p:cNvPr id="7" name="Rectangle 6"/>
              <p:cNvSpPr/>
              <p:nvPr/>
            </p:nvSpPr>
            <p:spPr>
              <a:xfrm>
                <a:off x="5410200" y="3276600"/>
                <a:ext cx="3123674" cy="49020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5410200" y="3734123"/>
                <a:ext cx="457123" cy="2514818"/>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 name="Rectangle 5"/>
            <p:cNvSpPr/>
            <p:nvPr/>
          </p:nvSpPr>
          <p:spPr>
            <a:xfrm>
              <a:off x="3305829" y="4335230"/>
              <a:ext cx="457123" cy="2514819"/>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1" name="Group 10"/>
          <p:cNvGrpSpPr>
            <a:grpSpLocks/>
          </p:cNvGrpSpPr>
          <p:nvPr/>
        </p:nvGrpSpPr>
        <p:grpSpPr bwMode="auto">
          <a:xfrm>
            <a:off x="5105400" y="3813175"/>
            <a:ext cx="3051175" cy="3074988"/>
            <a:chOff x="636103" y="3859033"/>
            <a:chExt cx="3126849" cy="2991017"/>
          </a:xfrm>
        </p:grpSpPr>
        <p:grpSp>
          <p:nvGrpSpPr>
            <p:cNvPr id="18441" name="Group 11"/>
            <p:cNvGrpSpPr>
              <a:grpSpLocks/>
            </p:cNvGrpSpPr>
            <p:nvPr/>
          </p:nvGrpSpPr>
          <p:grpSpPr bwMode="auto">
            <a:xfrm>
              <a:off x="636103" y="3859033"/>
              <a:ext cx="3124200" cy="2971800"/>
              <a:chOff x="5410200" y="3276600"/>
              <a:chExt cx="3124200" cy="2971800"/>
            </a:xfrm>
          </p:grpSpPr>
          <p:sp>
            <p:nvSpPr>
              <p:cNvPr id="14" name="Rectangle 13"/>
              <p:cNvSpPr/>
              <p:nvPr/>
            </p:nvSpPr>
            <p:spPr>
              <a:xfrm>
                <a:off x="5410200" y="3276600"/>
                <a:ext cx="3123595" cy="47251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5410200" y="3620946"/>
                <a:ext cx="457152" cy="262814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3" name="Rectangle 12"/>
            <p:cNvSpPr/>
            <p:nvPr/>
          </p:nvSpPr>
          <p:spPr>
            <a:xfrm>
              <a:off x="3305801" y="4203379"/>
              <a:ext cx="457151" cy="264667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6" name="TextBox 15"/>
          <p:cNvSpPr txBox="1">
            <a:spLocks noChangeArrowheads="1"/>
          </p:cNvSpPr>
          <p:nvPr/>
        </p:nvSpPr>
        <p:spPr bwMode="auto">
          <a:xfrm>
            <a:off x="1295400" y="1387475"/>
            <a:ext cx="6554788" cy="2862263"/>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600" b="1">
                <a:solidFill>
                  <a:srgbClr val="000099"/>
                </a:solidFill>
              </a:rPr>
              <a:t>The more mass an object has, the more potential energy it has because it has the “potential” to cause more change.</a:t>
            </a:r>
          </a:p>
        </p:txBody>
      </p:sp>
      <p:pic>
        <p:nvPicPr>
          <p:cNvPr id="75778"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6717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C:\Users\ARRINGTONCB\AppData\Local\Microsoft\Windows\Temporary Internet Files\Content.IE5\XYOVBPX2\MC900320434[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925" y="2667000"/>
            <a:ext cx="12509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MARTInkShape-23"/>
          <p:cNvSpPr/>
          <p:nvPr/>
        </p:nvSpPr>
        <p:spPr>
          <a:xfrm>
            <a:off x="819776" y="5441278"/>
            <a:ext cx="1756" cy="4294"/>
          </a:xfrm>
          <a:custGeom>
            <a:avLst/>
            <a:gdLst/>
            <a:ahLst/>
            <a:cxnLst/>
            <a:rect l="0" t="0" r="0" b="0"/>
            <a:pathLst>
              <a:path w="1756" h="4294">
                <a:moveTo>
                  <a:pt x="1755" y="0"/>
                </a:moveTo>
                <a:lnTo>
                  <a:pt x="0" y="42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500"/>
                                  </p:stCondLst>
                                  <p:childTnLst>
                                    <p:set>
                                      <p:cBhvr>
                                        <p:cTn id="17" dur="1" fill="hold">
                                          <p:stCondLst>
                                            <p:cond delay="0"/>
                                          </p:stCondLst>
                                        </p:cTn>
                                        <p:tgtEl>
                                          <p:spTgt spid="75778"/>
                                        </p:tgtEl>
                                        <p:attrNameLst>
                                          <p:attrName>style.visibility</p:attrName>
                                        </p:attrNameLst>
                                      </p:cBhvr>
                                      <p:to>
                                        <p:strVal val="visible"/>
                                      </p:to>
                                    </p:set>
                                    <p:animEffect transition="in" filter="fade">
                                      <p:cBhvr>
                                        <p:cTn id="18" dur="1000"/>
                                        <p:tgtEl>
                                          <p:spTgt spid="75778"/>
                                        </p:tgtEl>
                                      </p:cBhvr>
                                    </p:animEffect>
                                  </p:childTnLst>
                                </p:cTn>
                              </p:par>
                              <p:par>
                                <p:cTn id="19" presetID="10"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500"/>
                                  </p:stCondLst>
                                  <p:childTnLst>
                                    <p:set>
                                      <p:cBhvr>
                                        <p:cTn id="23" dur="1" fill="hold">
                                          <p:stCondLst>
                                            <p:cond delay="0"/>
                                          </p:stCondLst>
                                        </p:cTn>
                                        <p:tgtEl>
                                          <p:spTgt spid="75779"/>
                                        </p:tgtEl>
                                        <p:attrNameLst>
                                          <p:attrName>style.visibility</p:attrName>
                                        </p:attrNameLst>
                                      </p:cBhvr>
                                      <p:to>
                                        <p:strVal val="visible"/>
                                      </p:to>
                                    </p:set>
                                    <p:animEffect transition="in" filter="fade">
                                      <p:cBhvr>
                                        <p:cTn id="24" dur="1000"/>
                                        <p:tgtEl>
                                          <p:spTgt spid="75779"/>
                                        </p:tgtEl>
                                      </p:cBhvr>
                                    </p:animEffect>
                                  </p:childTnLst>
                                </p:cTn>
                              </p:par>
                            </p:childTnLst>
                          </p:cTn>
                        </p:par>
                        <p:par>
                          <p:cTn id="25" fill="hold" nodeType="afterGroup">
                            <p:stCondLst>
                              <p:cond delay="6000"/>
                            </p:stCondLst>
                            <p:childTnLst>
                              <p:par>
                                <p:cTn id="26" presetID="42" presetClass="path" presetSubtype="0" accel="50000" decel="50000" fill="hold" nodeType="afterEffect">
                                  <p:stCondLst>
                                    <p:cond delay="1500"/>
                                  </p:stCondLst>
                                  <p:childTnLst>
                                    <p:animMotion origin="layout" path="M -0.00416 -3.58085E-6 L -3.33333E-6 0.51007 " pathEditMode="relative" rAng="0" ptsTypes="AA">
                                      <p:cBhvr>
                                        <p:cTn id="27" dur="2000" fill="hold"/>
                                        <p:tgtEl>
                                          <p:spTgt spid="75778"/>
                                        </p:tgtEl>
                                        <p:attrNameLst>
                                          <p:attrName>ppt_x</p:attrName>
                                          <p:attrName>ppt_y</p:attrName>
                                        </p:attrNameLst>
                                      </p:cBhvr>
                                      <p:rCtr x="208" y="25492"/>
                                    </p:animMotion>
                                  </p:childTnLst>
                                </p:cTn>
                              </p:par>
                              <p:par>
                                <p:cTn id="28" presetID="42" presetClass="path" presetSubtype="0" accel="50000" decel="50000" fill="hold" nodeType="withEffect">
                                  <p:stCondLst>
                                    <p:cond delay="1500"/>
                                  </p:stCondLst>
                                  <p:childTnLst>
                                    <p:animMotion origin="layout" path="M 1.11022E-16 3.96947E-6 L 1.11022E-16 0.51839 " pathEditMode="relative" rAng="0" ptsTypes="AA">
                                      <p:cBhvr>
                                        <p:cTn id="29" dur="2000" fill="hold"/>
                                        <p:tgtEl>
                                          <p:spTgt spid="75779"/>
                                        </p:tgtEl>
                                        <p:attrNameLst>
                                          <p:attrName>ppt_x</p:attrName>
                                          <p:attrName>ppt_y</p:attrName>
                                        </p:attrNameLst>
                                      </p:cBhvr>
                                      <p:rCtr x="0" y="25908"/>
                                    </p:animMotion>
                                  </p:childTnLst>
                                </p:cTn>
                              </p:par>
                            </p:childTnLst>
                          </p:cTn>
                        </p:par>
                        <p:par>
                          <p:cTn id="30" fill="hold" nodeType="afterGroup">
                            <p:stCondLst>
                              <p:cond delay="9500"/>
                            </p:stCondLst>
                            <p:childTnLst>
                              <p:par>
                                <p:cTn id="31" presetID="2" presetClass="entr" presetSubtype="1" fill="hold" grpId="0" nodeType="afterEffect">
                                  <p:stCondLst>
                                    <p:cond delay="4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eaLnBrk="1" hangingPunct="1"/>
            <a:r>
              <a:rPr lang="en-US" altLang="en-US" sz="4200" b="1" u="sng" smtClean="0">
                <a:solidFill>
                  <a:srgbClr val="000099"/>
                </a:solidFill>
              </a:rPr>
              <a:t>The Basics of Potential Energy</a:t>
            </a:r>
          </a:p>
        </p:txBody>
      </p:sp>
      <p:sp>
        <p:nvSpPr>
          <p:cNvPr id="3" name="Content Placeholder 2"/>
          <p:cNvSpPr>
            <a:spLocks noGrp="1"/>
          </p:cNvSpPr>
          <p:nvPr>
            <p:ph idx="1"/>
          </p:nvPr>
        </p:nvSpPr>
        <p:spPr>
          <a:xfrm>
            <a:off x="533400" y="1143000"/>
            <a:ext cx="8229600" cy="5105400"/>
          </a:xfrm>
        </p:spPr>
        <p:txBody>
          <a:bodyPr/>
          <a:lstStyle/>
          <a:p>
            <a:pPr eaLnBrk="1" hangingPunct="1"/>
            <a:r>
              <a:rPr lang="en-US" altLang="en-US" sz="4300" smtClean="0">
                <a:solidFill>
                  <a:srgbClr val="000099"/>
                </a:solidFill>
              </a:rPr>
              <a:t>Potential Energy is stored energy.</a:t>
            </a:r>
          </a:p>
          <a:p>
            <a:pPr eaLnBrk="1" hangingPunct="1"/>
            <a:r>
              <a:rPr lang="en-US" altLang="en-US" sz="4300" smtClean="0">
                <a:solidFill>
                  <a:srgbClr val="000099"/>
                </a:solidFill>
              </a:rPr>
              <a:t>Potential Energy is greater if the position of an object is higher. </a:t>
            </a:r>
          </a:p>
          <a:p>
            <a:pPr eaLnBrk="1" hangingPunct="1"/>
            <a:r>
              <a:rPr lang="en-US" altLang="en-US" sz="4300" smtClean="0">
                <a:solidFill>
                  <a:srgbClr val="000099"/>
                </a:solidFill>
              </a:rPr>
              <a:t>Potential energy increases as the mass of an object increases.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219200" y="1352550"/>
            <a:ext cx="6705600" cy="2743200"/>
          </a:xfrm>
        </p:spPr>
        <p:txBody>
          <a:bodyPr/>
          <a:lstStyle/>
          <a:p>
            <a:pPr eaLnBrk="1" hangingPunct="1"/>
            <a:r>
              <a:rPr lang="en-US" altLang="en-US" b="1" smtClean="0"/>
              <a:t>Changing Kinetic Energy &amp; Potential Energy Activity</a:t>
            </a:r>
          </a:p>
        </p:txBody>
      </p:sp>
      <p:sp>
        <p:nvSpPr>
          <p:cNvPr id="20483" name="TextBox 1"/>
          <p:cNvSpPr txBox="1">
            <a:spLocks noChangeArrowheads="1"/>
          </p:cNvSpPr>
          <p:nvPr/>
        </p:nvSpPr>
        <p:spPr bwMode="auto">
          <a:xfrm>
            <a:off x="1143000" y="4800600"/>
            <a:ext cx="693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solidFill>
                  <a:srgbClr val="000099"/>
                </a:solidFill>
              </a:rPr>
              <a:t>Use the QR Code activity to introduce the relationship between kinetic energy and potential energy if possible. Otherwise, use </a:t>
            </a:r>
            <a:r>
              <a:rPr lang="en-US" altLang="en-US" dirty="0" smtClean="0">
                <a:solidFill>
                  <a:srgbClr val="000099"/>
                </a:solidFill>
              </a:rPr>
              <a:t>slides 21-27  </a:t>
            </a:r>
            <a:r>
              <a:rPr lang="en-US" altLang="en-US" dirty="0">
                <a:solidFill>
                  <a:srgbClr val="000099"/>
                </a:solidFill>
              </a:rPr>
              <a:t>with animations to demonstrate the concepts.</a:t>
            </a:r>
          </a:p>
        </p:txBody>
      </p:sp>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
            <a:ext cx="8305800" cy="835025"/>
          </a:xfrm>
        </p:spPr>
        <p:txBody>
          <a:bodyPr/>
          <a:lstStyle/>
          <a:p>
            <a:pPr eaLnBrk="1" hangingPunct="1"/>
            <a:r>
              <a:rPr lang="en-US" altLang="en-US" sz="3400" b="1" u="sng" smtClean="0">
                <a:solidFill>
                  <a:srgbClr val="000099"/>
                </a:solidFill>
              </a:rPr>
              <a:t>Changing Kinetic &amp; Potential Energy</a:t>
            </a:r>
          </a:p>
        </p:txBody>
      </p:sp>
      <p:sp>
        <p:nvSpPr>
          <p:cNvPr id="3" name="Content Placeholder 2"/>
          <p:cNvSpPr>
            <a:spLocks noGrp="1"/>
          </p:cNvSpPr>
          <p:nvPr>
            <p:ph idx="1"/>
          </p:nvPr>
        </p:nvSpPr>
        <p:spPr>
          <a:xfrm>
            <a:off x="582613" y="990600"/>
            <a:ext cx="7924800" cy="4800600"/>
          </a:xfrm>
        </p:spPr>
        <p:txBody>
          <a:bodyPr/>
          <a:lstStyle/>
          <a:p>
            <a:pPr marL="0" indent="0" algn="ctr" eaLnBrk="1" hangingPunct="1">
              <a:buFontTx/>
              <a:buNone/>
            </a:pPr>
            <a:r>
              <a:rPr lang="en-US" altLang="en-US" sz="2600" smtClean="0">
                <a:solidFill>
                  <a:srgbClr val="000099"/>
                </a:solidFill>
              </a:rPr>
              <a:t>In a previous slide, we discussed how the potential energy of an object can change to kinetic energy.</a:t>
            </a:r>
          </a:p>
          <a:p>
            <a:pPr marL="0" indent="0" algn="ctr" eaLnBrk="1" hangingPunct="1">
              <a:buFontTx/>
              <a:buNone/>
            </a:pPr>
            <a:endParaRPr lang="en-US" altLang="en-US" sz="1600" smtClean="0">
              <a:solidFill>
                <a:srgbClr val="000099"/>
              </a:solidFill>
            </a:endParaRPr>
          </a:p>
          <a:p>
            <a:pPr marL="0" indent="0" algn="ctr" eaLnBrk="1" hangingPunct="1">
              <a:buFontTx/>
              <a:buNone/>
            </a:pPr>
            <a:r>
              <a:rPr lang="en-US" altLang="en-US" sz="2600" smtClean="0">
                <a:solidFill>
                  <a:srgbClr val="000099"/>
                </a:solidFill>
              </a:rPr>
              <a:t>For example, when you are holding the bowling ball, it has potential energy. As you release the ball, most of its energy is kinetic. However, as the ball begins to slow its kinetic energy decreases. But, the total energy of the ball hasn’t changed.</a:t>
            </a:r>
            <a:r>
              <a:rPr lang="en-US" altLang="en-US" sz="2800" smtClean="0">
                <a:solidFill>
                  <a:srgbClr val="000099"/>
                </a:solidFill>
              </a:rPr>
              <a:t> </a:t>
            </a:r>
          </a:p>
          <a:p>
            <a:pPr marL="0" indent="0" algn="ctr" eaLnBrk="1" hangingPunct="1">
              <a:buFontTx/>
              <a:buNone/>
            </a:pPr>
            <a:endParaRPr lang="en-US" altLang="en-US" sz="1600" smtClean="0">
              <a:solidFill>
                <a:srgbClr val="000099"/>
              </a:solidFill>
            </a:endParaRPr>
          </a:p>
          <a:p>
            <a:pPr marL="0" indent="0" algn="ctr" eaLnBrk="1" hangingPunct="1">
              <a:buFontTx/>
              <a:buNone/>
            </a:pPr>
            <a:r>
              <a:rPr lang="en-US" altLang="en-US" sz="2600" smtClean="0">
                <a:solidFill>
                  <a:srgbClr val="000099"/>
                </a:solidFill>
              </a:rPr>
              <a:t>The decrease in kinetic energy equals the increase in potential energy. The total amount of energy remains constant.</a:t>
            </a:r>
          </a:p>
        </p:txBody>
      </p:sp>
      <p:pic>
        <p:nvPicPr>
          <p:cNvPr id="76808" name="Picture 8" descr="animated-bowling-image-001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0"/>
            <a:ext cx="81772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
                                            <p:txEl>
                                              <p:pRg st="4" end="4"/>
                                            </p:txEl>
                                          </p:spTgt>
                                        </p:tgtEl>
                                      </p:cBhvr>
                                    </p:animEffect>
                                  </p:childTnLst>
                                </p:cTn>
                              </p:par>
                            </p:childTnLst>
                          </p:cTn>
                        </p:par>
                        <p:par>
                          <p:cTn id="31" fill="hold" nodeType="afterGroup">
                            <p:stCondLst>
                              <p:cond delay="1000"/>
                            </p:stCondLst>
                            <p:childTnLst>
                              <p:par>
                                <p:cTn id="32" presetID="10" presetClass="entr" presetSubtype="0" fill="hold" nodeType="afterEffect">
                                  <p:stCondLst>
                                    <p:cond delay="1000"/>
                                  </p:stCondLst>
                                  <p:childTnLst>
                                    <p:set>
                                      <p:cBhvr>
                                        <p:cTn id="33" dur="1" fill="hold">
                                          <p:stCondLst>
                                            <p:cond delay="0"/>
                                          </p:stCondLst>
                                        </p:cTn>
                                        <p:tgtEl>
                                          <p:spTgt spid="76808"/>
                                        </p:tgtEl>
                                        <p:attrNameLst>
                                          <p:attrName>style.visibility</p:attrName>
                                        </p:attrNameLst>
                                      </p:cBhvr>
                                      <p:to>
                                        <p:strVal val="visible"/>
                                      </p:to>
                                    </p:set>
                                    <p:animEffect transition="in" filter="fade">
                                      <p:cBhvr>
                                        <p:cTn id="34"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952500" y="2644775"/>
            <a:ext cx="7315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a:hlinkClick r:id="rId3"/>
              </a:rPr>
              <a:t>http://www.classzone.com/books/ml_science_share/vis_sim/mem05_pg69_potential/mem05_pg69_potential.html</a:t>
            </a:r>
            <a:r>
              <a:rPr lang="en-US" altLang="en-US" sz="3200"/>
              <a:t> </a:t>
            </a:r>
          </a:p>
        </p:txBody>
      </p:sp>
      <p:sp>
        <p:nvSpPr>
          <p:cNvPr id="22531" name="Title 1"/>
          <p:cNvSpPr txBox="1">
            <a:spLocks/>
          </p:cNvSpPr>
          <p:nvPr/>
        </p:nvSpPr>
        <p:spPr bwMode="auto">
          <a:xfrm>
            <a:off x="1638300" y="533400"/>
            <a:ext cx="594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086600" cy="2946400"/>
          </a:xfrm>
        </p:spPr>
        <p:txBody>
          <a:bodyPr/>
          <a:lstStyle/>
          <a:p>
            <a:pPr eaLnBrk="1" hangingPunct="1">
              <a:defRPr/>
            </a:pPr>
            <a:r>
              <a:rPr lang="en-US" sz="5000" b="1" dirty="0" smtClean="0">
                <a:effectLst>
                  <a:outerShdw blurRad="38100" dist="38100" dir="2700000" algn="tl">
                    <a:srgbClr val="000000">
                      <a:alpha val="43137"/>
                    </a:srgbClr>
                  </a:outerShdw>
                </a:effectLst>
              </a:rPr>
              <a:t>Essential Question:</a:t>
            </a:r>
            <a:br>
              <a:rPr lang="en-US" sz="5000" b="1" dirty="0" smtClean="0">
                <a:effectLst>
                  <a:outerShdw blurRad="38100" dist="38100" dir="2700000" algn="tl">
                    <a:srgbClr val="000000">
                      <a:alpha val="43137"/>
                    </a:srgbClr>
                  </a:outerShdw>
                </a:effectLst>
              </a:rPr>
            </a:br>
            <a:r>
              <a:rPr lang="en-US" sz="5000" b="1" dirty="0" smtClean="0">
                <a:effectLst>
                  <a:outerShdw blurRad="38100" dist="38100" dir="2700000" algn="tl">
                    <a:srgbClr val="000000">
                      <a:alpha val="43137"/>
                    </a:srgbClr>
                  </a:outerShdw>
                </a:effectLst>
              </a:rPr>
              <a:t>How are potential &amp; kinetic energy related?</a:t>
            </a:r>
          </a:p>
        </p:txBody>
      </p:sp>
      <p:sp>
        <p:nvSpPr>
          <p:cNvPr id="4099" name="Subtitle 2"/>
          <p:cNvSpPr>
            <a:spLocks noGrp="1"/>
          </p:cNvSpPr>
          <p:nvPr>
            <p:ph type="subTitle" idx="1"/>
          </p:nvPr>
        </p:nvSpPr>
        <p:spPr>
          <a:xfrm>
            <a:off x="685800" y="4724400"/>
            <a:ext cx="7772400" cy="1714500"/>
          </a:xfrm>
        </p:spPr>
        <p:txBody>
          <a:bodyPr/>
          <a:lstStyle/>
          <a:p>
            <a:pPr algn="l" eaLnBrk="1" hangingPunct="1"/>
            <a:r>
              <a:rPr lang="en-US" altLang="en-US" b="1" dirty="0" smtClean="0">
                <a:solidFill>
                  <a:srgbClr val="000099"/>
                </a:solidFill>
              </a:rPr>
              <a:t> </a:t>
            </a:r>
            <a:r>
              <a:rPr lang="en-US" altLang="en-US" b="1" dirty="0" smtClean="0">
                <a:solidFill>
                  <a:srgbClr val="000099"/>
                </a:solidFill>
              </a:rPr>
              <a:t>Explain the relationship between potential and kinetic energy.</a:t>
            </a:r>
          </a:p>
        </p:txBody>
      </p:sp>
    </p:spTree>
  </p:cSld>
  <p:clrMapOvr>
    <a:masterClrMapping/>
  </p:clrMapOvr>
  <p:transition spd="slow">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physicsclassroom.com/mmedia/energy/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5625" y="2667000"/>
            <a:ext cx="81089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1638300" y="647700"/>
            <a:ext cx="5943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3556" name="Rectangle 1"/>
          <p:cNvSpPr>
            <a:spLocks noChangeArrowheads="1"/>
          </p:cNvSpPr>
          <p:nvPr/>
        </p:nvSpPr>
        <p:spPr bwMode="auto">
          <a:xfrm>
            <a:off x="647700" y="61769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http://www.physicsclassroom.com/mmedia/energy/ce.cfm</a:t>
            </a:r>
            <a:r>
              <a:rPr lang="en-US" altLang="en-US"/>
              <a:t> </a:t>
            </a:r>
          </a:p>
        </p:txBody>
      </p:sp>
    </p:spTree>
  </p:cSld>
  <p:clrMapOvr>
    <a:masterClrMapping/>
  </p:clrMapOvr>
  <p:transition spd="slow">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physicsclassroom.com/mmedia/energy/i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905000"/>
            <a:ext cx="586263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
          <p:cNvSpPr>
            <a:spLocks noChangeArrowheads="1"/>
          </p:cNvSpPr>
          <p:nvPr/>
        </p:nvSpPr>
        <p:spPr bwMode="auto">
          <a:xfrm>
            <a:off x="512763" y="6096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http://www.physicsclassroom.com/mmedia/energy/ie.cfm</a:t>
            </a:r>
            <a:r>
              <a:rPr lang="en-US" altLang="en-US"/>
              <a:t> </a:t>
            </a:r>
          </a:p>
        </p:txBody>
      </p:sp>
      <p:sp>
        <p:nvSpPr>
          <p:cNvPr id="24580" name="Title 1"/>
          <p:cNvSpPr txBox="1">
            <a:spLocks/>
          </p:cNvSpPr>
          <p:nvPr/>
        </p:nvSpPr>
        <p:spPr bwMode="auto">
          <a:xfrm>
            <a:off x="1752600" y="1524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175"/>
            <a:ext cx="8305800" cy="835025"/>
          </a:xfrm>
        </p:spPr>
        <p:txBody>
          <a:bodyPr/>
          <a:lstStyle/>
          <a:p>
            <a:pPr eaLnBrk="1" hangingPunct="1"/>
            <a:r>
              <a:rPr lang="en-US" altLang="en-US" sz="3400" b="1" u="sng" smtClean="0">
                <a:solidFill>
                  <a:srgbClr val="000099"/>
                </a:solidFill>
              </a:rPr>
              <a:t>Changing Kinetic &amp; Potential Energy</a:t>
            </a:r>
          </a:p>
        </p:txBody>
      </p:sp>
      <p:pic>
        <p:nvPicPr>
          <p:cNvPr id="25603" name="Picture 2" descr="http://www.physicsclassroom.com/mmedia/energy/s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225" y="990600"/>
            <a:ext cx="7724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457200" y="63246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http://www.physicsclassroom.com/mmedia/energy/se.cfm</a:t>
            </a:r>
            <a:r>
              <a:rPr lang="en-US" altLang="en-US"/>
              <a:t> </a:t>
            </a:r>
          </a:p>
        </p:txBody>
      </p:sp>
      <p:sp>
        <p:nvSpPr>
          <p:cNvPr id="25605" name="TextBox 5"/>
          <p:cNvSpPr txBox="1">
            <a:spLocks noChangeArrowheads="1"/>
          </p:cNvSpPr>
          <p:nvPr/>
        </p:nvSpPr>
        <p:spPr bwMode="auto">
          <a:xfrm>
            <a:off x="657225" y="46482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KE = Kinetic Energy</a:t>
            </a:r>
          </a:p>
          <a:p>
            <a:pPr eaLnBrk="1" hangingPunct="1"/>
            <a:r>
              <a:rPr lang="en-US" altLang="en-US"/>
              <a:t>PE = Potential Energy</a:t>
            </a:r>
          </a:p>
          <a:p>
            <a:pPr eaLnBrk="1" hangingPunct="1"/>
            <a:r>
              <a:rPr lang="en-US" altLang="en-US"/>
              <a:t>W = Work</a:t>
            </a:r>
          </a:p>
          <a:p>
            <a:pPr eaLnBrk="1" hangingPunct="1"/>
            <a:r>
              <a:rPr lang="en-US" altLang="en-US"/>
              <a:t>TME = Time</a:t>
            </a:r>
          </a:p>
        </p:txBody>
      </p:sp>
    </p:spTree>
  </p:cSld>
  <p:clrMapOvr>
    <a:masterClrMapping/>
  </p:clrMapOvr>
  <p:transition spd="slow">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hysicsclassroom.com/mmedia/energy/d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362200"/>
            <a:ext cx="78041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txBox="1">
            <a:spLocks/>
          </p:cNvSpPr>
          <p:nvPr/>
        </p:nvSpPr>
        <p:spPr bwMode="auto">
          <a:xfrm>
            <a:off x="1658938" y="3810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6628" name="TextBox 1"/>
          <p:cNvSpPr txBox="1">
            <a:spLocks noChangeArrowheads="1"/>
          </p:cNvSpPr>
          <p:nvPr/>
        </p:nvSpPr>
        <p:spPr bwMode="auto">
          <a:xfrm>
            <a:off x="2590800" y="54864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rgbClr val="000099"/>
                </a:solidFill>
              </a:rPr>
              <a:t>Shooting a Dart</a:t>
            </a:r>
          </a:p>
        </p:txBody>
      </p:sp>
      <p:sp>
        <p:nvSpPr>
          <p:cNvPr id="26629" name="Rectangle 3"/>
          <p:cNvSpPr>
            <a:spLocks noChangeArrowheads="1"/>
          </p:cNvSpPr>
          <p:nvPr/>
        </p:nvSpPr>
        <p:spPr bwMode="auto">
          <a:xfrm>
            <a:off x="563563" y="6180138"/>
            <a:ext cx="796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http://www.physicsclassroom.com/mmedia/energy/dg.cfm</a:t>
            </a:r>
            <a:r>
              <a:rPr lang="en-US" altLang="en-US"/>
              <a:t> </a:t>
            </a:r>
          </a:p>
        </p:txBody>
      </p:sp>
    </p:spTree>
  </p:cSld>
  <p:clrMapOvr>
    <a:masterClrMapping/>
  </p:clrMapOvr>
  <p:transition spd="slow">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physicsclassroom.com/mmedia/energy/p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350" y="2133600"/>
            <a:ext cx="7713663" cy="3352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7651" name="Rectangle 1"/>
          <p:cNvSpPr>
            <a:spLocks noChangeArrowheads="1"/>
          </p:cNvSpPr>
          <p:nvPr/>
        </p:nvSpPr>
        <p:spPr bwMode="auto">
          <a:xfrm>
            <a:off x="585788" y="6253163"/>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http://www.physicsclassroom.com/mmedia/energy/pe.cfm</a:t>
            </a:r>
            <a:r>
              <a:rPr lang="en-US" altLang="en-US"/>
              <a:t> </a:t>
            </a:r>
          </a:p>
        </p:txBody>
      </p:sp>
      <p:sp>
        <p:nvSpPr>
          <p:cNvPr id="27652" name="Title 1"/>
          <p:cNvSpPr txBox="1">
            <a:spLocks/>
          </p:cNvSpPr>
          <p:nvPr/>
        </p:nvSpPr>
        <p:spPr bwMode="auto">
          <a:xfrm>
            <a:off x="1722438"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7653" name="TextBox 2"/>
          <p:cNvSpPr txBox="1">
            <a:spLocks noChangeArrowheads="1"/>
          </p:cNvSpPr>
          <p:nvPr/>
        </p:nvSpPr>
        <p:spPr bwMode="auto">
          <a:xfrm>
            <a:off x="2362200" y="5638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rgbClr val="000099"/>
                </a:solidFill>
              </a:rPr>
              <a:t>Pendulum</a:t>
            </a:r>
          </a:p>
        </p:txBody>
      </p:sp>
    </p:spTree>
  </p:cSld>
  <p:clrMapOvr>
    <a:masterClrMapping/>
  </p:clrMapOvr>
  <p:transition spd="slow">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hysicsclassroom.com/mmedia/energy/h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993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3400" y="60706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http://www.physicsclassroom.com/mmedia/energy/hw.cfm</a:t>
            </a:r>
            <a:r>
              <a:rPr lang="en-US" altLang="en-US"/>
              <a:t> </a:t>
            </a:r>
          </a:p>
        </p:txBody>
      </p:sp>
      <p:sp>
        <p:nvSpPr>
          <p:cNvPr id="28676" name="Title 1"/>
          <p:cNvSpPr txBox="1">
            <a:spLocks/>
          </p:cNvSpPr>
          <p:nvPr/>
        </p:nvSpPr>
        <p:spPr bwMode="auto">
          <a:xfrm>
            <a:off x="1722438"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hysicsclassroom.com/mmedia/energy/h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514600"/>
            <a:ext cx="8039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p:cNvSpPr>
            <a:spLocks noChangeArrowheads="1"/>
          </p:cNvSpPr>
          <p:nvPr/>
        </p:nvSpPr>
        <p:spPr bwMode="auto">
          <a:xfrm>
            <a:off x="576263" y="6172200"/>
            <a:ext cx="796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http://www.physicsclassroom.com/mmedia/energy/hh.cfm</a:t>
            </a:r>
            <a:r>
              <a:rPr lang="en-US" altLang="en-US"/>
              <a:t> </a:t>
            </a:r>
          </a:p>
        </p:txBody>
      </p:sp>
      <p:sp>
        <p:nvSpPr>
          <p:cNvPr id="29700" name="Title 1"/>
          <p:cNvSpPr txBox="1">
            <a:spLocks/>
          </p:cNvSpPr>
          <p:nvPr/>
        </p:nvSpPr>
        <p:spPr bwMode="auto">
          <a:xfrm>
            <a:off x="1585913"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609600" y="2644775"/>
            <a:ext cx="8001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a:hlinkClick r:id="rId3"/>
              </a:rPr>
              <a:t>http://www.classzone.com/books/ml_science_share/vis_sim/mfm05_pg126_coaster/mfm05_pg126_coaster.html</a:t>
            </a:r>
            <a:r>
              <a:rPr lang="en-US" altLang="en-US" sz="3200"/>
              <a:t> </a:t>
            </a:r>
          </a:p>
        </p:txBody>
      </p:sp>
      <p:sp>
        <p:nvSpPr>
          <p:cNvPr id="30723" name="Title 1"/>
          <p:cNvSpPr txBox="1">
            <a:spLocks/>
          </p:cNvSpPr>
          <p:nvPr/>
        </p:nvSpPr>
        <p:spPr bwMode="auto">
          <a:xfrm>
            <a:off x="1593850" y="4572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ciencecity.oupchina.com.hk/npaw/student/glossary/img/simple_pendul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066800"/>
            <a:ext cx="7478713" cy="47529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61988" y="762000"/>
            <a:ext cx="7772400" cy="3429000"/>
          </a:xfrm>
        </p:spPr>
        <p:txBody>
          <a:bodyPr/>
          <a:lstStyle/>
          <a:p>
            <a:pPr eaLnBrk="1" hangingPunct="1"/>
            <a:r>
              <a:rPr lang="en-US" altLang="en-US" smtClean="0">
                <a:solidFill>
                  <a:srgbClr val="000099"/>
                </a:solidFill>
              </a:rPr>
              <a:t>Watch the video clip of the cartoon Road Runner. Identify at least two examples of Kinetic Energy and two examples of Potential Energy</a:t>
            </a:r>
          </a:p>
        </p:txBody>
      </p:sp>
      <p:sp>
        <p:nvSpPr>
          <p:cNvPr id="32771" name="Rectangle 2"/>
          <p:cNvSpPr>
            <a:spLocks noChangeArrowheads="1"/>
          </p:cNvSpPr>
          <p:nvPr/>
        </p:nvSpPr>
        <p:spPr bwMode="auto">
          <a:xfrm>
            <a:off x="814388" y="4724400"/>
            <a:ext cx="7467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400">
                <a:hlinkClick r:id="rId3"/>
              </a:rPr>
              <a:t>http://www.youtube.com/watch?v=8H41zbqrwVo</a:t>
            </a:r>
            <a:r>
              <a:rPr lang="en-US" altLang="en-US" sz="4400"/>
              <a:t> </a:t>
            </a: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17488"/>
            <a:ext cx="7772400" cy="1447800"/>
          </a:xfrm>
        </p:spPr>
        <p:txBody>
          <a:bodyPr/>
          <a:lstStyle/>
          <a:p>
            <a:pPr eaLnBrk="1" hangingPunct="1"/>
            <a:r>
              <a:rPr lang="en-US" altLang="en-US" sz="3600" smtClean="0">
                <a:solidFill>
                  <a:srgbClr val="000099"/>
                </a:solidFill>
              </a:rPr>
              <a:t>Use the Kinetic &amp; Potential Energy Graphic Organizer to take notes.</a:t>
            </a:r>
          </a:p>
        </p:txBody>
      </p:sp>
      <p:graphicFrame>
        <p:nvGraphicFramePr>
          <p:cNvPr id="6147" name="Object 2"/>
          <p:cNvGraphicFramePr>
            <a:graphicFrameLocks noChangeAspect="1"/>
          </p:cNvGraphicFramePr>
          <p:nvPr/>
        </p:nvGraphicFramePr>
        <p:xfrm>
          <a:off x="1524000" y="1828800"/>
          <a:ext cx="6035675" cy="4664075"/>
        </p:xfrm>
        <a:graphic>
          <a:graphicData uri="http://schemas.openxmlformats.org/presentationml/2006/ole">
            <mc:AlternateContent xmlns:mc="http://schemas.openxmlformats.org/markup-compatibility/2006">
              <mc:Choice xmlns:v="urn:schemas-microsoft-com:vml" Requires="v">
                <p:oleObj spid="_x0000_s6153" name="Acrobat Document" r:id="rId4" imgW="6034986" imgH="4663440" progId="AcroExch.Document.11">
                  <p:embed/>
                </p:oleObj>
              </mc:Choice>
              <mc:Fallback>
                <p:oleObj name="Acrobat Document" r:id="rId4" imgW="6034986" imgH="466344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8800"/>
                        <a:ext cx="6035675" cy="466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74700"/>
          </a:xfrm>
        </p:spPr>
        <p:txBody>
          <a:bodyPr/>
          <a:lstStyle/>
          <a:p>
            <a:pPr algn="ctr" eaLnBrk="1" hangingPunct="1">
              <a:defRPr/>
            </a:pPr>
            <a:r>
              <a:rPr lang="en-US" sz="6000" dirty="0" smtClean="0">
                <a:solidFill>
                  <a:srgbClr val="000099"/>
                </a:solidFill>
              </a:rPr>
              <a:t>What is energy?</a:t>
            </a:r>
          </a:p>
        </p:txBody>
      </p:sp>
      <p:sp>
        <p:nvSpPr>
          <p:cNvPr id="4" name="Text Placeholder 3"/>
          <p:cNvSpPr>
            <a:spLocks noGrp="1"/>
          </p:cNvSpPr>
          <p:nvPr>
            <p:ph type="body" idx="1"/>
          </p:nvPr>
        </p:nvSpPr>
        <p:spPr>
          <a:xfrm>
            <a:off x="685800" y="1371600"/>
            <a:ext cx="7772400" cy="4953000"/>
          </a:xfrm>
        </p:spPr>
        <p:txBody>
          <a:bodyPr/>
          <a:lstStyle/>
          <a:p>
            <a:pPr algn="ctr" eaLnBrk="1" hangingPunct="1"/>
            <a:r>
              <a:rPr lang="en-US" altLang="en-US" sz="3600" smtClean="0">
                <a:solidFill>
                  <a:srgbClr val="000099"/>
                </a:solidFill>
              </a:rPr>
              <a:t>Energy is the ability to cause change.</a:t>
            </a:r>
          </a:p>
          <a:p>
            <a:pPr algn="ctr" eaLnBrk="1" hangingPunct="1"/>
            <a:endParaRPr lang="en-US" altLang="en-US" smtClean="0">
              <a:solidFill>
                <a:srgbClr val="000099"/>
              </a:solidFill>
            </a:endParaRPr>
          </a:p>
          <a:p>
            <a:pPr algn="ctr" eaLnBrk="1" hangingPunct="1"/>
            <a:r>
              <a:rPr lang="en-US" altLang="en-US" sz="3600" smtClean="0">
                <a:solidFill>
                  <a:srgbClr val="000099"/>
                </a:solidFill>
              </a:rPr>
              <a:t>Everything around you has energy, but you notice it only when a change takes place.</a:t>
            </a:r>
          </a:p>
          <a:p>
            <a:pPr algn="ctr" eaLnBrk="1" hangingPunct="1"/>
            <a:endParaRPr lang="en-US" altLang="en-US" smtClean="0">
              <a:solidFill>
                <a:srgbClr val="000099"/>
              </a:solidFill>
            </a:endParaRPr>
          </a:p>
          <a:p>
            <a:pPr algn="ctr" eaLnBrk="1" hangingPunct="1"/>
            <a:r>
              <a:rPr lang="en-US" altLang="en-US" sz="3600" smtClean="0">
                <a:solidFill>
                  <a:srgbClr val="000099"/>
                </a:solidFill>
              </a:rPr>
              <a:t>Anytime a change occurs, energy is transferred from one object to another.</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153400" cy="1066800"/>
          </a:xfrm>
        </p:spPr>
        <p:txBody>
          <a:bodyPr/>
          <a:lstStyle/>
          <a:p>
            <a:pPr eaLnBrk="1" hangingPunct="1"/>
            <a:r>
              <a:rPr lang="en-US" altLang="en-US" sz="5400" b="1" smtClean="0">
                <a:solidFill>
                  <a:srgbClr val="000099"/>
                </a:solidFill>
              </a:rPr>
              <a:t>Explain how these objects cause change…</a:t>
            </a:r>
          </a:p>
        </p:txBody>
      </p:sp>
      <p:pic>
        <p:nvPicPr>
          <p:cNvPr id="8195" name="Picture 2" descr="C:\Users\ARRINGTONCB\AppData\Local\Microsoft\Windows\Temporary Internet Files\Content.IE5\FXILHAZO\MC9004417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9076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Users\ARRINGTONCB\AppData\Local\Microsoft\Windows\Temporary Internet Files\Content.IE5\7UR01MAO\MC9004370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6236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screenshots.en.sftcdn.net/en/scrn/6655000/6655499/image-04-535x5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3622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2209800"/>
          </a:xfrm>
        </p:spPr>
        <p:txBody>
          <a:bodyPr/>
          <a:lstStyle/>
          <a:p>
            <a:pPr eaLnBrk="1" hangingPunct="1"/>
            <a:r>
              <a:rPr lang="en-US" altLang="en-US" sz="3600" smtClean="0">
                <a:solidFill>
                  <a:srgbClr val="000099"/>
                </a:solidFill>
              </a:rPr>
              <a:t>Things that move can cause change. For example, a bowling ball rolls down the alley and knocks down some pins. Is energy involved?</a:t>
            </a:r>
            <a:endParaRPr lang="en-US" altLang="en-US" sz="3600" smtClean="0"/>
          </a:p>
        </p:txBody>
      </p:sp>
      <p:pic>
        <p:nvPicPr>
          <p:cNvPr id="69636" name="Picture 4" descr="Bowling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925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2743200"/>
            <a:ext cx="8077200" cy="1662113"/>
          </a:xfrm>
          <a:prstGeom prst="rect">
            <a:avLst/>
          </a:prstGeom>
        </p:spPr>
        <p:txBody>
          <a:bodyPr>
            <a:spAutoFit/>
          </a:bodyPr>
          <a:lstStyle/>
          <a:p>
            <a:pPr algn="ctr">
              <a:defRPr/>
            </a:pPr>
            <a:r>
              <a:rPr lang="en-US" sz="3400" kern="0" dirty="0">
                <a:solidFill>
                  <a:srgbClr val="000099"/>
                </a:solidFill>
                <a:latin typeface="Arial"/>
                <a:ea typeface="+mj-ea"/>
                <a:cs typeface="+mj-cs"/>
              </a:rPr>
              <a:t>A change occurs when the pins fall over. The bowling ball causes this change, so the bowling ball has energy.</a:t>
            </a:r>
            <a:endParaRPr lang="en-US" sz="3400" dirty="0">
              <a:solidFill>
                <a:srgbClr val="000099"/>
              </a:solidFill>
            </a:endParaRPr>
          </a:p>
        </p:txBody>
      </p:sp>
      <p:sp>
        <p:nvSpPr>
          <p:cNvPr id="4" name="TextBox 3"/>
          <p:cNvSpPr txBox="1">
            <a:spLocks noChangeArrowheads="1"/>
          </p:cNvSpPr>
          <p:nvPr/>
        </p:nvSpPr>
        <p:spPr bwMode="auto">
          <a:xfrm>
            <a:off x="1981200" y="4622800"/>
            <a:ext cx="5181600" cy="1754188"/>
          </a:xfrm>
          <a:prstGeom prst="rect">
            <a:avLst/>
          </a:prstGeom>
          <a:solidFill>
            <a:schemeClr val="bg1">
              <a:alpha val="94116"/>
            </a:schemeClr>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600" b="1">
                <a:solidFill>
                  <a:srgbClr val="000099"/>
                </a:solidFill>
              </a:rPr>
              <a:t>As the ball moves, it has a form of energy called </a:t>
            </a:r>
            <a:r>
              <a:rPr lang="en-US" altLang="en-US" sz="3600" b="1" u="sng">
                <a:solidFill>
                  <a:srgbClr val="000099"/>
                </a:solidFill>
              </a:rPr>
              <a:t>kinetic energy</a:t>
            </a:r>
            <a:r>
              <a:rPr lang="en-US" altLang="en-US" sz="3600" b="1">
                <a:solidFill>
                  <a:srgbClr val="000099"/>
                </a:solidFill>
              </a:rPr>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22" presetClass="entr" presetSubtype="1" fill="hold" nodeType="afterEffect">
                                  <p:stCondLst>
                                    <p:cond delay="3500"/>
                                  </p:stCondLst>
                                  <p:childTnLst>
                                    <p:set>
                                      <p:cBhvr>
                                        <p:cTn id="12" dur="1" fill="hold">
                                          <p:stCondLst>
                                            <p:cond delay="0"/>
                                          </p:stCondLst>
                                        </p:cTn>
                                        <p:tgtEl>
                                          <p:spTgt spid="69636"/>
                                        </p:tgtEl>
                                        <p:attrNameLst>
                                          <p:attrName>style.visibility</p:attrName>
                                        </p:attrNameLst>
                                      </p:cBhvr>
                                      <p:to>
                                        <p:strVal val="visible"/>
                                      </p:to>
                                    </p:set>
                                    <p:animEffect transition="in" filter="wipe(up)">
                                      <p:cBhvr>
                                        <p:cTn id="13" dur="1000"/>
                                        <p:tgtEl>
                                          <p:spTgt spid="69636"/>
                                        </p:tgtEl>
                                      </p:cBhvr>
                                    </p:animEffect>
                                  </p:childTnLst>
                                </p:cTn>
                              </p:par>
                            </p:childTnLst>
                          </p:cTn>
                        </p:par>
                        <p:par>
                          <p:cTn id="14" fill="hold" nodeType="afterGroup">
                            <p:stCondLst>
                              <p:cond delay="6000"/>
                            </p:stCondLst>
                            <p:childTnLst>
                              <p:par>
                                <p:cTn id="15" presetID="53" presetClass="entr" presetSubtype="16" fill="hold" grpId="0" nodeType="afterEffect">
                                  <p:stCondLst>
                                    <p:cond delay="50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nodeType="afterGroup">
                            <p:stCondLst>
                              <p:cond delay="12000"/>
                            </p:stCondLst>
                            <p:childTnLst>
                              <p:par>
                                <p:cTn id="21" presetID="53" presetClass="entr" presetSubtype="16" fill="hold" grpId="0" nodeType="afterEffect">
                                  <p:stCondLst>
                                    <p:cond delay="5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8438" y="1600200"/>
            <a:ext cx="6096000" cy="2562225"/>
          </a:xfrm>
        </p:spPr>
        <p:txBody>
          <a:bodyPr/>
          <a:lstStyle/>
          <a:p>
            <a:pPr eaLnBrk="1" hangingPunct="1">
              <a:defRPr/>
            </a:pPr>
            <a:r>
              <a:rPr lang="en-US" sz="8800" b="1" dirty="0" smtClean="0">
                <a:effectLst>
                  <a:outerShdw blurRad="38100" dist="38100" dir="2700000" algn="tl">
                    <a:srgbClr val="000000">
                      <a:alpha val="43137"/>
                    </a:srgbClr>
                  </a:outerShdw>
                </a:effectLst>
              </a:rPr>
              <a:t>Kinetic Energy</a:t>
            </a:r>
          </a:p>
        </p:txBody>
      </p:sp>
      <p:sp>
        <p:nvSpPr>
          <p:cNvPr id="3" name="Subtitle 2"/>
          <p:cNvSpPr>
            <a:spLocks noGrp="1"/>
          </p:cNvSpPr>
          <p:nvPr>
            <p:ph type="subTitle" idx="1"/>
          </p:nvPr>
        </p:nvSpPr>
        <p:spPr>
          <a:xfrm>
            <a:off x="533400" y="4648200"/>
            <a:ext cx="8135938" cy="1790700"/>
          </a:xfrm>
        </p:spPr>
        <p:txBody>
          <a:bodyPr/>
          <a:lstStyle/>
          <a:p>
            <a:pPr eaLnBrk="1" hangingPunct="1"/>
            <a:r>
              <a:rPr lang="en-US" altLang="en-US" sz="3300" b="1" smtClean="0">
                <a:solidFill>
                  <a:srgbClr val="000099"/>
                </a:solidFill>
              </a:rPr>
              <a:t>Kinetic energy is the energy an object has due to its motion. If an object isn’t moving, it doesn’t have kinetic energy.</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par>
                          <p:cTn id="21" fill="hold" nodeType="afterGroup">
                            <p:stCondLst>
                              <p:cond delay="3500"/>
                            </p:stCondLst>
                            <p:childTnLst>
                              <p:par>
                                <p:cTn id="22" presetID="53" presetClass="entr" presetSubtype="16" fill="hold" grpId="0" nodeType="afterEffect">
                                  <p:stCondLst>
                                    <p:cond delay="100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pPr eaLnBrk="1" hangingPunct="1"/>
            <a:r>
              <a:rPr lang="en-US" altLang="en-US" sz="4800" b="1" u="sng" smtClean="0">
                <a:solidFill>
                  <a:srgbClr val="000099"/>
                </a:solidFill>
              </a:rPr>
              <a:t>Kinetic Energy and Speed</a:t>
            </a:r>
          </a:p>
        </p:txBody>
      </p:sp>
      <p:sp>
        <p:nvSpPr>
          <p:cNvPr id="3" name="Content Placeholder 2"/>
          <p:cNvSpPr>
            <a:spLocks noGrp="1"/>
          </p:cNvSpPr>
          <p:nvPr>
            <p:ph idx="1"/>
          </p:nvPr>
        </p:nvSpPr>
        <p:spPr>
          <a:xfrm>
            <a:off x="685800" y="1219200"/>
            <a:ext cx="7772400" cy="4410075"/>
          </a:xfrm>
        </p:spPr>
        <p:txBody>
          <a:bodyPr/>
          <a:lstStyle/>
          <a:p>
            <a:pPr marL="0" indent="0" algn="ctr" eaLnBrk="1" hangingPunct="1">
              <a:buFontTx/>
              <a:buNone/>
            </a:pPr>
            <a:r>
              <a:rPr lang="en-US" altLang="en-US" smtClean="0">
                <a:solidFill>
                  <a:srgbClr val="000099"/>
                </a:solidFill>
              </a:rPr>
              <a:t>Let’s use our bowling ball example. If you roll the bowling ball so it moves faster, what happens when it hits the pins?</a:t>
            </a:r>
          </a:p>
          <a:p>
            <a:pPr marL="0" indent="0" algn="ctr" eaLnBrk="1" hangingPunct="1">
              <a:buFontTx/>
              <a:buNone/>
            </a:pPr>
            <a:endParaRPr lang="en-US" altLang="en-US" sz="1200" smtClean="0">
              <a:solidFill>
                <a:srgbClr val="000099"/>
              </a:solidFill>
            </a:endParaRPr>
          </a:p>
          <a:p>
            <a:pPr marL="0" indent="0" algn="ctr" eaLnBrk="1" hangingPunct="1">
              <a:buFontTx/>
              <a:buNone/>
            </a:pPr>
            <a:r>
              <a:rPr lang="en-US" altLang="en-US" smtClean="0">
                <a:solidFill>
                  <a:srgbClr val="000099"/>
                </a:solidFill>
              </a:rPr>
              <a:t>A faster ball causes more change to occur than a ball that is moving slowly. </a:t>
            </a:r>
          </a:p>
          <a:p>
            <a:pPr marL="0" indent="0" algn="ctr" eaLnBrk="1" hangingPunct="1">
              <a:buFontTx/>
              <a:buNone/>
            </a:pPr>
            <a:endParaRPr lang="en-US" altLang="en-US" sz="1200" smtClean="0">
              <a:solidFill>
                <a:srgbClr val="000099"/>
              </a:solidFill>
            </a:endParaRPr>
          </a:p>
          <a:p>
            <a:pPr marL="0" indent="0" algn="ctr" eaLnBrk="1" hangingPunct="1">
              <a:buFontTx/>
              <a:buNone/>
            </a:pPr>
            <a:r>
              <a:rPr lang="en-US" altLang="en-US" smtClean="0">
                <a:solidFill>
                  <a:srgbClr val="000099"/>
                </a:solidFill>
              </a:rPr>
              <a:t>Kinetic energy increases as an </a:t>
            </a:r>
            <a:br>
              <a:rPr lang="en-US" altLang="en-US" smtClean="0">
                <a:solidFill>
                  <a:srgbClr val="000099"/>
                </a:solidFill>
              </a:rPr>
            </a:br>
            <a:r>
              <a:rPr lang="en-US" altLang="en-US" smtClean="0">
                <a:solidFill>
                  <a:srgbClr val="000099"/>
                </a:solidFill>
              </a:rPr>
              <a:t>object moves faster.</a:t>
            </a:r>
          </a:p>
        </p:txBody>
      </p:sp>
      <p:pic>
        <p:nvPicPr>
          <p:cNvPr id="70662" name="Picture 6" descr="Bowling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4856163"/>
            <a:ext cx="17446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Bow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181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3500"/>
                            </p:stCondLst>
                            <p:childTnLst>
                              <p:par>
                                <p:cTn id="17" presetID="1" presetClass="entr" presetSubtype="0" fill="hold" nodeType="afterEffect">
                                  <p:stCondLst>
                                    <p:cond delay="3000"/>
                                  </p:stCondLst>
                                  <p:childTnLst>
                                    <p:set>
                                      <p:cBhvr>
                                        <p:cTn id="18" dur="1" fill="hold">
                                          <p:stCondLst>
                                            <p:cond delay="0"/>
                                          </p:stCondLst>
                                        </p:cTn>
                                        <p:tgtEl>
                                          <p:spTgt spid="70664"/>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nodeType="afterEffect">
                                  <p:stCondLst>
                                    <p:cond delay="3500"/>
                                  </p:stCondLst>
                                  <p:childTnLst>
                                    <p:set>
                                      <p:cBhvr>
                                        <p:cTn id="21" dur="1" fill="hold">
                                          <p:stCondLst>
                                            <p:cond delay="0"/>
                                          </p:stCondLst>
                                        </p:cTn>
                                        <p:tgtEl>
                                          <p:spTgt spid="706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RRINGTONCB\AppData\Local\Microsoft\Windows\Temporary Internet Files\Content.IE5\XYOVBPX2\MC9003204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1925"/>
            <a:ext cx="1428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2200" y="152400"/>
            <a:ext cx="4343400" cy="1238250"/>
          </a:xfrm>
        </p:spPr>
        <p:txBody>
          <a:bodyPr/>
          <a:lstStyle/>
          <a:p>
            <a:pPr eaLnBrk="1" hangingPunct="1"/>
            <a:r>
              <a:rPr lang="en-US" altLang="en-US" b="1" u="sng" smtClean="0">
                <a:solidFill>
                  <a:srgbClr val="000099"/>
                </a:solidFill>
              </a:rPr>
              <a:t>Kinetic Energy </a:t>
            </a:r>
            <a:br>
              <a:rPr lang="en-US" altLang="en-US" b="1" u="sng" smtClean="0">
                <a:solidFill>
                  <a:srgbClr val="000099"/>
                </a:solidFill>
              </a:rPr>
            </a:br>
            <a:r>
              <a:rPr lang="en-US" altLang="en-US" b="1" u="sng" smtClean="0">
                <a:solidFill>
                  <a:srgbClr val="000099"/>
                </a:solidFill>
              </a:rPr>
              <a:t>&amp; Mass</a:t>
            </a:r>
          </a:p>
        </p:txBody>
      </p:sp>
      <p:sp>
        <p:nvSpPr>
          <p:cNvPr id="3" name="Content Placeholder 2"/>
          <p:cNvSpPr>
            <a:spLocks noGrp="1"/>
          </p:cNvSpPr>
          <p:nvPr>
            <p:ph idx="1"/>
          </p:nvPr>
        </p:nvSpPr>
        <p:spPr>
          <a:xfrm>
            <a:off x="609600" y="1676400"/>
            <a:ext cx="7924800" cy="5105400"/>
          </a:xfrm>
        </p:spPr>
        <p:txBody>
          <a:bodyPr/>
          <a:lstStyle/>
          <a:p>
            <a:pPr marL="0" indent="0" algn="ctr" eaLnBrk="1" hangingPunct="1">
              <a:buFontTx/>
              <a:buNone/>
            </a:pPr>
            <a:r>
              <a:rPr lang="en-US" altLang="en-US" sz="2600" smtClean="0">
                <a:solidFill>
                  <a:srgbClr val="000099"/>
                </a:solidFill>
              </a:rPr>
              <a:t>Suppose you roll a volleyball down the alley instead of a bowling ball. If the volleyball travels at the same speed as a bowling ball, do you think it will send pins flying as far?</a:t>
            </a:r>
          </a:p>
          <a:p>
            <a:pPr marL="0" indent="0" algn="ctr" eaLnBrk="1" hangingPunct="1">
              <a:buFontTx/>
              <a:buNone/>
            </a:pPr>
            <a:endParaRPr lang="en-US" altLang="en-US" sz="1200" smtClean="0">
              <a:solidFill>
                <a:srgbClr val="000099"/>
              </a:solidFill>
            </a:endParaRPr>
          </a:p>
          <a:p>
            <a:pPr marL="0" indent="0" algn="ctr" eaLnBrk="1" hangingPunct="1">
              <a:buFontTx/>
              <a:buNone/>
            </a:pPr>
            <a:r>
              <a:rPr lang="en-US" altLang="en-US" sz="2600" smtClean="0">
                <a:solidFill>
                  <a:srgbClr val="000099"/>
                </a:solidFill>
              </a:rPr>
              <a:t>An important difference between the volleyball and the bowling ball is that the volleyball has less mass. Even though the volleyball is moving at the same speed, it has less kinetic energy because is has less mass.</a:t>
            </a:r>
          </a:p>
          <a:p>
            <a:pPr marL="0" indent="0" algn="ctr" eaLnBrk="1" hangingPunct="1">
              <a:buFontTx/>
              <a:buNone/>
            </a:pPr>
            <a:endParaRPr lang="en-US" altLang="en-US" sz="1200" smtClean="0">
              <a:solidFill>
                <a:srgbClr val="000099"/>
              </a:solidFill>
            </a:endParaRPr>
          </a:p>
          <a:p>
            <a:pPr marL="0" indent="0" algn="ctr" eaLnBrk="1" hangingPunct="1">
              <a:buFontTx/>
              <a:buNone/>
            </a:pPr>
            <a:r>
              <a:rPr lang="en-US" altLang="en-US" sz="2600" smtClean="0">
                <a:solidFill>
                  <a:srgbClr val="000099"/>
                </a:solidFill>
              </a:rPr>
              <a:t>Kinetic energy increases as the mass of an object increases.</a:t>
            </a:r>
          </a:p>
        </p:txBody>
      </p:sp>
      <p:pic>
        <p:nvPicPr>
          <p:cNvPr id="71683" name="Picture 3" descr="C:\Users\ARRINGTONCB\AppData\Local\Microsoft\Windows\Temporary Internet Files\Content.IE5\FXILHAZO\MC90043706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65088"/>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3500"/>
                            </p:stCondLst>
                            <p:childTnLst>
                              <p:par>
                                <p:cTn id="17" presetID="49" presetClass="entr" presetSubtype="0" decel="100000" fill="hold" nodeType="afterEffect">
                                  <p:stCondLst>
                                    <p:cond delay="4000"/>
                                  </p:stCondLst>
                                  <p:childTnLst>
                                    <p:set>
                                      <p:cBhvr>
                                        <p:cTn id="18" dur="1" fill="hold">
                                          <p:stCondLst>
                                            <p:cond delay="0"/>
                                          </p:stCondLst>
                                        </p:cTn>
                                        <p:tgtEl>
                                          <p:spTgt spid="71683"/>
                                        </p:tgtEl>
                                        <p:attrNameLst>
                                          <p:attrName>style.visibility</p:attrName>
                                        </p:attrNameLst>
                                      </p:cBhvr>
                                      <p:to>
                                        <p:strVal val="visible"/>
                                      </p:to>
                                    </p:set>
                                    <p:anim calcmode="lin" valueType="num">
                                      <p:cBhvr>
                                        <p:cTn id="19" dur="1000" fill="hold"/>
                                        <p:tgtEl>
                                          <p:spTgt spid="71683"/>
                                        </p:tgtEl>
                                        <p:attrNameLst>
                                          <p:attrName>ppt_w</p:attrName>
                                        </p:attrNameLst>
                                      </p:cBhvr>
                                      <p:tavLst>
                                        <p:tav tm="0">
                                          <p:val>
                                            <p:fltVal val="0"/>
                                          </p:val>
                                        </p:tav>
                                        <p:tav tm="100000">
                                          <p:val>
                                            <p:strVal val="#ppt_w"/>
                                          </p:val>
                                        </p:tav>
                                      </p:tavLst>
                                    </p:anim>
                                    <p:anim calcmode="lin" valueType="num">
                                      <p:cBhvr>
                                        <p:cTn id="20" dur="1000" fill="hold"/>
                                        <p:tgtEl>
                                          <p:spTgt spid="71683"/>
                                        </p:tgtEl>
                                        <p:attrNameLst>
                                          <p:attrName>ppt_h</p:attrName>
                                        </p:attrNameLst>
                                      </p:cBhvr>
                                      <p:tavLst>
                                        <p:tav tm="0">
                                          <p:val>
                                            <p:fltVal val="0"/>
                                          </p:val>
                                        </p:tav>
                                        <p:tav tm="100000">
                                          <p:val>
                                            <p:strVal val="#ppt_h"/>
                                          </p:val>
                                        </p:tav>
                                      </p:tavLst>
                                    </p:anim>
                                    <p:anim calcmode="lin" valueType="num">
                                      <p:cBhvr>
                                        <p:cTn id="21" dur="1000" fill="hold"/>
                                        <p:tgtEl>
                                          <p:spTgt spid="71683"/>
                                        </p:tgtEl>
                                        <p:attrNameLst>
                                          <p:attrName>style.rotation</p:attrName>
                                        </p:attrNameLst>
                                      </p:cBhvr>
                                      <p:tavLst>
                                        <p:tav tm="0">
                                          <p:val>
                                            <p:fltVal val="360"/>
                                          </p:val>
                                        </p:tav>
                                        <p:tav tm="100000">
                                          <p:val>
                                            <p:fltVal val="0"/>
                                          </p:val>
                                        </p:tav>
                                      </p:tavLst>
                                    </p:anim>
                                    <p:animEffect transition="in" filter="fade">
                                      <p:cBhvr>
                                        <p:cTn id="22" dur="1000"/>
                                        <p:tgtEl>
                                          <p:spTgt spid="71683"/>
                                        </p:tgtEl>
                                      </p:cBhvr>
                                    </p:animEffect>
                                  </p:childTnLst>
                                </p:cTn>
                              </p:par>
                              <p:par>
                                <p:cTn id="23" presetID="49" presetClass="entr" presetSubtype="0" decel="100000" fill="hold" nodeType="withEffect">
                                  <p:stCondLst>
                                    <p:cond delay="4000"/>
                                  </p:stCondLst>
                                  <p:childTnLst>
                                    <p:set>
                                      <p:cBhvr>
                                        <p:cTn id="24" dur="1" fill="hold">
                                          <p:stCondLst>
                                            <p:cond delay="0"/>
                                          </p:stCondLst>
                                        </p:cTn>
                                        <p:tgtEl>
                                          <p:spTgt spid="71682"/>
                                        </p:tgtEl>
                                        <p:attrNameLst>
                                          <p:attrName>style.visibility</p:attrName>
                                        </p:attrNameLst>
                                      </p:cBhvr>
                                      <p:to>
                                        <p:strVal val="visible"/>
                                      </p:to>
                                    </p:set>
                                    <p:anim calcmode="lin" valueType="num">
                                      <p:cBhvr>
                                        <p:cTn id="25" dur="1000" fill="hold"/>
                                        <p:tgtEl>
                                          <p:spTgt spid="71682"/>
                                        </p:tgtEl>
                                        <p:attrNameLst>
                                          <p:attrName>ppt_w</p:attrName>
                                        </p:attrNameLst>
                                      </p:cBhvr>
                                      <p:tavLst>
                                        <p:tav tm="0">
                                          <p:val>
                                            <p:fltVal val="0"/>
                                          </p:val>
                                        </p:tav>
                                        <p:tav tm="100000">
                                          <p:val>
                                            <p:strVal val="#ppt_w"/>
                                          </p:val>
                                        </p:tav>
                                      </p:tavLst>
                                    </p:anim>
                                    <p:anim calcmode="lin" valueType="num">
                                      <p:cBhvr>
                                        <p:cTn id="26" dur="1000" fill="hold"/>
                                        <p:tgtEl>
                                          <p:spTgt spid="71682"/>
                                        </p:tgtEl>
                                        <p:attrNameLst>
                                          <p:attrName>ppt_h</p:attrName>
                                        </p:attrNameLst>
                                      </p:cBhvr>
                                      <p:tavLst>
                                        <p:tav tm="0">
                                          <p:val>
                                            <p:fltVal val="0"/>
                                          </p:val>
                                        </p:tav>
                                        <p:tav tm="100000">
                                          <p:val>
                                            <p:strVal val="#ppt_h"/>
                                          </p:val>
                                        </p:tav>
                                      </p:tavLst>
                                    </p:anim>
                                    <p:anim calcmode="lin" valueType="num">
                                      <p:cBhvr>
                                        <p:cTn id="27" dur="1000" fill="hold"/>
                                        <p:tgtEl>
                                          <p:spTgt spid="71682"/>
                                        </p:tgtEl>
                                        <p:attrNameLst>
                                          <p:attrName>style.rotation</p:attrName>
                                        </p:attrNameLst>
                                      </p:cBhvr>
                                      <p:tavLst>
                                        <p:tav tm="0">
                                          <p:val>
                                            <p:fltVal val="360"/>
                                          </p:val>
                                        </p:tav>
                                        <p:tav tm="100000">
                                          <p:val>
                                            <p:fltVal val="0"/>
                                          </p:val>
                                        </p:tav>
                                      </p:tavLst>
                                    </p:anim>
                                    <p:animEffect transition="in" filter="fade">
                                      <p:cBhvr>
                                        <p:cTn id="28" dur="1000"/>
                                        <p:tgtEl>
                                          <p:spTgt spid="716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lue-Yellow">
  <a:themeElements>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Yel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Yellow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Yellow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Yellow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Yellow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Blue-Yellow</Template>
  <TotalTime>2720</TotalTime>
  <Words>1409</Words>
  <Application>Microsoft Office PowerPoint</Application>
  <PresentationFormat>On-screen Show (4:3)</PresentationFormat>
  <Paragraphs>140</Paragraphs>
  <Slides>29</Slides>
  <Notes>28</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2" baseType="lpstr">
      <vt:lpstr>Arial</vt:lpstr>
      <vt:lpstr>Blue-Yellow</vt:lpstr>
      <vt:lpstr>Acrobat Document</vt:lpstr>
      <vt:lpstr>Potential &amp; Kinetic Energy</vt:lpstr>
      <vt:lpstr>Essential Question: How are potential &amp; kinetic energy related?</vt:lpstr>
      <vt:lpstr>Use the Kinetic &amp; Potential Energy Graphic Organizer to take notes.</vt:lpstr>
      <vt:lpstr>What is energy?</vt:lpstr>
      <vt:lpstr>Explain how these objects cause change…</vt:lpstr>
      <vt:lpstr>Things that move can cause change. For example, a bowling ball rolls down the alley and knocks down some pins. Is energy involved?</vt:lpstr>
      <vt:lpstr>Kinetic Energy</vt:lpstr>
      <vt:lpstr>Kinetic Energy and Speed</vt:lpstr>
      <vt:lpstr>Kinetic Energy  &amp; Mass</vt:lpstr>
      <vt:lpstr>The Basics of Kinetic Energy</vt:lpstr>
      <vt:lpstr>What if the bowling ball is  not moving? Does it still  have energy?</vt:lpstr>
      <vt:lpstr>Potential Energy</vt:lpstr>
      <vt:lpstr>Potential Energy</vt:lpstr>
      <vt:lpstr>Potential Energy</vt:lpstr>
      <vt:lpstr>Potential Energy</vt:lpstr>
      <vt:lpstr>The Basics of Potential Energy</vt:lpstr>
      <vt:lpstr>Changing Kinetic Energy &amp; Potential Energy Activity</vt:lpstr>
      <vt:lpstr>Changing Kinetic &amp; Potential Energy</vt:lpstr>
      <vt:lpstr>PowerPoint Presentation</vt:lpstr>
      <vt:lpstr>PowerPoint Presentation</vt:lpstr>
      <vt:lpstr>PowerPoint Presentation</vt:lpstr>
      <vt:lpstr>Changing Kinetic &amp; Potential Energy</vt:lpstr>
      <vt:lpstr>PowerPoint Presentation</vt:lpstr>
      <vt:lpstr>PowerPoint Presentation</vt:lpstr>
      <vt:lpstr>PowerPoint Presentation</vt:lpstr>
      <vt:lpstr>PowerPoint Presentation</vt:lpstr>
      <vt:lpstr>PowerPoint Presentation</vt:lpstr>
      <vt:lpstr>PowerPoint Presentation</vt:lpstr>
      <vt:lpstr>Watch the video clip of the cartoon Road Runner. Identify at least two examples of Kinetic Energy and two examples of Potential Energy</vt:lpstr>
    </vt:vector>
  </TitlesOfParts>
  <Company>AHISD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TMLDR_POARCH</dc:creator>
  <cp:lastModifiedBy>Samantha Locke</cp:lastModifiedBy>
  <cp:revision>90</cp:revision>
  <cp:lastPrinted>1601-01-01T00:00:00Z</cp:lastPrinted>
  <dcterms:created xsi:type="dcterms:W3CDTF">2005-10-28T14:08:00Z</dcterms:created>
  <dcterms:modified xsi:type="dcterms:W3CDTF">2017-03-15T15:49:52Z</dcterms:modified>
</cp:coreProperties>
</file>