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299" r:id="rId3"/>
    <p:sldId id="281" r:id="rId4"/>
    <p:sldId id="282" r:id="rId5"/>
    <p:sldId id="280" r:id="rId6"/>
    <p:sldId id="257" r:id="rId7"/>
    <p:sldId id="258" r:id="rId8"/>
    <p:sldId id="293" r:id="rId9"/>
    <p:sldId id="294" r:id="rId10"/>
    <p:sldId id="295" r:id="rId11"/>
    <p:sldId id="259" r:id="rId12"/>
    <p:sldId id="260" r:id="rId13"/>
    <p:sldId id="261" r:id="rId14"/>
    <p:sldId id="283" r:id="rId15"/>
    <p:sldId id="270" r:id="rId16"/>
    <p:sldId id="269" r:id="rId17"/>
    <p:sldId id="271" r:id="rId18"/>
    <p:sldId id="272" r:id="rId19"/>
    <p:sldId id="274" r:id="rId20"/>
    <p:sldId id="275" r:id="rId21"/>
    <p:sldId id="300" r:id="rId22"/>
    <p:sldId id="292" r:id="rId23"/>
    <p:sldId id="298" r:id="rId24"/>
    <p:sldId id="286" r:id="rId25"/>
    <p:sldId id="301" r:id="rId26"/>
    <p:sldId id="287" r:id="rId27"/>
    <p:sldId id="266" r:id="rId28"/>
    <p:sldId id="297" r:id="rId29"/>
    <p:sldId id="296" r:id="rId30"/>
    <p:sldId id="264" r:id="rId31"/>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1pPr>
    <a:lvl2pPr marL="411163" indent="460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2pPr>
    <a:lvl3pPr marL="823913" indent="904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3pPr>
    <a:lvl4pPr marL="1236663" indent="13493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4pPr>
    <a:lvl5pPr marL="1649413" indent="179388" algn="l" rtl="0" fontAlgn="base">
      <a:spcBef>
        <a:spcPct val="0"/>
      </a:spcBef>
      <a:spcAft>
        <a:spcPct val="0"/>
      </a:spcAft>
      <a:defRPr sz="2200" kern="1200">
        <a:solidFill>
          <a:schemeClr val="tx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36699"/>
    <a:srgbClr val="006699"/>
    <a:srgbClr val="3366CC"/>
    <a:srgbClr val="3399FF"/>
    <a:srgbClr val="33CCFF"/>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8" autoAdjust="0"/>
    <p:restoredTop sz="90929"/>
  </p:normalViewPr>
  <p:slideViewPr>
    <p:cSldViewPr>
      <p:cViewPr varScale="1">
        <p:scale>
          <a:sx n="72" d="100"/>
          <a:sy n="72" d="100"/>
        </p:scale>
        <p:origin x="124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27421-256A-4788-A638-F4BF3419E93D}"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7F52CFC5-735B-44F1-8B0F-0BF3CA644C98}">
      <dgm:prSet phldrT="[Text]" custT="1"/>
      <dgm:spPr>
        <a:solidFill>
          <a:srgbClr val="FFFFFF"/>
        </a:solidFill>
        <a:ln>
          <a:solidFill>
            <a:schemeClr val="tx1"/>
          </a:solidFill>
        </a:ln>
      </dgm:spPr>
      <dgm:t>
        <a:bodyPr/>
        <a:lstStyle/>
        <a:p>
          <a:r>
            <a:rPr lang="en-US" sz="1500" b="1" dirty="0" smtClean="0">
              <a:solidFill>
                <a:srgbClr val="000000"/>
              </a:solidFill>
            </a:rPr>
            <a:t>Eukaryotic Cell</a:t>
          </a:r>
          <a:endParaRPr lang="en-US" sz="1500" b="1" dirty="0">
            <a:solidFill>
              <a:srgbClr val="000000"/>
            </a:solidFill>
          </a:endParaRPr>
        </a:p>
      </dgm:t>
    </dgm:pt>
    <dgm:pt modelId="{8DE0D2DA-8838-44DC-978D-EA1C3C8E3FB9}" type="parTrans" cxnId="{FE757129-A7B8-4D75-82D3-E097DDEFD85C}">
      <dgm:prSet/>
      <dgm:spPr/>
      <dgm:t>
        <a:bodyPr/>
        <a:lstStyle/>
        <a:p>
          <a:endParaRPr lang="en-US"/>
        </a:p>
      </dgm:t>
    </dgm:pt>
    <dgm:pt modelId="{E387DA46-0B19-4C25-A1CF-246D902B7A0E}" type="sibTrans" cxnId="{FE757129-A7B8-4D75-82D3-E097DDEFD85C}">
      <dgm:prSet/>
      <dgm:spPr/>
      <dgm:t>
        <a:bodyPr/>
        <a:lstStyle/>
        <a:p>
          <a:endParaRPr lang="en-US"/>
        </a:p>
      </dgm:t>
    </dgm:pt>
    <dgm:pt modelId="{37016FA6-857E-4F12-B508-5110786FB83E}">
      <dgm:prSet phldrT="[Text]" custT="1"/>
      <dgm:spPr>
        <a:solidFill>
          <a:srgbClr val="FFFFFF"/>
        </a:solidFill>
        <a:ln>
          <a:solidFill>
            <a:schemeClr val="tx1"/>
          </a:solidFill>
        </a:ln>
      </dgm:spPr>
      <dgm:t>
        <a:bodyPr/>
        <a:lstStyle/>
        <a:p>
          <a:r>
            <a:rPr lang="en-US" sz="1500" b="1" dirty="0" smtClean="0">
              <a:solidFill>
                <a:srgbClr val="000000"/>
              </a:solidFill>
            </a:rPr>
            <a:t>Nucleus</a:t>
          </a:r>
          <a:endParaRPr lang="en-US" sz="1500" b="1" dirty="0">
            <a:solidFill>
              <a:srgbClr val="000000"/>
            </a:solidFill>
          </a:endParaRPr>
        </a:p>
      </dgm:t>
    </dgm:pt>
    <dgm:pt modelId="{B186B96F-A08D-4D42-A174-1405781413F0}" type="parTrans" cxnId="{B84CB879-D592-4DAB-B159-3E16025B44F9}">
      <dgm:prSet/>
      <dgm:spPr/>
      <dgm:t>
        <a:bodyPr/>
        <a:lstStyle/>
        <a:p>
          <a:endParaRPr lang="en-US"/>
        </a:p>
      </dgm:t>
    </dgm:pt>
    <dgm:pt modelId="{B61E220F-9F7B-4E03-90E9-ECEDEA51FE7C}" type="sibTrans" cxnId="{B84CB879-D592-4DAB-B159-3E16025B44F9}">
      <dgm:prSet/>
      <dgm:spPr/>
      <dgm:t>
        <a:bodyPr/>
        <a:lstStyle/>
        <a:p>
          <a:endParaRPr lang="en-US"/>
        </a:p>
      </dgm:t>
    </dgm:pt>
    <dgm:pt modelId="{7AEA1A59-7A2A-431E-BD85-621C36EDE6D2}">
      <dgm:prSet phldrT="[Text]" custT="1"/>
      <dgm:spPr>
        <a:solidFill>
          <a:srgbClr val="FFFFFF"/>
        </a:solidFill>
        <a:ln>
          <a:solidFill>
            <a:schemeClr val="tx1"/>
          </a:solidFill>
        </a:ln>
      </dgm:spPr>
      <dgm:t>
        <a:bodyPr/>
        <a:lstStyle/>
        <a:p>
          <a:r>
            <a:rPr lang="en-US" sz="1350" b="1" dirty="0" smtClean="0">
              <a:solidFill>
                <a:srgbClr val="000000"/>
              </a:solidFill>
            </a:rPr>
            <a:t>Chromosome</a:t>
          </a:r>
          <a:endParaRPr lang="en-US" sz="1350" b="1" dirty="0">
            <a:solidFill>
              <a:srgbClr val="000000"/>
            </a:solidFill>
          </a:endParaRPr>
        </a:p>
      </dgm:t>
    </dgm:pt>
    <dgm:pt modelId="{081BC444-2F47-47E3-B2E3-13DB9343C91C}" type="parTrans" cxnId="{7D85843D-9590-45D8-AA0C-FFD26C535112}">
      <dgm:prSet/>
      <dgm:spPr/>
      <dgm:t>
        <a:bodyPr/>
        <a:lstStyle/>
        <a:p>
          <a:endParaRPr lang="en-US"/>
        </a:p>
      </dgm:t>
    </dgm:pt>
    <dgm:pt modelId="{34F333C2-8077-484B-B168-CD81FADF39D0}" type="sibTrans" cxnId="{7D85843D-9590-45D8-AA0C-FFD26C535112}">
      <dgm:prSet/>
      <dgm:spPr/>
      <dgm:t>
        <a:bodyPr/>
        <a:lstStyle/>
        <a:p>
          <a:endParaRPr lang="en-US"/>
        </a:p>
      </dgm:t>
    </dgm:pt>
    <dgm:pt modelId="{FF4DE83A-9DBB-464F-9457-6FE906A69CE4}">
      <dgm:prSet phldrT="[Text]" custT="1"/>
      <dgm:spPr>
        <a:solidFill>
          <a:srgbClr val="FFFFFF"/>
        </a:solidFill>
        <a:ln>
          <a:solidFill>
            <a:schemeClr val="tx1"/>
          </a:solidFill>
        </a:ln>
      </dgm:spPr>
      <dgm:t>
        <a:bodyPr/>
        <a:lstStyle/>
        <a:p>
          <a:r>
            <a:rPr lang="en-US" sz="1500" b="1" dirty="0" smtClean="0">
              <a:solidFill>
                <a:srgbClr val="000000"/>
              </a:solidFill>
            </a:rPr>
            <a:t>DNA</a:t>
          </a:r>
          <a:endParaRPr lang="en-US" sz="1500" b="1" dirty="0">
            <a:solidFill>
              <a:srgbClr val="000000"/>
            </a:solidFill>
          </a:endParaRPr>
        </a:p>
      </dgm:t>
    </dgm:pt>
    <dgm:pt modelId="{B4780F30-CC8E-40D7-B702-10F09CE0EAC3}" type="parTrans" cxnId="{5AF61097-C1EE-4D73-89EA-8855CB0C4508}">
      <dgm:prSet/>
      <dgm:spPr/>
      <dgm:t>
        <a:bodyPr/>
        <a:lstStyle/>
        <a:p>
          <a:endParaRPr lang="en-US"/>
        </a:p>
      </dgm:t>
    </dgm:pt>
    <dgm:pt modelId="{21D759AB-2880-4695-8B52-76BDC8EFBAA9}" type="sibTrans" cxnId="{5AF61097-C1EE-4D73-89EA-8855CB0C4508}">
      <dgm:prSet/>
      <dgm:spPr/>
      <dgm:t>
        <a:bodyPr/>
        <a:lstStyle/>
        <a:p>
          <a:endParaRPr lang="en-US"/>
        </a:p>
      </dgm:t>
    </dgm:pt>
    <dgm:pt modelId="{86ADAA35-6014-48F7-9B49-7AE2BDE1C26F}">
      <dgm:prSet phldrT="[Text]" custT="1"/>
      <dgm:spPr>
        <a:solidFill>
          <a:srgbClr val="FFFFFF"/>
        </a:solidFill>
        <a:ln>
          <a:solidFill>
            <a:schemeClr val="tx1"/>
          </a:solidFill>
        </a:ln>
      </dgm:spPr>
      <dgm:t>
        <a:bodyPr/>
        <a:lstStyle/>
        <a:p>
          <a:r>
            <a:rPr lang="en-US" sz="1500" b="1" dirty="0" smtClean="0">
              <a:solidFill>
                <a:srgbClr val="000000"/>
              </a:solidFill>
            </a:rPr>
            <a:t>Gene</a:t>
          </a:r>
          <a:endParaRPr lang="en-US" sz="1500" b="1" dirty="0">
            <a:solidFill>
              <a:srgbClr val="000000"/>
            </a:solidFill>
          </a:endParaRPr>
        </a:p>
      </dgm:t>
    </dgm:pt>
    <dgm:pt modelId="{808CED1A-9ABE-4026-AB9A-C6E247B804E1}" type="parTrans" cxnId="{9C59EE4E-5AF5-4C65-851C-73F6C71C906A}">
      <dgm:prSet/>
      <dgm:spPr/>
      <dgm:t>
        <a:bodyPr/>
        <a:lstStyle/>
        <a:p>
          <a:endParaRPr lang="en-US"/>
        </a:p>
      </dgm:t>
    </dgm:pt>
    <dgm:pt modelId="{6F4EA882-F14C-4E2A-9474-944509D654B3}" type="sibTrans" cxnId="{9C59EE4E-5AF5-4C65-851C-73F6C71C906A}">
      <dgm:prSet/>
      <dgm:spPr/>
      <dgm:t>
        <a:bodyPr/>
        <a:lstStyle/>
        <a:p>
          <a:endParaRPr lang="en-US"/>
        </a:p>
      </dgm:t>
    </dgm:pt>
    <dgm:pt modelId="{D2195D98-2CD4-4EC5-8005-319F209E59D0}" type="pres">
      <dgm:prSet presAssocID="{C1927421-256A-4788-A638-F4BF3419E93D}" presName="Name0" presStyleCnt="0">
        <dgm:presLayoutVars>
          <dgm:chMax val="7"/>
          <dgm:resizeHandles val="exact"/>
        </dgm:presLayoutVars>
      </dgm:prSet>
      <dgm:spPr/>
      <dgm:t>
        <a:bodyPr/>
        <a:lstStyle/>
        <a:p>
          <a:endParaRPr lang="en-US"/>
        </a:p>
      </dgm:t>
    </dgm:pt>
    <dgm:pt modelId="{0746B584-3607-42B7-9A8B-4EFC762397DA}" type="pres">
      <dgm:prSet presAssocID="{C1927421-256A-4788-A638-F4BF3419E93D}" presName="comp1" presStyleCnt="0"/>
      <dgm:spPr/>
    </dgm:pt>
    <dgm:pt modelId="{5C86EFB7-E952-42E0-84B9-DCA880910741}" type="pres">
      <dgm:prSet presAssocID="{C1927421-256A-4788-A638-F4BF3419E93D}" presName="circle1" presStyleLbl="node1" presStyleIdx="0" presStyleCnt="5"/>
      <dgm:spPr/>
      <dgm:t>
        <a:bodyPr/>
        <a:lstStyle/>
        <a:p>
          <a:endParaRPr lang="en-US"/>
        </a:p>
      </dgm:t>
    </dgm:pt>
    <dgm:pt modelId="{5BA020DB-76FD-414D-B7FF-75E1F1311056}" type="pres">
      <dgm:prSet presAssocID="{C1927421-256A-4788-A638-F4BF3419E93D}" presName="c1text" presStyleLbl="node1" presStyleIdx="0" presStyleCnt="5">
        <dgm:presLayoutVars>
          <dgm:bulletEnabled val="1"/>
        </dgm:presLayoutVars>
      </dgm:prSet>
      <dgm:spPr/>
      <dgm:t>
        <a:bodyPr/>
        <a:lstStyle/>
        <a:p>
          <a:endParaRPr lang="en-US"/>
        </a:p>
      </dgm:t>
    </dgm:pt>
    <dgm:pt modelId="{1F4A1F08-396E-43EC-9338-A7E380F32A55}" type="pres">
      <dgm:prSet presAssocID="{C1927421-256A-4788-A638-F4BF3419E93D}" presName="comp2" presStyleCnt="0"/>
      <dgm:spPr/>
    </dgm:pt>
    <dgm:pt modelId="{FF9149EB-5194-4972-A1AE-121BD29E2020}" type="pres">
      <dgm:prSet presAssocID="{C1927421-256A-4788-A638-F4BF3419E93D}" presName="circle2" presStyleLbl="node1" presStyleIdx="1" presStyleCnt="5"/>
      <dgm:spPr/>
      <dgm:t>
        <a:bodyPr/>
        <a:lstStyle/>
        <a:p>
          <a:endParaRPr lang="en-US"/>
        </a:p>
      </dgm:t>
    </dgm:pt>
    <dgm:pt modelId="{0EA36604-0245-4236-B476-B32C235D5A89}" type="pres">
      <dgm:prSet presAssocID="{C1927421-256A-4788-A638-F4BF3419E93D}" presName="c2text" presStyleLbl="node1" presStyleIdx="1" presStyleCnt="5">
        <dgm:presLayoutVars>
          <dgm:bulletEnabled val="1"/>
        </dgm:presLayoutVars>
      </dgm:prSet>
      <dgm:spPr/>
      <dgm:t>
        <a:bodyPr/>
        <a:lstStyle/>
        <a:p>
          <a:endParaRPr lang="en-US"/>
        </a:p>
      </dgm:t>
    </dgm:pt>
    <dgm:pt modelId="{E7E45640-9EC7-46EF-9C59-73F22F3E032A}" type="pres">
      <dgm:prSet presAssocID="{C1927421-256A-4788-A638-F4BF3419E93D}" presName="comp3" presStyleCnt="0"/>
      <dgm:spPr/>
    </dgm:pt>
    <dgm:pt modelId="{9415C57D-B798-4816-8451-95D3DF0A5962}" type="pres">
      <dgm:prSet presAssocID="{C1927421-256A-4788-A638-F4BF3419E93D}" presName="circle3" presStyleLbl="node1" presStyleIdx="2" presStyleCnt="5"/>
      <dgm:spPr/>
      <dgm:t>
        <a:bodyPr/>
        <a:lstStyle/>
        <a:p>
          <a:endParaRPr lang="en-US"/>
        </a:p>
      </dgm:t>
    </dgm:pt>
    <dgm:pt modelId="{DDC02BDE-441C-4053-8909-542B4897683F}" type="pres">
      <dgm:prSet presAssocID="{C1927421-256A-4788-A638-F4BF3419E93D}" presName="c3text" presStyleLbl="node1" presStyleIdx="2" presStyleCnt="5">
        <dgm:presLayoutVars>
          <dgm:bulletEnabled val="1"/>
        </dgm:presLayoutVars>
      </dgm:prSet>
      <dgm:spPr/>
      <dgm:t>
        <a:bodyPr/>
        <a:lstStyle/>
        <a:p>
          <a:endParaRPr lang="en-US"/>
        </a:p>
      </dgm:t>
    </dgm:pt>
    <dgm:pt modelId="{600D8D26-EF4B-4F0B-95A3-B6AA1EF8C478}" type="pres">
      <dgm:prSet presAssocID="{C1927421-256A-4788-A638-F4BF3419E93D}" presName="comp4" presStyleCnt="0"/>
      <dgm:spPr/>
    </dgm:pt>
    <dgm:pt modelId="{CD38F10A-58E6-4D1D-BA33-9A164C0161D1}" type="pres">
      <dgm:prSet presAssocID="{C1927421-256A-4788-A638-F4BF3419E93D}" presName="circle4" presStyleLbl="node1" presStyleIdx="3" presStyleCnt="5"/>
      <dgm:spPr/>
      <dgm:t>
        <a:bodyPr/>
        <a:lstStyle/>
        <a:p>
          <a:endParaRPr lang="en-US"/>
        </a:p>
      </dgm:t>
    </dgm:pt>
    <dgm:pt modelId="{4FD92B87-A238-4989-9BF8-8B55666DDF02}" type="pres">
      <dgm:prSet presAssocID="{C1927421-256A-4788-A638-F4BF3419E93D}" presName="c4text" presStyleLbl="node1" presStyleIdx="3" presStyleCnt="5">
        <dgm:presLayoutVars>
          <dgm:bulletEnabled val="1"/>
        </dgm:presLayoutVars>
      </dgm:prSet>
      <dgm:spPr/>
      <dgm:t>
        <a:bodyPr/>
        <a:lstStyle/>
        <a:p>
          <a:endParaRPr lang="en-US"/>
        </a:p>
      </dgm:t>
    </dgm:pt>
    <dgm:pt modelId="{2431C1B9-C80A-4290-8C1A-1E2C6AF63240}" type="pres">
      <dgm:prSet presAssocID="{C1927421-256A-4788-A638-F4BF3419E93D}" presName="comp5" presStyleCnt="0"/>
      <dgm:spPr/>
    </dgm:pt>
    <dgm:pt modelId="{180F3A01-D145-456E-AF22-BC8E473100DE}" type="pres">
      <dgm:prSet presAssocID="{C1927421-256A-4788-A638-F4BF3419E93D}" presName="circle5" presStyleLbl="node1" presStyleIdx="4" presStyleCnt="5"/>
      <dgm:spPr/>
      <dgm:t>
        <a:bodyPr/>
        <a:lstStyle/>
        <a:p>
          <a:endParaRPr lang="en-US"/>
        </a:p>
      </dgm:t>
    </dgm:pt>
    <dgm:pt modelId="{BCA047F0-6468-4878-B6C0-0812356BAD60}" type="pres">
      <dgm:prSet presAssocID="{C1927421-256A-4788-A638-F4BF3419E93D}" presName="c5text" presStyleLbl="node1" presStyleIdx="4" presStyleCnt="5">
        <dgm:presLayoutVars>
          <dgm:bulletEnabled val="1"/>
        </dgm:presLayoutVars>
      </dgm:prSet>
      <dgm:spPr/>
      <dgm:t>
        <a:bodyPr/>
        <a:lstStyle/>
        <a:p>
          <a:endParaRPr lang="en-US"/>
        </a:p>
      </dgm:t>
    </dgm:pt>
  </dgm:ptLst>
  <dgm:cxnLst>
    <dgm:cxn modelId="{9C59EE4E-5AF5-4C65-851C-73F6C71C906A}" srcId="{C1927421-256A-4788-A638-F4BF3419E93D}" destId="{86ADAA35-6014-48F7-9B49-7AE2BDE1C26F}" srcOrd="4" destOrd="0" parTransId="{808CED1A-9ABE-4026-AB9A-C6E247B804E1}" sibTransId="{6F4EA882-F14C-4E2A-9474-944509D654B3}"/>
    <dgm:cxn modelId="{4686248E-7DDB-4BC3-9735-4998DFEA390C}" type="presOf" srcId="{86ADAA35-6014-48F7-9B49-7AE2BDE1C26F}" destId="{180F3A01-D145-456E-AF22-BC8E473100DE}" srcOrd="0" destOrd="0" presId="urn:microsoft.com/office/officeart/2005/8/layout/venn2"/>
    <dgm:cxn modelId="{B84CB879-D592-4DAB-B159-3E16025B44F9}" srcId="{C1927421-256A-4788-A638-F4BF3419E93D}" destId="{37016FA6-857E-4F12-B508-5110786FB83E}" srcOrd="1" destOrd="0" parTransId="{B186B96F-A08D-4D42-A174-1405781413F0}" sibTransId="{B61E220F-9F7B-4E03-90E9-ECEDEA51FE7C}"/>
    <dgm:cxn modelId="{4570225B-2317-4F15-85E4-FC0FE577BC36}" type="presOf" srcId="{7AEA1A59-7A2A-431E-BD85-621C36EDE6D2}" destId="{DDC02BDE-441C-4053-8909-542B4897683F}" srcOrd="1" destOrd="0" presId="urn:microsoft.com/office/officeart/2005/8/layout/venn2"/>
    <dgm:cxn modelId="{ED53A1D8-E531-437C-9564-9F7BEE7E6AFE}" type="presOf" srcId="{C1927421-256A-4788-A638-F4BF3419E93D}" destId="{D2195D98-2CD4-4EC5-8005-319F209E59D0}" srcOrd="0" destOrd="0" presId="urn:microsoft.com/office/officeart/2005/8/layout/venn2"/>
    <dgm:cxn modelId="{80399777-B604-4CA1-B664-45B8DB33745A}" type="presOf" srcId="{37016FA6-857E-4F12-B508-5110786FB83E}" destId="{0EA36604-0245-4236-B476-B32C235D5A89}" srcOrd="1" destOrd="0" presId="urn:microsoft.com/office/officeart/2005/8/layout/venn2"/>
    <dgm:cxn modelId="{FE757129-A7B8-4D75-82D3-E097DDEFD85C}" srcId="{C1927421-256A-4788-A638-F4BF3419E93D}" destId="{7F52CFC5-735B-44F1-8B0F-0BF3CA644C98}" srcOrd="0" destOrd="0" parTransId="{8DE0D2DA-8838-44DC-978D-EA1C3C8E3FB9}" sibTransId="{E387DA46-0B19-4C25-A1CF-246D902B7A0E}"/>
    <dgm:cxn modelId="{8CD225C6-A643-4ED8-83F1-3102DD7246AA}" type="presOf" srcId="{FF4DE83A-9DBB-464F-9457-6FE906A69CE4}" destId="{CD38F10A-58E6-4D1D-BA33-9A164C0161D1}" srcOrd="0" destOrd="0" presId="urn:microsoft.com/office/officeart/2005/8/layout/venn2"/>
    <dgm:cxn modelId="{7D85843D-9590-45D8-AA0C-FFD26C535112}" srcId="{C1927421-256A-4788-A638-F4BF3419E93D}" destId="{7AEA1A59-7A2A-431E-BD85-621C36EDE6D2}" srcOrd="2" destOrd="0" parTransId="{081BC444-2F47-47E3-B2E3-13DB9343C91C}" sibTransId="{34F333C2-8077-484B-B168-CD81FADF39D0}"/>
    <dgm:cxn modelId="{2987431A-E9AA-4313-91A6-6CAB97B044B1}" type="presOf" srcId="{37016FA6-857E-4F12-B508-5110786FB83E}" destId="{FF9149EB-5194-4972-A1AE-121BD29E2020}" srcOrd="0" destOrd="0" presId="urn:microsoft.com/office/officeart/2005/8/layout/venn2"/>
    <dgm:cxn modelId="{EC35BEB9-0149-4859-9ED8-1D53FEAE5BF8}" type="presOf" srcId="{7F52CFC5-735B-44F1-8B0F-0BF3CA644C98}" destId="{5BA020DB-76FD-414D-B7FF-75E1F1311056}" srcOrd="1" destOrd="0" presId="urn:microsoft.com/office/officeart/2005/8/layout/venn2"/>
    <dgm:cxn modelId="{DA4DC6DF-F633-4011-B87E-445C6B138D86}" type="presOf" srcId="{7F52CFC5-735B-44F1-8B0F-0BF3CA644C98}" destId="{5C86EFB7-E952-42E0-84B9-DCA880910741}" srcOrd="0" destOrd="0" presId="urn:microsoft.com/office/officeart/2005/8/layout/venn2"/>
    <dgm:cxn modelId="{D61EDF2F-2F1B-47F4-8C81-EA1901DC6AE5}" type="presOf" srcId="{86ADAA35-6014-48F7-9B49-7AE2BDE1C26F}" destId="{BCA047F0-6468-4878-B6C0-0812356BAD60}" srcOrd="1" destOrd="0" presId="urn:microsoft.com/office/officeart/2005/8/layout/venn2"/>
    <dgm:cxn modelId="{1C06846C-E216-43DB-AB9D-FDB8B7FEAD43}" type="presOf" srcId="{7AEA1A59-7A2A-431E-BD85-621C36EDE6D2}" destId="{9415C57D-B798-4816-8451-95D3DF0A5962}" srcOrd="0" destOrd="0" presId="urn:microsoft.com/office/officeart/2005/8/layout/venn2"/>
    <dgm:cxn modelId="{8BE141A3-E25F-45EE-9295-C297ACB21557}" type="presOf" srcId="{FF4DE83A-9DBB-464F-9457-6FE906A69CE4}" destId="{4FD92B87-A238-4989-9BF8-8B55666DDF02}" srcOrd="1" destOrd="0" presId="urn:microsoft.com/office/officeart/2005/8/layout/venn2"/>
    <dgm:cxn modelId="{5AF61097-C1EE-4D73-89EA-8855CB0C4508}" srcId="{C1927421-256A-4788-A638-F4BF3419E93D}" destId="{FF4DE83A-9DBB-464F-9457-6FE906A69CE4}" srcOrd="3" destOrd="0" parTransId="{B4780F30-CC8E-40D7-B702-10F09CE0EAC3}" sibTransId="{21D759AB-2880-4695-8B52-76BDC8EFBAA9}"/>
    <dgm:cxn modelId="{00BF2EEC-02FE-47D7-822A-B72441D4D101}" type="presParOf" srcId="{D2195D98-2CD4-4EC5-8005-319F209E59D0}" destId="{0746B584-3607-42B7-9A8B-4EFC762397DA}" srcOrd="0" destOrd="0" presId="urn:microsoft.com/office/officeart/2005/8/layout/venn2"/>
    <dgm:cxn modelId="{F7632B0F-8471-41CA-BFE4-140F374D6D90}" type="presParOf" srcId="{0746B584-3607-42B7-9A8B-4EFC762397DA}" destId="{5C86EFB7-E952-42E0-84B9-DCA880910741}" srcOrd="0" destOrd="0" presId="urn:microsoft.com/office/officeart/2005/8/layout/venn2"/>
    <dgm:cxn modelId="{88814CB5-9F01-437C-B922-FBEAA5322564}" type="presParOf" srcId="{0746B584-3607-42B7-9A8B-4EFC762397DA}" destId="{5BA020DB-76FD-414D-B7FF-75E1F1311056}" srcOrd="1" destOrd="0" presId="urn:microsoft.com/office/officeart/2005/8/layout/venn2"/>
    <dgm:cxn modelId="{C65B80E4-5D81-4B40-A795-28632CE21E65}" type="presParOf" srcId="{D2195D98-2CD4-4EC5-8005-319F209E59D0}" destId="{1F4A1F08-396E-43EC-9338-A7E380F32A55}" srcOrd="1" destOrd="0" presId="urn:microsoft.com/office/officeart/2005/8/layout/venn2"/>
    <dgm:cxn modelId="{58158374-0F63-4EB9-BC44-CDD011291213}" type="presParOf" srcId="{1F4A1F08-396E-43EC-9338-A7E380F32A55}" destId="{FF9149EB-5194-4972-A1AE-121BD29E2020}" srcOrd="0" destOrd="0" presId="urn:microsoft.com/office/officeart/2005/8/layout/venn2"/>
    <dgm:cxn modelId="{B4FD3F03-BA4D-4C11-81AD-AD267414D83A}" type="presParOf" srcId="{1F4A1F08-396E-43EC-9338-A7E380F32A55}" destId="{0EA36604-0245-4236-B476-B32C235D5A89}" srcOrd="1" destOrd="0" presId="urn:microsoft.com/office/officeart/2005/8/layout/venn2"/>
    <dgm:cxn modelId="{56B3E06F-FF31-4186-9155-C149F8CCD63A}" type="presParOf" srcId="{D2195D98-2CD4-4EC5-8005-319F209E59D0}" destId="{E7E45640-9EC7-46EF-9C59-73F22F3E032A}" srcOrd="2" destOrd="0" presId="urn:microsoft.com/office/officeart/2005/8/layout/venn2"/>
    <dgm:cxn modelId="{A82CAEAE-8214-4C8B-B493-88275BF1D894}" type="presParOf" srcId="{E7E45640-9EC7-46EF-9C59-73F22F3E032A}" destId="{9415C57D-B798-4816-8451-95D3DF0A5962}" srcOrd="0" destOrd="0" presId="urn:microsoft.com/office/officeart/2005/8/layout/venn2"/>
    <dgm:cxn modelId="{3159DA27-DF37-4F3D-87CC-B855016038B4}" type="presParOf" srcId="{E7E45640-9EC7-46EF-9C59-73F22F3E032A}" destId="{DDC02BDE-441C-4053-8909-542B4897683F}" srcOrd="1" destOrd="0" presId="urn:microsoft.com/office/officeart/2005/8/layout/venn2"/>
    <dgm:cxn modelId="{B828D879-C6F6-46B1-9E36-63E71200F0D0}" type="presParOf" srcId="{D2195D98-2CD4-4EC5-8005-319F209E59D0}" destId="{600D8D26-EF4B-4F0B-95A3-B6AA1EF8C478}" srcOrd="3" destOrd="0" presId="urn:microsoft.com/office/officeart/2005/8/layout/venn2"/>
    <dgm:cxn modelId="{E2A285A7-1557-44C2-A722-A2423EE2A4A3}" type="presParOf" srcId="{600D8D26-EF4B-4F0B-95A3-B6AA1EF8C478}" destId="{CD38F10A-58E6-4D1D-BA33-9A164C0161D1}" srcOrd="0" destOrd="0" presId="urn:microsoft.com/office/officeart/2005/8/layout/venn2"/>
    <dgm:cxn modelId="{735CE305-7012-4C42-BA31-2CAB8D0E06B1}" type="presParOf" srcId="{600D8D26-EF4B-4F0B-95A3-B6AA1EF8C478}" destId="{4FD92B87-A238-4989-9BF8-8B55666DDF02}" srcOrd="1" destOrd="0" presId="urn:microsoft.com/office/officeart/2005/8/layout/venn2"/>
    <dgm:cxn modelId="{E888AA3E-2172-4AB8-98BB-69ADE0798549}" type="presParOf" srcId="{D2195D98-2CD4-4EC5-8005-319F209E59D0}" destId="{2431C1B9-C80A-4290-8C1A-1E2C6AF63240}" srcOrd="4" destOrd="0" presId="urn:microsoft.com/office/officeart/2005/8/layout/venn2"/>
    <dgm:cxn modelId="{985EB3C5-4C3C-4A58-A9BA-FD5F908DE6E3}" type="presParOf" srcId="{2431C1B9-C80A-4290-8C1A-1E2C6AF63240}" destId="{180F3A01-D145-456E-AF22-BC8E473100DE}" srcOrd="0" destOrd="0" presId="urn:microsoft.com/office/officeart/2005/8/layout/venn2"/>
    <dgm:cxn modelId="{D2DAA3C0-F133-4BF0-9CDE-2ED87052BA13}" type="presParOf" srcId="{2431C1B9-C80A-4290-8C1A-1E2C6AF63240}" destId="{BCA047F0-6468-4878-B6C0-0812356BAD6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86EFB7-E952-42E0-84B9-DCA880910741}">
      <dsp:nvSpPr>
        <dsp:cNvPr id="0" name=""/>
        <dsp:cNvSpPr/>
      </dsp:nvSpPr>
      <dsp:spPr>
        <a:xfrm>
          <a:off x="825500" y="0"/>
          <a:ext cx="4749800" cy="4749800"/>
        </a:xfrm>
        <a:prstGeom prst="ellipse">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Eukaryotic Cell</a:t>
          </a:r>
          <a:endParaRPr lang="en-US" sz="1500" b="1" kern="1200" dirty="0">
            <a:solidFill>
              <a:srgbClr val="000000"/>
            </a:solidFill>
          </a:endParaRPr>
        </a:p>
      </dsp:txBody>
      <dsp:txXfrm>
        <a:off x="2309812" y="237490"/>
        <a:ext cx="1781175" cy="474980"/>
      </dsp:txXfrm>
    </dsp:sp>
    <dsp:sp modelId="{FF9149EB-5194-4972-A1AE-121BD29E2020}">
      <dsp:nvSpPr>
        <dsp:cNvPr id="0" name=""/>
        <dsp:cNvSpPr/>
      </dsp:nvSpPr>
      <dsp:spPr>
        <a:xfrm>
          <a:off x="1181734" y="712469"/>
          <a:ext cx="4037330" cy="4037330"/>
        </a:xfrm>
        <a:prstGeom prst="ellipse">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Nucleus</a:t>
          </a:r>
          <a:endParaRPr lang="en-US" sz="1500" b="1" kern="1200" dirty="0">
            <a:solidFill>
              <a:srgbClr val="000000"/>
            </a:solidFill>
          </a:endParaRPr>
        </a:p>
      </dsp:txBody>
      <dsp:txXfrm>
        <a:off x="2329850" y="944616"/>
        <a:ext cx="1741098" cy="464292"/>
      </dsp:txXfrm>
    </dsp:sp>
    <dsp:sp modelId="{9415C57D-B798-4816-8451-95D3DF0A5962}">
      <dsp:nvSpPr>
        <dsp:cNvPr id="0" name=""/>
        <dsp:cNvSpPr/>
      </dsp:nvSpPr>
      <dsp:spPr>
        <a:xfrm>
          <a:off x="1537970" y="1424939"/>
          <a:ext cx="3324860" cy="3324860"/>
        </a:xfrm>
        <a:prstGeom prst="ellipse">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00075">
            <a:lnSpc>
              <a:spcPct val="90000"/>
            </a:lnSpc>
            <a:spcBef>
              <a:spcPct val="0"/>
            </a:spcBef>
            <a:spcAft>
              <a:spcPct val="35000"/>
            </a:spcAft>
          </a:pPr>
          <a:r>
            <a:rPr lang="en-US" sz="1350" b="1" kern="1200" dirty="0" smtClean="0">
              <a:solidFill>
                <a:srgbClr val="000000"/>
              </a:solidFill>
            </a:rPr>
            <a:t>Chromosome</a:t>
          </a:r>
          <a:endParaRPr lang="en-US" sz="1350" b="1" kern="1200" dirty="0">
            <a:solidFill>
              <a:srgbClr val="000000"/>
            </a:solidFill>
          </a:endParaRPr>
        </a:p>
      </dsp:txBody>
      <dsp:txXfrm>
        <a:off x="2340092" y="1654355"/>
        <a:ext cx="1720615" cy="458830"/>
      </dsp:txXfrm>
    </dsp:sp>
    <dsp:sp modelId="{CD38F10A-58E6-4D1D-BA33-9A164C0161D1}">
      <dsp:nvSpPr>
        <dsp:cNvPr id="0" name=""/>
        <dsp:cNvSpPr/>
      </dsp:nvSpPr>
      <dsp:spPr>
        <a:xfrm>
          <a:off x="1894205" y="2137410"/>
          <a:ext cx="2612390" cy="2612390"/>
        </a:xfrm>
        <a:prstGeom prst="ellipse">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DNA</a:t>
          </a:r>
          <a:endParaRPr lang="en-US" sz="1500" b="1" kern="1200" dirty="0">
            <a:solidFill>
              <a:srgbClr val="000000"/>
            </a:solidFill>
          </a:endParaRPr>
        </a:p>
      </dsp:txBody>
      <dsp:txXfrm>
        <a:off x="2495054" y="2372525"/>
        <a:ext cx="1410690" cy="470230"/>
      </dsp:txXfrm>
    </dsp:sp>
    <dsp:sp modelId="{180F3A01-D145-456E-AF22-BC8E473100DE}">
      <dsp:nvSpPr>
        <dsp:cNvPr id="0" name=""/>
        <dsp:cNvSpPr/>
      </dsp:nvSpPr>
      <dsp:spPr>
        <a:xfrm>
          <a:off x="2250440" y="2849879"/>
          <a:ext cx="1899920" cy="1899920"/>
        </a:xfrm>
        <a:prstGeom prst="ellipse">
          <a:avLst/>
        </a:prstGeom>
        <a:solidFill>
          <a:srgbClr val="FF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0000"/>
              </a:solidFill>
            </a:rPr>
            <a:t>Gene</a:t>
          </a:r>
          <a:endParaRPr lang="en-US" sz="1500" b="1" kern="1200" dirty="0">
            <a:solidFill>
              <a:srgbClr val="000000"/>
            </a:solidFill>
          </a:endParaRPr>
        </a:p>
      </dsp:txBody>
      <dsp:txXfrm>
        <a:off x="2528676" y="3324860"/>
        <a:ext cx="1343446" cy="94996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B73E42E-7342-4EC4-8FDC-582F62FA23D0}" type="datetimeFigureOut">
              <a:rPr lang="en-US"/>
              <a:pPr>
                <a:defRPr/>
              </a:pPr>
              <a:t>2/23/2017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0BBBA80-8B82-471A-B3A6-70C674553742}" type="slidenum">
              <a:rPr lang="en-US"/>
              <a:pPr>
                <a:defRPr/>
              </a:pPr>
              <a:t>‹#›</a:t>
            </a:fld>
            <a:endParaRPr lang="en-US"/>
          </a:p>
        </p:txBody>
      </p:sp>
    </p:spTree>
    <p:extLst>
      <p:ext uri="{BB962C8B-B14F-4D97-AF65-F5344CB8AC3E}">
        <p14:creationId xmlns:p14="http://schemas.microsoft.com/office/powerpoint/2010/main" val="2800208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With an elbow partner, use 1-2 minutes to have students to discuss this information with each other. While it will not be possible for all pairs to share with the class, choose one or two pairs to share their findings with the whole group.</a:t>
            </a:r>
          </a:p>
        </p:txBody>
      </p:sp>
      <p:sp>
        <p:nvSpPr>
          <p:cNvPr id="4" name="Slide Number Placeholder 3"/>
          <p:cNvSpPr>
            <a:spLocks noGrp="1"/>
          </p:cNvSpPr>
          <p:nvPr>
            <p:ph type="sldNum" sz="quarter" idx="5"/>
          </p:nvPr>
        </p:nvSpPr>
        <p:spPr/>
        <p:txBody>
          <a:bodyPr/>
          <a:lstStyle/>
          <a:p>
            <a:pPr>
              <a:defRPr/>
            </a:pPr>
            <a:fld id="{E21F26C5-6149-4039-9EE0-5E53B6E9E7D8}" type="slidenum">
              <a:rPr lang="en-US" smtClean="0"/>
              <a:pPr>
                <a:defRPr/>
              </a:pPr>
              <a:t>1</a:t>
            </a:fld>
            <a:endParaRPr lang="en-US"/>
          </a:p>
        </p:txBody>
      </p:sp>
    </p:spTree>
    <p:extLst>
      <p:ext uri="{BB962C8B-B14F-4D97-AF65-F5344CB8AC3E}">
        <p14:creationId xmlns:p14="http://schemas.microsoft.com/office/powerpoint/2010/main" val="1091638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fill in the information for number 3 on their notes worksheet.</a:t>
            </a:r>
          </a:p>
        </p:txBody>
      </p:sp>
      <p:sp>
        <p:nvSpPr>
          <p:cNvPr id="4" name="Slide Number Placeholder 3"/>
          <p:cNvSpPr>
            <a:spLocks noGrp="1"/>
          </p:cNvSpPr>
          <p:nvPr>
            <p:ph type="sldNum" sz="quarter" idx="5"/>
          </p:nvPr>
        </p:nvSpPr>
        <p:spPr/>
        <p:txBody>
          <a:bodyPr/>
          <a:lstStyle/>
          <a:p>
            <a:pPr>
              <a:defRPr/>
            </a:pPr>
            <a:fld id="{4157F864-8D84-4CF8-A255-90B6DEC96777}" type="slidenum">
              <a:rPr lang="en-US" smtClean="0"/>
              <a:pPr>
                <a:defRPr/>
              </a:pPr>
              <a:t>10</a:t>
            </a:fld>
            <a:endParaRPr lang="en-US"/>
          </a:p>
        </p:txBody>
      </p:sp>
    </p:spTree>
    <p:extLst>
      <p:ext uri="{BB962C8B-B14F-4D97-AF65-F5344CB8AC3E}">
        <p14:creationId xmlns:p14="http://schemas.microsoft.com/office/powerpoint/2010/main" val="165851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fill in the information on their notes worksheet. Additionally, give partners about 30 seconds to discuss traits that make them different from others.</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9B1E042E-4641-4188-B0C3-AFD162EEC1DB}" type="slidenum">
              <a:rPr lang="en-US" smtClean="0"/>
              <a:pPr>
                <a:defRPr/>
              </a:pPr>
              <a:t>11</a:t>
            </a:fld>
            <a:endParaRPr lang="en-US"/>
          </a:p>
        </p:txBody>
      </p:sp>
    </p:spTree>
    <p:extLst>
      <p:ext uri="{BB962C8B-B14F-4D97-AF65-F5344CB8AC3E}">
        <p14:creationId xmlns:p14="http://schemas.microsoft.com/office/powerpoint/2010/main" val="1327907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fill in the information on their notes worksheet.</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8E58F294-D6DF-494B-8DAF-E4808F235AD3}" type="slidenum">
              <a:rPr lang="en-US" smtClean="0"/>
              <a:pPr>
                <a:defRPr/>
              </a:pPr>
              <a:t>12</a:t>
            </a:fld>
            <a:endParaRPr lang="en-US"/>
          </a:p>
        </p:txBody>
      </p:sp>
    </p:spTree>
    <p:extLst>
      <p:ext uri="{BB962C8B-B14F-4D97-AF65-F5344CB8AC3E}">
        <p14:creationId xmlns:p14="http://schemas.microsoft.com/office/powerpoint/2010/main" val="1295399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The teacher can use</a:t>
            </a:r>
            <a:r>
              <a:rPr lang="en-US" baseline="0" dirty="0" smtClean="0"/>
              <a:t> the image to illustrate the concept of inherited traits.</a:t>
            </a:r>
            <a:endParaRPr lang="en-US" dirty="0"/>
          </a:p>
        </p:txBody>
      </p:sp>
      <p:sp>
        <p:nvSpPr>
          <p:cNvPr id="4" name="Slide Number Placeholder 3"/>
          <p:cNvSpPr>
            <a:spLocks noGrp="1"/>
          </p:cNvSpPr>
          <p:nvPr>
            <p:ph type="sldNum" sz="quarter" idx="10"/>
          </p:nvPr>
        </p:nvSpPr>
        <p:spPr/>
        <p:txBody>
          <a:bodyPr/>
          <a:lstStyle/>
          <a:p>
            <a:pPr>
              <a:defRPr/>
            </a:pPr>
            <a:fld id="{80BBBA80-8B82-471A-B3A6-70C674553742}" type="slidenum">
              <a:rPr lang="en-US" smtClean="0"/>
              <a:pPr>
                <a:defRPr/>
              </a:pPr>
              <a:t>13</a:t>
            </a:fld>
            <a:endParaRPr lang="en-US"/>
          </a:p>
        </p:txBody>
      </p:sp>
    </p:spTree>
    <p:extLst>
      <p:ext uri="{BB962C8B-B14F-4D97-AF65-F5344CB8AC3E}">
        <p14:creationId xmlns:p14="http://schemas.microsoft.com/office/powerpoint/2010/main" val="2655580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Have a student explain this cartoon (the mother’s trait appears in the son).</a:t>
            </a:r>
          </a:p>
          <a:p>
            <a:endParaRPr lang="en-US" altLang="en-US" dirty="0" smtClean="0"/>
          </a:p>
        </p:txBody>
      </p:sp>
      <p:sp>
        <p:nvSpPr>
          <p:cNvPr id="4" name="Slide Number Placeholder 3"/>
          <p:cNvSpPr>
            <a:spLocks noGrp="1"/>
          </p:cNvSpPr>
          <p:nvPr>
            <p:ph type="sldNum" sz="quarter" idx="5"/>
          </p:nvPr>
        </p:nvSpPr>
        <p:spPr/>
        <p:txBody>
          <a:bodyPr/>
          <a:lstStyle/>
          <a:p>
            <a:pPr>
              <a:defRPr/>
            </a:pPr>
            <a:fld id="{46080A8C-E37B-4794-8A8F-907B9FEE9C1A}" type="slidenum">
              <a:rPr lang="en-US" smtClean="0"/>
              <a:pPr>
                <a:defRPr/>
              </a:pPr>
              <a:t>14</a:t>
            </a:fld>
            <a:endParaRPr lang="en-US"/>
          </a:p>
        </p:txBody>
      </p:sp>
    </p:spTree>
    <p:extLst>
      <p:ext uri="{BB962C8B-B14F-4D97-AF65-F5344CB8AC3E}">
        <p14:creationId xmlns:p14="http://schemas.microsoft.com/office/powerpoint/2010/main" val="2634229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With elbow partners or groups, allow 2-3 minutes for students discuss these two situations.  Have one or two groups discuss their answers with the class. (No to both.  Both are results of individual efforts, making them acquired.)</a:t>
            </a:r>
          </a:p>
          <a:p>
            <a:endParaRPr lang="en-US" altLang="en-US" dirty="0" smtClean="0"/>
          </a:p>
        </p:txBody>
      </p:sp>
      <p:sp>
        <p:nvSpPr>
          <p:cNvPr id="4" name="Slide Number Placeholder 3"/>
          <p:cNvSpPr>
            <a:spLocks noGrp="1"/>
          </p:cNvSpPr>
          <p:nvPr>
            <p:ph type="sldNum" sz="quarter" idx="5"/>
          </p:nvPr>
        </p:nvSpPr>
        <p:spPr/>
        <p:txBody>
          <a:bodyPr/>
          <a:lstStyle/>
          <a:p>
            <a:pPr>
              <a:defRPr/>
            </a:pPr>
            <a:fld id="{F1ADC98A-4409-42C2-9D7B-FD214DBA649D}" type="slidenum">
              <a:rPr lang="en-US" smtClean="0"/>
              <a:pPr>
                <a:defRPr/>
              </a:pPr>
              <a:t>15</a:t>
            </a:fld>
            <a:endParaRPr lang="en-US"/>
          </a:p>
        </p:txBody>
      </p:sp>
    </p:spTree>
    <p:extLst>
      <p:ext uri="{BB962C8B-B14F-4D97-AF65-F5344CB8AC3E}">
        <p14:creationId xmlns:p14="http://schemas.microsoft.com/office/powerpoint/2010/main" val="1003172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Instructional Approach(s): Have students turn to a partner and discuss the question on the slide. Partners can be determined by the students or the teacher can provide more specific directions such as turn to the person directly in front/behind you or to the right/left of you, etc. It may be necessary to have a group of three if you have an uneven number of students. Do not allow more than 1-2 minutes of discussion time. The teacher should be walking around listening and redirecting discussions as needed. The teacher can briefly discuss student responses.</a:t>
            </a:r>
            <a:endParaRPr lang="en-US" dirty="0"/>
          </a:p>
        </p:txBody>
      </p:sp>
      <p:sp>
        <p:nvSpPr>
          <p:cNvPr id="4" name="Slide Number Placeholder 3"/>
          <p:cNvSpPr>
            <a:spLocks noGrp="1"/>
          </p:cNvSpPr>
          <p:nvPr>
            <p:ph type="sldNum" sz="quarter" idx="10"/>
          </p:nvPr>
        </p:nvSpPr>
        <p:spPr/>
        <p:txBody>
          <a:bodyPr/>
          <a:lstStyle/>
          <a:p>
            <a:pPr>
              <a:defRPr/>
            </a:pPr>
            <a:fld id="{80BBBA80-8B82-471A-B3A6-70C674553742}" type="slidenum">
              <a:rPr lang="en-US" smtClean="0"/>
              <a:pPr>
                <a:defRPr/>
              </a:pPr>
              <a:t>16</a:t>
            </a:fld>
            <a:endParaRPr lang="en-US"/>
          </a:p>
        </p:txBody>
      </p:sp>
    </p:spTree>
    <p:extLst>
      <p:ext uri="{BB962C8B-B14F-4D97-AF65-F5344CB8AC3E}">
        <p14:creationId xmlns:p14="http://schemas.microsoft.com/office/powerpoint/2010/main" val="167230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a:t>
            </a:r>
            <a:r>
              <a:rPr lang="en-US" altLang="en-US" baseline="0" dirty="0" smtClean="0"/>
              <a:t> teacher should present the information on the slide while the students record the important information on their notes.</a:t>
            </a:r>
            <a:endParaRPr lang="en-US" altLang="en-US"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DCC5919E-3BAF-46F2-8F6C-1B365EC56921}" type="slidenum">
              <a:rPr lang="en-US" smtClean="0"/>
              <a:pPr>
                <a:defRPr/>
              </a:pPr>
              <a:t>17</a:t>
            </a:fld>
            <a:endParaRPr lang="en-US"/>
          </a:p>
        </p:txBody>
      </p:sp>
    </p:spTree>
    <p:extLst>
      <p:ext uri="{BB962C8B-B14F-4D97-AF65-F5344CB8AC3E}">
        <p14:creationId xmlns:p14="http://schemas.microsoft.com/office/powerpoint/2010/main" val="439489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Approach(s): The teacher should ask</a:t>
            </a:r>
            <a:r>
              <a:rPr lang="en-US" altLang="en-US" baseline="0" dirty="0" smtClean="0"/>
              <a:t> the class or call on specific students to recall some of the structures and processes used for the inheritance of traits. If needed, r</a:t>
            </a:r>
            <a:r>
              <a:rPr lang="en-US" altLang="en-US" dirty="0" smtClean="0"/>
              <a:t>emind students about the nucleus, chromosomes, mitosis, and meiosis.</a:t>
            </a:r>
          </a:p>
        </p:txBody>
      </p:sp>
      <p:sp>
        <p:nvSpPr>
          <p:cNvPr id="4" name="Slide Number Placeholder 3"/>
          <p:cNvSpPr>
            <a:spLocks noGrp="1"/>
          </p:cNvSpPr>
          <p:nvPr>
            <p:ph type="sldNum" sz="quarter" idx="5"/>
          </p:nvPr>
        </p:nvSpPr>
        <p:spPr/>
        <p:txBody>
          <a:bodyPr/>
          <a:lstStyle/>
          <a:p>
            <a:pPr>
              <a:defRPr/>
            </a:pPr>
            <a:fld id="{DDC057D7-28AA-49AB-A4E7-9EC791BD3F3E}" type="slidenum">
              <a:rPr lang="en-US"/>
              <a:pPr>
                <a:defRPr/>
              </a:pPr>
              <a:t>18</a:t>
            </a:fld>
            <a:endParaRPr lang="en-US"/>
          </a:p>
        </p:txBody>
      </p:sp>
    </p:spTree>
    <p:extLst>
      <p:ext uri="{BB962C8B-B14F-4D97-AF65-F5344CB8AC3E}">
        <p14:creationId xmlns:p14="http://schemas.microsoft.com/office/powerpoint/2010/main" val="3160030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Have students fill in notes sheet.  ***Include brief explanation of the experiment, about a short pea plant as an offspring of two tall pea plants***</a:t>
            </a:r>
          </a:p>
          <a:p>
            <a:endParaRPr lang="en-US" altLang="en-US" dirty="0" smtClean="0">
              <a:solidFill>
                <a:srgbClr val="FF0000"/>
              </a:solidFill>
            </a:endParaRPr>
          </a:p>
        </p:txBody>
      </p:sp>
      <p:sp>
        <p:nvSpPr>
          <p:cNvPr id="4" name="Slide Number Placeholder 3"/>
          <p:cNvSpPr>
            <a:spLocks noGrp="1"/>
          </p:cNvSpPr>
          <p:nvPr>
            <p:ph type="sldNum" sz="quarter" idx="5"/>
          </p:nvPr>
        </p:nvSpPr>
        <p:spPr/>
        <p:txBody>
          <a:bodyPr/>
          <a:lstStyle/>
          <a:p>
            <a:pPr>
              <a:defRPr/>
            </a:pPr>
            <a:fld id="{F060F26D-0C28-43E2-A5DB-F034B85E2B21}" type="slidenum">
              <a:rPr lang="en-US" smtClean="0"/>
              <a:pPr>
                <a:defRPr/>
              </a:pPr>
              <a:t>19</a:t>
            </a:fld>
            <a:endParaRPr lang="en-US"/>
          </a:p>
        </p:txBody>
      </p:sp>
    </p:spTree>
    <p:extLst>
      <p:ext uri="{BB962C8B-B14F-4D97-AF65-F5344CB8AC3E}">
        <p14:creationId xmlns:p14="http://schemas.microsoft.com/office/powerpoint/2010/main" val="2229397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give each student a copy of the Genes,</a:t>
            </a:r>
            <a:r>
              <a:rPr lang="en-US" altLang="en-US" baseline="0" dirty="0" smtClean="0"/>
              <a:t> Chromosomes, and Heredity Notes</a:t>
            </a:r>
            <a:r>
              <a:rPr lang="en-US" altLang="en-US" dirty="0" smtClean="0"/>
              <a:t> [linked on the  resource page] to record important information during the lesson.</a:t>
            </a:r>
          </a:p>
        </p:txBody>
      </p:sp>
      <p:sp>
        <p:nvSpPr>
          <p:cNvPr id="4" name="Slide Number Placeholder 3"/>
          <p:cNvSpPr>
            <a:spLocks noGrp="1"/>
          </p:cNvSpPr>
          <p:nvPr>
            <p:ph type="sldNum" sz="quarter" idx="5"/>
          </p:nvPr>
        </p:nvSpPr>
        <p:spPr/>
        <p:txBody>
          <a:bodyPr/>
          <a:lstStyle/>
          <a:p>
            <a:pPr>
              <a:defRPr/>
            </a:pPr>
            <a:fld id="{6C978984-09A0-429F-84A9-CE6A612CE70E}" type="slidenum">
              <a:rPr lang="en-US" smtClean="0"/>
              <a:pPr>
                <a:defRPr/>
              </a:pPr>
              <a:t>2</a:t>
            </a:fld>
            <a:endParaRPr lang="en-US"/>
          </a:p>
        </p:txBody>
      </p:sp>
    </p:spTree>
    <p:extLst>
      <p:ext uri="{BB962C8B-B14F-4D97-AF65-F5344CB8AC3E}">
        <p14:creationId xmlns:p14="http://schemas.microsoft.com/office/powerpoint/2010/main" val="3285764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present the information</a:t>
            </a:r>
            <a:r>
              <a:rPr lang="en-US" altLang="en-US" baseline="0" dirty="0" smtClean="0"/>
              <a:t> on the slide while the students </a:t>
            </a:r>
            <a:r>
              <a:rPr lang="en-US" altLang="en-US" dirty="0" smtClean="0"/>
              <a:t>fill in #8 on their notes sheet.</a:t>
            </a:r>
          </a:p>
          <a:p>
            <a:endParaRPr lang="en-US" altLang="en-US" dirty="0" smtClean="0"/>
          </a:p>
        </p:txBody>
      </p:sp>
      <p:sp>
        <p:nvSpPr>
          <p:cNvPr id="4" name="Slide Number Placeholder 3"/>
          <p:cNvSpPr>
            <a:spLocks noGrp="1"/>
          </p:cNvSpPr>
          <p:nvPr>
            <p:ph type="sldNum" sz="quarter" idx="5"/>
          </p:nvPr>
        </p:nvSpPr>
        <p:spPr/>
        <p:txBody>
          <a:bodyPr/>
          <a:lstStyle/>
          <a:p>
            <a:pPr>
              <a:defRPr/>
            </a:pPr>
            <a:fld id="{CA16DF3F-1FDE-43B9-8BB4-7C525B14DA7B}" type="slidenum">
              <a:rPr lang="en-US" smtClean="0"/>
              <a:pPr>
                <a:defRPr/>
              </a:pPr>
              <a:t>20</a:t>
            </a:fld>
            <a:endParaRPr lang="en-US"/>
          </a:p>
        </p:txBody>
      </p:sp>
    </p:spTree>
    <p:extLst>
      <p:ext uri="{BB962C8B-B14F-4D97-AF65-F5344CB8AC3E}">
        <p14:creationId xmlns:p14="http://schemas.microsoft.com/office/powerpoint/2010/main" val="589620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Transition slide</a:t>
            </a:r>
          </a:p>
        </p:txBody>
      </p:sp>
      <p:sp>
        <p:nvSpPr>
          <p:cNvPr id="4" name="Slide Number Placeholder 3"/>
          <p:cNvSpPr>
            <a:spLocks noGrp="1"/>
          </p:cNvSpPr>
          <p:nvPr>
            <p:ph type="sldNum" sz="quarter" idx="5"/>
          </p:nvPr>
        </p:nvSpPr>
        <p:spPr/>
        <p:txBody>
          <a:bodyPr/>
          <a:lstStyle/>
          <a:p>
            <a:pPr>
              <a:defRPr/>
            </a:pPr>
            <a:fld id="{1644A867-9E71-499C-A0B3-F6F9944A2A56}" type="slidenum">
              <a:rPr lang="en-US" smtClean="0"/>
              <a:pPr>
                <a:defRPr/>
              </a:pPr>
              <a:t>22</a:t>
            </a:fld>
            <a:endParaRPr lang="en-US"/>
          </a:p>
        </p:txBody>
      </p:sp>
    </p:spTree>
    <p:extLst>
      <p:ext uri="{BB962C8B-B14F-4D97-AF65-F5344CB8AC3E}">
        <p14:creationId xmlns:p14="http://schemas.microsoft.com/office/powerpoint/2010/main" val="237090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Ask students – by looking at the diagram, where is each one of the items in the magnifying glass located? (Chromosomes in the nucleus of the cell, genes on chromosomes)</a:t>
            </a:r>
          </a:p>
          <a:p>
            <a:endParaRPr lang="en-US" altLang="en-US" dirty="0" smtClean="0"/>
          </a:p>
        </p:txBody>
      </p:sp>
      <p:sp>
        <p:nvSpPr>
          <p:cNvPr id="4" name="Slide Number Placeholder 3"/>
          <p:cNvSpPr>
            <a:spLocks noGrp="1"/>
          </p:cNvSpPr>
          <p:nvPr>
            <p:ph type="sldNum" sz="quarter" idx="5"/>
          </p:nvPr>
        </p:nvSpPr>
        <p:spPr/>
        <p:txBody>
          <a:bodyPr/>
          <a:lstStyle/>
          <a:p>
            <a:pPr>
              <a:defRPr/>
            </a:pPr>
            <a:fld id="{90B7DCBD-A983-4148-8D2C-5B9E60E9F6E9}" type="slidenum">
              <a:rPr lang="en-US" smtClean="0"/>
              <a:pPr>
                <a:defRPr/>
              </a:pPr>
              <a:t>23</a:t>
            </a:fld>
            <a:endParaRPr lang="en-US"/>
          </a:p>
        </p:txBody>
      </p:sp>
    </p:spTree>
    <p:extLst>
      <p:ext uri="{BB962C8B-B14F-4D97-AF65-F5344CB8AC3E}">
        <p14:creationId xmlns:p14="http://schemas.microsoft.com/office/powerpoint/2010/main" val="3547039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a:t>
            </a:r>
            <a:r>
              <a:rPr lang="en-US" altLang="en-US" baseline="0" dirty="0" smtClean="0"/>
              <a:t> The teacher should present the animated slide while the students record the information on their notes. </a:t>
            </a:r>
            <a:r>
              <a:rPr lang="en-US" altLang="en-US" dirty="0" smtClean="0"/>
              <a:t>Some actions require a click while other actions fade out automatically. If an action doesn’t occur after 2 seconds, click the mouse for the next action. Have students label the diagram on their notes sheet.</a:t>
            </a:r>
          </a:p>
        </p:txBody>
      </p:sp>
      <p:sp>
        <p:nvSpPr>
          <p:cNvPr id="4" name="Slide Number Placeholder 3"/>
          <p:cNvSpPr>
            <a:spLocks noGrp="1"/>
          </p:cNvSpPr>
          <p:nvPr>
            <p:ph type="sldNum" sz="quarter" idx="5"/>
          </p:nvPr>
        </p:nvSpPr>
        <p:spPr/>
        <p:txBody>
          <a:bodyPr/>
          <a:lstStyle/>
          <a:p>
            <a:pPr>
              <a:defRPr/>
            </a:pPr>
            <a:fld id="{D64F5A2E-9223-421E-AF22-35AE7C448793}" type="slidenum">
              <a:rPr lang="en-US" smtClean="0"/>
              <a:pPr>
                <a:defRPr/>
              </a:pPr>
              <a:t>24</a:t>
            </a:fld>
            <a:endParaRPr lang="en-US"/>
          </a:p>
        </p:txBody>
      </p:sp>
    </p:spTree>
    <p:extLst>
      <p:ext uri="{BB962C8B-B14F-4D97-AF65-F5344CB8AC3E}">
        <p14:creationId xmlns:p14="http://schemas.microsoft.com/office/powerpoint/2010/main" val="2305527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Present information on slide.  Discuss levels of organization of genetic material.</a:t>
            </a:r>
          </a:p>
          <a:p>
            <a:endParaRPr lang="en-US" altLang="en-US" dirty="0" smtClean="0"/>
          </a:p>
        </p:txBody>
      </p:sp>
      <p:sp>
        <p:nvSpPr>
          <p:cNvPr id="4" name="Slide Number Placeholder 3"/>
          <p:cNvSpPr>
            <a:spLocks noGrp="1"/>
          </p:cNvSpPr>
          <p:nvPr>
            <p:ph type="sldNum" sz="quarter" idx="5"/>
          </p:nvPr>
        </p:nvSpPr>
        <p:spPr/>
        <p:txBody>
          <a:bodyPr/>
          <a:lstStyle/>
          <a:p>
            <a:pPr>
              <a:defRPr/>
            </a:pPr>
            <a:fld id="{2825775F-C9A2-4E5F-B17F-F48837FDCAEE}" type="slidenum">
              <a:rPr lang="en-US" smtClean="0"/>
              <a:pPr>
                <a:defRPr/>
              </a:pPr>
              <a:t>26</a:t>
            </a:fld>
            <a:endParaRPr lang="en-US"/>
          </a:p>
        </p:txBody>
      </p:sp>
    </p:spTree>
    <p:extLst>
      <p:ext uri="{BB962C8B-B14F-4D97-AF65-F5344CB8AC3E}">
        <p14:creationId xmlns:p14="http://schemas.microsoft.com/office/powerpoint/2010/main" val="1435690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View video clip.</a:t>
            </a:r>
          </a:p>
        </p:txBody>
      </p:sp>
      <p:sp>
        <p:nvSpPr>
          <p:cNvPr id="4" name="Slide Number Placeholder 3"/>
          <p:cNvSpPr>
            <a:spLocks noGrp="1"/>
          </p:cNvSpPr>
          <p:nvPr>
            <p:ph type="sldNum" sz="quarter" idx="5"/>
          </p:nvPr>
        </p:nvSpPr>
        <p:spPr/>
        <p:txBody>
          <a:bodyPr/>
          <a:lstStyle/>
          <a:p>
            <a:pPr>
              <a:defRPr/>
            </a:pPr>
            <a:fld id="{C08AC608-C337-409B-B858-257566C2FB14}" type="slidenum">
              <a:rPr lang="en-US" smtClean="0"/>
              <a:pPr>
                <a:defRPr/>
              </a:pPr>
              <a:t>27</a:t>
            </a:fld>
            <a:endParaRPr lang="en-US"/>
          </a:p>
        </p:txBody>
      </p:sp>
    </p:spTree>
    <p:extLst>
      <p:ext uri="{BB962C8B-B14F-4D97-AF65-F5344CB8AC3E}">
        <p14:creationId xmlns:p14="http://schemas.microsoft.com/office/powerpoint/2010/main" val="4081503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present information on slide.</a:t>
            </a:r>
          </a:p>
        </p:txBody>
      </p:sp>
      <p:sp>
        <p:nvSpPr>
          <p:cNvPr id="4" name="Slide Number Placeholder 3"/>
          <p:cNvSpPr>
            <a:spLocks noGrp="1"/>
          </p:cNvSpPr>
          <p:nvPr>
            <p:ph type="sldNum" sz="quarter" idx="5"/>
          </p:nvPr>
        </p:nvSpPr>
        <p:spPr/>
        <p:txBody>
          <a:bodyPr/>
          <a:lstStyle/>
          <a:p>
            <a:pPr>
              <a:defRPr/>
            </a:pPr>
            <a:fld id="{A1D4AB36-D908-48F8-B8C9-FACA10BD9FEB}" type="slidenum">
              <a:rPr lang="en-US" smtClean="0"/>
              <a:pPr>
                <a:defRPr/>
              </a:pPr>
              <a:t>28</a:t>
            </a:fld>
            <a:endParaRPr lang="en-US"/>
          </a:p>
        </p:txBody>
      </p:sp>
    </p:spTree>
    <p:extLst>
      <p:ext uri="{BB962C8B-B14F-4D97-AF65-F5344CB8AC3E}">
        <p14:creationId xmlns:p14="http://schemas.microsoft.com/office/powerpoint/2010/main" val="36859377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choose one of the video clips to show.</a:t>
            </a:r>
          </a:p>
        </p:txBody>
      </p:sp>
      <p:sp>
        <p:nvSpPr>
          <p:cNvPr id="4" name="Slide Number Placeholder 3"/>
          <p:cNvSpPr>
            <a:spLocks noGrp="1"/>
          </p:cNvSpPr>
          <p:nvPr>
            <p:ph type="sldNum" sz="quarter" idx="5"/>
          </p:nvPr>
        </p:nvSpPr>
        <p:spPr/>
        <p:txBody>
          <a:bodyPr/>
          <a:lstStyle/>
          <a:p>
            <a:pPr>
              <a:defRPr/>
            </a:pPr>
            <a:fld id="{BB2DA3BB-4A66-49A5-83C6-95D7F7873A3C}" type="slidenum">
              <a:rPr lang="en-US" smtClean="0"/>
              <a:pPr>
                <a:defRPr/>
              </a:pPr>
              <a:t>29</a:t>
            </a:fld>
            <a:endParaRPr lang="en-US"/>
          </a:p>
        </p:txBody>
      </p:sp>
    </p:spTree>
    <p:extLst>
      <p:ext uri="{BB962C8B-B14F-4D97-AF65-F5344CB8AC3E}">
        <p14:creationId xmlns:p14="http://schemas.microsoft.com/office/powerpoint/2010/main" val="3878047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Each student should complete the summarizer. </a:t>
            </a:r>
            <a:r>
              <a:rPr lang="en-US" altLang="en-US" smtClean="0"/>
              <a:t>The teacher should use the summarizer to determine the level of student mastery and if differentiation is needed.</a:t>
            </a:r>
          </a:p>
        </p:txBody>
      </p:sp>
      <p:sp>
        <p:nvSpPr>
          <p:cNvPr id="4" name="Slide Number Placeholder 3"/>
          <p:cNvSpPr>
            <a:spLocks noGrp="1"/>
          </p:cNvSpPr>
          <p:nvPr>
            <p:ph type="sldNum" sz="quarter" idx="5"/>
          </p:nvPr>
        </p:nvSpPr>
        <p:spPr/>
        <p:txBody>
          <a:bodyPr/>
          <a:lstStyle/>
          <a:p>
            <a:pPr>
              <a:defRPr/>
            </a:pPr>
            <a:fld id="{909D68DF-F268-4A58-AFB5-1A8AFBB29A07}" type="slidenum">
              <a:rPr lang="en-US" smtClean="0"/>
              <a:pPr>
                <a:defRPr/>
              </a:pPr>
              <a:t>30</a:t>
            </a:fld>
            <a:endParaRPr lang="en-US"/>
          </a:p>
        </p:txBody>
      </p:sp>
    </p:spTree>
    <p:extLst>
      <p:ext uri="{BB962C8B-B14F-4D97-AF65-F5344CB8AC3E}">
        <p14:creationId xmlns:p14="http://schemas.microsoft.com/office/powerpoint/2010/main" val="87055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Transition slide</a:t>
            </a:r>
          </a:p>
          <a:p>
            <a:endParaRPr lang="en-US" altLang="en-US" dirty="0" smtClean="0"/>
          </a:p>
        </p:txBody>
      </p:sp>
      <p:sp>
        <p:nvSpPr>
          <p:cNvPr id="4" name="Slide Number Placeholder 3"/>
          <p:cNvSpPr>
            <a:spLocks noGrp="1"/>
          </p:cNvSpPr>
          <p:nvPr>
            <p:ph type="sldNum" sz="quarter" idx="5"/>
          </p:nvPr>
        </p:nvSpPr>
        <p:spPr/>
        <p:txBody>
          <a:bodyPr/>
          <a:lstStyle/>
          <a:p>
            <a:pPr>
              <a:defRPr/>
            </a:pPr>
            <a:fld id="{33844D06-6D3E-46B4-B2CB-9628E4B03801}" type="slidenum">
              <a:rPr lang="en-US" smtClean="0"/>
              <a:pPr>
                <a:defRPr/>
              </a:pPr>
              <a:t>3</a:t>
            </a:fld>
            <a:endParaRPr lang="en-US"/>
          </a:p>
        </p:txBody>
      </p:sp>
    </p:spTree>
    <p:extLst>
      <p:ext uri="{BB962C8B-B14F-4D97-AF65-F5344CB8AC3E}">
        <p14:creationId xmlns:p14="http://schemas.microsoft.com/office/powerpoint/2010/main" val="2475393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a:t>
            </a:r>
            <a:r>
              <a:rPr lang="en-US" altLang="en-US" baseline="0" dirty="0" smtClean="0"/>
              <a:t> teacher should present the information on the slide while the s</a:t>
            </a:r>
            <a:r>
              <a:rPr lang="en-US" altLang="en-US" dirty="0" smtClean="0"/>
              <a:t>tudents fill in the answers to #1 and #2 on their notes sheet.</a:t>
            </a:r>
          </a:p>
          <a:p>
            <a:endParaRPr lang="en-US" altLang="en-US" dirty="0" smtClean="0"/>
          </a:p>
        </p:txBody>
      </p:sp>
      <p:sp>
        <p:nvSpPr>
          <p:cNvPr id="4" name="Slide Number Placeholder 3"/>
          <p:cNvSpPr>
            <a:spLocks noGrp="1"/>
          </p:cNvSpPr>
          <p:nvPr>
            <p:ph type="sldNum" sz="quarter" idx="5"/>
          </p:nvPr>
        </p:nvSpPr>
        <p:spPr/>
        <p:txBody>
          <a:bodyPr/>
          <a:lstStyle/>
          <a:p>
            <a:pPr>
              <a:defRPr/>
            </a:pPr>
            <a:fld id="{5B1715FA-D6A5-4A08-BF97-07012BC71AD6}" type="slidenum">
              <a:rPr lang="en-US" smtClean="0"/>
              <a:pPr>
                <a:defRPr/>
              </a:pPr>
              <a:t>4</a:t>
            </a:fld>
            <a:endParaRPr lang="en-US"/>
          </a:p>
        </p:txBody>
      </p:sp>
    </p:spTree>
    <p:extLst>
      <p:ext uri="{BB962C8B-B14F-4D97-AF65-F5344CB8AC3E}">
        <p14:creationId xmlns:p14="http://schemas.microsoft.com/office/powerpoint/2010/main" val="409420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 should review the essential question and the standards that align to the essential question</a:t>
            </a:r>
          </a:p>
          <a:p>
            <a:endParaRPr lang="en-US" altLang="en-US" dirty="0" smtClean="0"/>
          </a:p>
        </p:txBody>
      </p:sp>
      <p:sp>
        <p:nvSpPr>
          <p:cNvPr id="4" name="Slide Number Placeholder 3"/>
          <p:cNvSpPr>
            <a:spLocks noGrp="1"/>
          </p:cNvSpPr>
          <p:nvPr>
            <p:ph type="sldNum" sz="quarter" idx="5"/>
          </p:nvPr>
        </p:nvSpPr>
        <p:spPr/>
        <p:txBody>
          <a:bodyPr/>
          <a:lstStyle/>
          <a:p>
            <a:pPr>
              <a:defRPr/>
            </a:pPr>
            <a:fld id="{5F933753-F326-4710-8334-5015132762F8}" type="slidenum">
              <a:rPr lang="en-US" smtClean="0"/>
              <a:pPr>
                <a:defRPr/>
              </a:pPr>
              <a:t>5</a:t>
            </a:fld>
            <a:endParaRPr lang="en-US"/>
          </a:p>
        </p:txBody>
      </p:sp>
    </p:spTree>
    <p:extLst>
      <p:ext uri="{BB962C8B-B14F-4D97-AF65-F5344CB8AC3E}">
        <p14:creationId xmlns:p14="http://schemas.microsoft.com/office/powerpoint/2010/main" val="2895570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a:t>
            </a:r>
            <a:r>
              <a:rPr lang="en-US" altLang="en-US" baseline="0" dirty="0" smtClean="0"/>
              <a:t> Approach</a:t>
            </a:r>
            <a:r>
              <a:rPr lang="en-US" altLang="en-US" dirty="0" smtClean="0"/>
              <a:t>(s): Ask students to identify the difference(s) they see, making note of the true difference being the genetic material being contained in a true nucleus in a eukaryote, and not in a true nucleus for a prokaryote.</a:t>
            </a:r>
          </a:p>
        </p:txBody>
      </p:sp>
      <p:sp>
        <p:nvSpPr>
          <p:cNvPr id="4" name="Slide Number Placeholder 3"/>
          <p:cNvSpPr>
            <a:spLocks noGrp="1"/>
          </p:cNvSpPr>
          <p:nvPr>
            <p:ph type="sldNum" sz="quarter" idx="5"/>
          </p:nvPr>
        </p:nvSpPr>
        <p:spPr/>
        <p:txBody>
          <a:bodyPr/>
          <a:lstStyle/>
          <a:p>
            <a:pPr>
              <a:defRPr/>
            </a:pPr>
            <a:fld id="{D8312C99-E040-482C-8611-5890222CE8C6}" type="slidenum">
              <a:rPr lang="en-US"/>
              <a:pPr>
                <a:defRPr/>
              </a:pPr>
              <a:t>6</a:t>
            </a:fld>
            <a:endParaRPr lang="en-US"/>
          </a:p>
        </p:txBody>
      </p:sp>
    </p:spTree>
    <p:extLst>
      <p:ext uri="{BB962C8B-B14F-4D97-AF65-F5344CB8AC3E}">
        <p14:creationId xmlns:p14="http://schemas.microsoft.com/office/powerpoint/2010/main" val="564856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Instructional Approach(s): The teacher should pose</a:t>
            </a:r>
            <a:r>
              <a:rPr lang="en-US" altLang="en-US" baseline="0" dirty="0" smtClean="0"/>
              <a:t> the question to the class and either ask for volunteer responses or call on specific students to answer the question. </a:t>
            </a:r>
            <a:endParaRPr lang="en-US" altLang="en-US" dirty="0" smtClean="0"/>
          </a:p>
        </p:txBody>
      </p:sp>
      <p:sp>
        <p:nvSpPr>
          <p:cNvPr id="4" name="Slide Number Placeholder 3"/>
          <p:cNvSpPr>
            <a:spLocks noGrp="1"/>
          </p:cNvSpPr>
          <p:nvPr>
            <p:ph type="sldNum" sz="quarter" idx="5"/>
          </p:nvPr>
        </p:nvSpPr>
        <p:spPr/>
        <p:txBody>
          <a:bodyPr/>
          <a:lstStyle/>
          <a:p>
            <a:pPr>
              <a:defRPr/>
            </a:pPr>
            <a:fld id="{3E27178D-6B6B-45E9-8152-21AC7624063C}" type="slidenum">
              <a:rPr lang="en-US">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441738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Instructional Approach(s):  The teacher</a:t>
            </a:r>
            <a:r>
              <a:rPr lang="en-US" altLang="en-US" baseline="0" dirty="0" smtClean="0"/>
              <a:t> should present the information on the slide while the </a:t>
            </a:r>
            <a:r>
              <a:rPr lang="en-US" altLang="en-US" dirty="0" smtClean="0"/>
              <a:t>students fill in the information for number 3 on their notes worksheet.</a:t>
            </a:r>
          </a:p>
        </p:txBody>
      </p:sp>
      <p:sp>
        <p:nvSpPr>
          <p:cNvPr id="4" name="Slide Number Placeholder 3"/>
          <p:cNvSpPr>
            <a:spLocks noGrp="1"/>
          </p:cNvSpPr>
          <p:nvPr>
            <p:ph type="sldNum" sz="quarter" idx="5"/>
          </p:nvPr>
        </p:nvSpPr>
        <p:spPr/>
        <p:txBody>
          <a:bodyPr/>
          <a:lstStyle/>
          <a:p>
            <a:pPr>
              <a:defRPr/>
            </a:pPr>
            <a:fld id="{74DAA730-4E22-42EB-BF2A-414B6E109EA7}" type="slidenum">
              <a:rPr lang="en-US" smtClean="0"/>
              <a:pPr>
                <a:defRPr/>
              </a:pPr>
              <a:t>8</a:t>
            </a:fld>
            <a:endParaRPr lang="en-US"/>
          </a:p>
        </p:txBody>
      </p:sp>
    </p:spTree>
    <p:extLst>
      <p:ext uri="{BB962C8B-B14F-4D97-AF65-F5344CB8AC3E}">
        <p14:creationId xmlns:p14="http://schemas.microsoft.com/office/powerpoint/2010/main" val="265694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mn-lt"/>
                <a:ea typeface="+mn-ea"/>
                <a:cs typeface="+mn-cs"/>
              </a:rPr>
              <a:t>Instructional Approach(s):  The teacher should present the information on the slide while the students fill in the information for number 3 on their notes worksheet.</a:t>
            </a:r>
          </a:p>
        </p:txBody>
      </p:sp>
      <p:sp>
        <p:nvSpPr>
          <p:cNvPr id="4" name="Slide Number Placeholder 3"/>
          <p:cNvSpPr>
            <a:spLocks noGrp="1"/>
          </p:cNvSpPr>
          <p:nvPr>
            <p:ph type="sldNum" sz="quarter" idx="5"/>
          </p:nvPr>
        </p:nvSpPr>
        <p:spPr/>
        <p:txBody>
          <a:bodyPr/>
          <a:lstStyle/>
          <a:p>
            <a:pPr>
              <a:defRPr/>
            </a:pPr>
            <a:fld id="{D6F472A4-9374-43B8-8D3F-9D6B48E4E6AA}" type="slidenum">
              <a:rPr lang="en-US" smtClean="0"/>
              <a:pPr>
                <a:defRPr/>
              </a:pPr>
              <a:t>9</a:t>
            </a:fld>
            <a:endParaRPr lang="en-US"/>
          </a:p>
        </p:txBody>
      </p:sp>
    </p:spTree>
    <p:extLst>
      <p:ext uri="{BB962C8B-B14F-4D97-AF65-F5344CB8AC3E}">
        <p14:creationId xmlns:p14="http://schemas.microsoft.com/office/powerpoint/2010/main" val="34572563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3" descr="C:\Documents and Settings\Rami\Desktop\Ramis Work\PresPro\Templates_07_July_2004\Biotech\JPGS\PPP_SBIOT_TLE_DNA_Struc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solidFill>
            <a:srgbClr val="336699"/>
          </a:solidFill>
          <a:ln w="9525">
            <a:solidFill>
              <a:srgbClr val="339966"/>
            </a:solidFill>
            <a:miter lim="800000"/>
            <a:headEnd/>
            <a:tailEnd/>
          </a:ln>
        </p:spPr>
      </p:pic>
      <p:sp>
        <p:nvSpPr>
          <p:cNvPr id="4098" name="Rectangle 2"/>
          <p:cNvSpPr>
            <a:spLocks noGrp="1" noChangeArrowheads="1"/>
          </p:cNvSpPr>
          <p:nvPr>
            <p:ph type="ctrTitle"/>
          </p:nvPr>
        </p:nvSpPr>
        <p:spPr>
          <a:xfrm>
            <a:off x="205933" y="1011272"/>
            <a:ext cx="6250927" cy="1880534"/>
          </a:xfrm>
        </p:spPr>
        <p:txBody>
          <a:bodyPr/>
          <a:lstStyle>
            <a:lvl1pPr algn="r">
              <a:defRPr sz="3600"/>
            </a:lvl1pPr>
          </a:lstStyle>
          <a:p>
            <a:r>
              <a:rPr lang="en-US"/>
              <a:t>Click to edit Master title style</a:t>
            </a:r>
          </a:p>
        </p:txBody>
      </p:sp>
      <p:sp>
        <p:nvSpPr>
          <p:cNvPr id="4099" name="Rectangle 3"/>
          <p:cNvSpPr>
            <a:spLocks noGrp="1" noChangeArrowheads="1"/>
          </p:cNvSpPr>
          <p:nvPr>
            <p:ph type="subTitle" idx="1"/>
          </p:nvPr>
        </p:nvSpPr>
        <p:spPr>
          <a:xfrm>
            <a:off x="258847" y="3029512"/>
            <a:ext cx="6193722" cy="1308198"/>
          </a:xfrm>
        </p:spPr>
        <p:txBody>
          <a:bodyPr/>
          <a:lstStyle>
            <a:lvl1pPr marL="0" indent="0" algn="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0" y="6707188"/>
            <a:ext cx="1905000" cy="165100"/>
          </a:xfrm>
        </p:spPr>
        <p:txBody>
          <a:bodyPr/>
          <a:lstStyle>
            <a:lvl1pPr>
              <a:defRPr sz="1100"/>
            </a:lvl1pPr>
          </a:lstStyle>
          <a:p>
            <a:pPr>
              <a:defRPr/>
            </a:pPr>
            <a:endParaRPr lang="en-US"/>
          </a:p>
        </p:txBody>
      </p:sp>
      <p:sp>
        <p:nvSpPr>
          <p:cNvPr id="6" name="Rectangle 5"/>
          <p:cNvSpPr>
            <a:spLocks noGrp="1" noChangeArrowheads="1"/>
          </p:cNvSpPr>
          <p:nvPr>
            <p:ph type="ftr" sz="quarter" idx="11"/>
          </p:nvPr>
        </p:nvSpPr>
        <p:spPr>
          <a:xfrm>
            <a:off x="3124200" y="6692900"/>
            <a:ext cx="2895600" cy="165100"/>
          </a:xfrm>
        </p:spPr>
        <p:txBody>
          <a:bodyPr/>
          <a:lstStyle>
            <a:lvl1pPr>
              <a:defRPr sz="1100">
                <a:solidFill>
                  <a:schemeClr val="tx1"/>
                </a:solidFill>
              </a:defRPr>
            </a:lvl1pPr>
          </a:lstStyle>
          <a:p>
            <a:pPr>
              <a:defRPr/>
            </a:pPr>
            <a:endParaRPr lang="en-US"/>
          </a:p>
        </p:txBody>
      </p:sp>
      <p:sp>
        <p:nvSpPr>
          <p:cNvPr id="7" name="Rectangle 6"/>
          <p:cNvSpPr>
            <a:spLocks noGrp="1" noChangeArrowheads="1"/>
          </p:cNvSpPr>
          <p:nvPr>
            <p:ph type="sldNum" sz="quarter" idx="12"/>
          </p:nvPr>
        </p:nvSpPr>
        <p:spPr>
          <a:xfrm>
            <a:off x="7239000" y="6692900"/>
            <a:ext cx="1905000" cy="165100"/>
          </a:xfrm>
        </p:spPr>
        <p:txBody>
          <a:bodyPr/>
          <a:lstStyle>
            <a:lvl1pPr>
              <a:defRPr sz="1100">
                <a:solidFill>
                  <a:schemeClr val="tx1"/>
                </a:solidFill>
              </a:defRPr>
            </a:lvl1pPr>
          </a:lstStyle>
          <a:p>
            <a:pPr>
              <a:defRPr/>
            </a:pPr>
            <a:fld id="{B614CE72-8949-43EC-9974-A31D22B06020}" type="slidenum">
              <a:rPr lang="en-US"/>
              <a:pPr>
                <a:defRPr/>
              </a:pPr>
              <a:t>‹#›</a:t>
            </a:fld>
            <a:endParaRPr lang="en-US"/>
          </a:p>
        </p:txBody>
      </p:sp>
    </p:spTree>
    <p:extLst>
      <p:ext uri="{BB962C8B-B14F-4D97-AF65-F5344CB8AC3E}">
        <p14:creationId xmlns:p14="http://schemas.microsoft.com/office/powerpoint/2010/main" val="1740396850"/>
      </p:ext>
    </p:extLst>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860A5-58B1-4819-A5DC-9FD28C961ABB}" type="slidenum">
              <a:rPr lang="en-US"/>
              <a:pPr>
                <a:defRPr/>
              </a:pPr>
              <a:t>‹#›</a:t>
            </a:fld>
            <a:endParaRPr lang="en-US"/>
          </a:p>
        </p:txBody>
      </p:sp>
    </p:spTree>
    <p:extLst>
      <p:ext uri="{BB962C8B-B14F-4D97-AF65-F5344CB8AC3E}">
        <p14:creationId xmlns:p14="http://schemas.microsoft.com/office/powerpoint/2010/main" val="2557988710"/>
      </p:ext>
    </p:extLst>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1544" y="137705"/>
            <a:ext cx="1956364" cy="640328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62451" y="137705"/>
            <a:ext cx="5731804" cy="640328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EB4979-24D2-40F4-BD38-ABDD3A572B0F}" type="slidenum">
              <a:rPr lang="en-US"/>
              <a:pPr>
                <a:defRPr/>
              </a:pPr>
              <a:t>‹#›</a:t>
            </a:fld>
            <a:endParaRPr lang="en-US"/>
          </a:p>
        </p:txBody>
      </p:sp>
    </p:spTree>
    <p:extLst>
      <p:ext uri="{BB962C8B-B14F-4D97-AF65-F5344CB8AC3E}">
        <p14:creationId xmlns:p14="http://schemas.microsoft.com/office/powerpoint/2010/main" val="1221420533"/>
      </p:ext>
    </p:extLst>
  </p:cSld>
  <p:clrMapOvr>
    <a:masterClrMapping/>
  </p:clrMapOvr>
  <p:transition spd="slow">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E7F911-945F-46E7-817E-7F5286AE4522}" type="slidenum">
              <a:rPr lang="en-US"/>
              <a:pPr>
                <a:defRPr/>
              </a:pPr>
              <a:t>‹#›</a:t>
            </a:fld>
            <a:endParaRPr lang="en-US"/>
          </a:p>
        </p:txBody>
      </p:sp>
    </p:spTree>
    <p:extLst>
      <p:ext uri="{BB962C8B-B14F-4D97-AF65-F5344CB8AC3E}">
        <p14:creationId xmlns:p14="http://schemas.microsoft.com/office/powerpoint/2010/main" val="3388610010"/>
      </p:ext>
    </p:extLst>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2D88BC-9D40-4395-B160-FBA169AA5523}" type="slidenum">
              <a:rPr lang="en-US"/>
              <a:pPr>
                <a:defRPr/>
              </a:pPr>
              <a:t>‹#›</a:t>
            </a:fld>
            <a:endParaRPr lang="en-US"/>
          </a:p>
        </p:txBody>
      </p:sp>
    </p:spTree>
    <p:extLst>
      <p:ext uri="{BB962C8B-B14F-4D97-AF65-F5344CB8AC3E}">
        <p14:creationId xmlns:p14="http://schemas.microsoft.com/office/powerpoint/2010/main" val="4282216470"/>
      </p:ext>
    </p:extLst>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0B1D2F-CC35-4E41-A4D9-24582202BD5B}" type="slidenum">
              <a:rPr lang="en-US"/>
              <a:pPr>
                <a:defRPr/>
              </a:pPr>
              <a:t>‹#›</a:t>
            </a:fld>
            <a:endParaRPr lang="en-US"/>
          </a:p>
        </p:txBody>
      </p:sp>
    </p:spTree>
    <p:extLst>
      <p:ext uri="{BB962C8B-B14F-4D97-AF65-F5344CB8AC3E}">
        <p14:creationId xmlns:p14="http://schemas.microsoft.com/office/powerpoint/2010/main" val="575817222"/>
      </p:ext>
    </p:extLst>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35598"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9682" y="1583608"/>
            <a:ext cx="3706795" cy="4957383"/>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B010F9-6B5F-470D-A761-7E90BDCA4DA6}" type="slidenum">
              <a:rPr lang="en-US"/>
              <a:pPr>
                <a:defRPr/>
              </a:pPr>
              <a:t>‹#›</a:t>
            </a:fld>
            <a:endParaRPr lang="en-US"/>
          </a:p>
        </p:txBody>
      </p:sp>
    </p:spTree>
    <p:extLst>
      <p:ext uri="{BB962C8B-B14F-4D97-AF65-F5344CB8AC3E}">
        <p14:creationId xmlns:p14="http://schemas.microsoft.com/office/powerpoint/2010/main" val="73278889"/>
      </p:ext>
    </p:extLst>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CD27F6-F070-44BC-A10A-D0B3EA66FE7A}" type="slidenum">
              <a:rPr lang="en-US"/>
              <a:pPr>
                <a:defRPr/>
              </a:pPr>
              <a:t>‹#›</a:t>
            </a:fld>
            <a:endParaRPr lang="en-US"/>
          </a:p>
        </p:txBody>
      </p:sp>
    </p:spTree>
    <p:extLst>
      <p:ext uri="{BB962C8B-B14F-4D97-AF65-F5344CB8AC3E}">
        <p14:creationId xmlns:p14="http://schemas.microsoft.com/office/powerpoint/2010/main" val="2786363643"/>
      </p:ext>
    </p:extLst>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817456-F5AD-4B0E-8650-428C98AFD5CD}" type="slidenum">
              <a:rPr lang="en-US"/>
              <a:pPr>
                <a:defRPr/>
              </a:pPr>
              <a:t>‹#›</a:t>
            </a:fld>
            <a:endParaRPr lang="en-US"/>
          </a:p>
        </p:txBody>
      </p:sp>
    </p:spTree>
    <p:extLst>
      <p:ext uri="{BB962C8B-B14F-4D97-AF65-F5344CB8AC3E}">
        <p14:creationId xmlns:p14="http://schemas.microsoft.com/office/powerpoint/2010/main" val="2483260618"/>
      </p:ext>
    </p:extLst>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A0F48A-9F32-4B22-9F43-09101F0868A4}" type="slidenum">
              <a:rPr lang="en-US"/>
              <a:pPr>
                <a:defRPr/>
              </a:pPr>
              <a:t>‹#›</a:t>
            </a:fld>
            <a:endParaRPr lang="en-US"/>
          </a:p>
        </p:txBody>
      </p:sp>
    </p:spTree>
    <p:extLst>
      <p:ext uri="{BB962C8B-B14F-4D97-AF65-F5344CB8AC3E}">
        <p14:creationId xmlns:p14="http://schemas.microsoft.com/office/powerpoint/2010/main" val="232694362"/>
      </p:ext>
    </p:extLst>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4AB1EC-6AEE-448D-B08F-4A068D269894}" type="slidenum">
              <a:rPr lang="en-US"/>
              <a:pPr>
                <a:defRPr/>
              </a:pPr>
              <a:t>‹#›</a:t>
            </a:fld>
            <a:endParaRPr lang="en-US"/>
          </a:p>
        </p:txBody>
      </p:sp>
    </p:spTree>
    <p:extLst>
      <p:ext uri="{BB962C8B-B14F-4D97-AF65-F5344CB8AC3E}">
        <p14:creationId xmlns:p14="http://schemas.microsoft.com/office/powerpoint/2010/main" val="4002844526"/>
      </p:ext>
    </p:extLst>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endParaRPr lang="en-US" noProof="0" smtClean="0"/>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68FBE8-6D52-42A5-997B-68B6EBD68449}" type="slidenum">
              <a:rPr lang="en-US"/>
              <a:pPr>
                <a:defRPr/>
              </a:pPr>
              <a:t>‹#›</a:t>
            </a:fld>
            <a:endParaRPr lang="en-US"/>
          </a:p>
        </p:txBody>
      </p:sp>
    </p:spTree>
    <p:extLst>
      <p:ext uri="{BB962C8B-B14F-4D97-AF65-F5344CB8AC3E}">
        <p14:creationId xmlns:p14="http://schemas.microsoft.com/office/powerpoint/2010/main" val="3373505696"/>
      </p:ext>
    </p:extLst>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108" descr="C:\Documents and Settings\Rami\Desktop\Ramis Work\PresPro\Templates_07_July_2004\Biotech\JPGS\PPP_SBIOT_TXT_DNA_Structur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62025" y="138113"/>
            <a:ext cx="7826375"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1235075" y="1584325"/>
            <a:ext cx="75517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1365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a:effectLst/>
              </a:defRPr>
            </a:lvl1pPr>
          </a:lstStyle>
          <a:p>
            <a:pPr>
              <a:defRPr/>
            </a:pPr>
            <a:endParaRPr lang="en-US"/>
          </a:p>
        </p:txBody>
      </p:sp>
      <p:sp>
        <p:nvSpPr>
          <p:cNvPr id="1029" name="Rectangle 5"/>
          <p:cNvSpPr>
            <a:spLocks noGrp="1" noChangeArrowheads="1"/>
          </p:cNvSpPr>
          <p:nvPr>
            <p:ph type="ftr" sz="quarter" idx="3"/>
          </p:nvPr>
        </p:nvSpPr>
        <p:spPr bwMode="auto">
          <a:xfrm>
            <a:off x="3157538" y="6624638"/>
            <a:ext cx="2894012"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a:solidFill>
                  <a:srgbClr val="FFFFFF"/>
                </a:solidFill>
                <a:effectLst/>
              </a:defRPr>
            </a:lvl1pPr>
          </a:lstStyle>
          <a:p>
            <a:pPr>
              <a:defRPr/>
            </a:pPr>
            <a:endParaRPr lang="en-US"/>
          </a:p>
        </p:txBody>
      </p:sp>
      <p:sp>
        <p:nvSpPr>
          <p:cNvPr id="1030" name="Rectangle 6"/>
          <p:cNvSpPr>
            <a:spLocks noGrp="1" noChangeArrowheads="1"/>
          </p:cNvSpPr>
          <p:nvPr>
            <p:ph type="sldNum" sz="quarter" idx="4"/>
          </p:nvPr>
        </p:nvSpPr>
        <p:spPr bwMode="auto">
          <a:xfrm>
            <a:off x="7070725" y="6624638"/>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a:solidFill>
                  <a:srgbClr val="FFFFFF"/>
                </a:solidFill>
                <a:effectLst/>
              </a:defRPr>
            </a:lvl1pPr>
          </a:lstStyle>
          <a:p>
            <a:pPr>
              <a:defRPr/>
            </a:pPr>
            <a:fld id="{5A954EDA-BADE-49D1-B100-D51AE8D96D7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89"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ransition spd="slow">
    <p:diamond/>
  </p:transition>
  <p:txStyles>
    <p:title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fontAlgn="base">
        <a:spcBef>
          <a:spcPct val="0"/>
        </a:spcBef>
        <a:spcAft>
          <a:spcPct val="0"/>
        </a:spcAft>
        <a:defRPr sz="3400">
          <a:solidFill>
            <a:srgbClr val="FFFFFF"/>
          </a:solidFill>
          <a:latin typeface="Arial" charset="0"/>
        </a:defRPr>
      </a:lvl6pPr>
      <a:lvl7pPr marL="824789" algn="l" defTabSz="915001" rtl="0" fontAlgn="base">
        <a:spcBef>
          <a:spcPct val="0"/>
        </a:spcBef>
        <a:spcAft>
          <a:spcPct val="0"/>
        </a:spcAft>
        <a:defRPr sz="3400">
          <a:solidFill>
            <a:srgbClr val="FFFFFF"/>
          </a:solidFill>
          <a:latin typeface="Arial" charset="0"/>
        </a:defRPr>
      </a:lvl7pPr>
      <a:lvl8pPr marL="1237183" algn="l" defTabSz="915001" rtl="0" fontAlgn="base">
        <a:spcBef>
          <a:spcPct val="0"/>
        </a:spcBef>
        <a:spcAft>
          <a:spcPct val="0"/>
        </a:spcAft>
        <a:defRPr sz="3400">
          <a:solidFill>
            <a:srgbClr val="FFFFFF"/>
          </a:solidFill>
          <a:latin typeface="Arial" charset="0"/>
        </a:defRPr>
      </a:lvl8pPr>
      <a:lvl9pPr marL="1649578" algn="l" defTabSz="915001" rtl="0" fontAlgn="base">
        <a:spcBef>
          <a:spcPct val="0"/>
        </a:spcBef>
        <a:spcAft>
          <a:spcPct val="0"/>
        </a:spcAft>
        <a:defRPr sz="3400">
          <a:solidFill>
            <a:srgbClr val="FFFFFF"/>
          </a:solidFill>
          <a:latin typeface="Arial" charset="0"/>
        </a:defRPr>
      </a:lvl9pPr>
    </p:titleStyle>
    <p:bodyStyle>
      <a:lvl1pPr marL="341313" indent="-341313"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200">
          <a:solidFill>
            <a:srgbClr val="FFFFFF"/>
          </a:solidFill>
          <a:latin typeface="+mn-lt"/>
        </a:defRPr>
      </a:lvl2pPr>
      <a:lvl3pPr marL="1141413" indent="-227013" algn="l" rtl="0" eaLnBrk="0" fontAlgn="base" hangingPunct="0">
        <a:spcBef>
          <a:spcPct val="20000"/>
        </a:spcBef>
        <a:spcAft>
          <a:spcPct val="0"/>
        </a:spcAft>
        <a:buChar char="•"/>
        <a:defRPr sz="2200">
          <a:solidFill>
            <a:srgbClr val="FFFFFF"/>
          </a:solidFill>
          <a:latin typeface="+mn-lt"/>
        </a:defRPr>
      </a:lvl3pPr>
      <a:lvl4pPr marL="1598613" indent="-227013" algn="l" rtl="0" eaLnBrk="0" fontAlgn="base" hangingPunct="0">
        <a:spcBef>
          <a:spcPct val="20000"/>
        </a:spcBef>
        <a:spcAft>
          <a:spcPct val="0"/>
        </a:spcAft>
        <a:buChar char="–"/>
        <a:defRPr sz="1900">
          <a:solidFill>
            <a:srgbClr val="FFFFFF"/>
          </a:solidFill>
          <a:latin typeface="+mn-lt"/>
        </a:defRPr>
      </a:lvl4pPr>
      <a:lvl5pPr marL="2057400" indent="-228600" algn="l" rtl="0" eaLnBrk="0" fontAlgn="base" hangingPunct="0">
        <a:spcBef>
          <a:spcPct val="20000"/>
        </a:spcBef>
        <a:spcAft>
          <a:spcPct val="0"/>
        </a:spcAft>
        <a:buChar char="»"/>
        <a:defRPr>
          <a:solidFill>
            <a:srgbClr val="FFFFFF"/>
          </a:solidFill>
          <a:latin typeface="+mn-lt"/>
        </a:defRPr>
      </a:lvl5pPr>
      <a:lvl6pPr marL="2470071" indent="-229108" algn="l" defTabSz="915001" rtl="0" fontAlgn="base">
        <a:spcBef>
          <a:spcPct val="20000"/>
        </a:spcBef>
        <a:spcAft>
          <a:spcPct val="0"/>
        </a:spcAft>
        <a:buChar char="»"/>
        <a:defRPr>
          <a:solidFill>
            <a:srgbClr val="FFFFFF"/>
          </a:solidFill>
          <a:latin typeface="+mn-lt"/>
        </a:defRPr>
      </a:lvl6pPr>
      <a:lvl7pPr marL="2882465" indent="-229108" algn="l" defTabSz="915001" rtl="0" fontAlgn="base">
        <a:spcBef>
          <a:spcPct val="20000"/>
        </a:spcBef>
        <a:spcAft>
          <a:spcPct val="0"/>
        </a:spcAft>
        <a:buChar char="»"/>
        <a:defRPr>
          <a:solidFill>
            <a:srgbClr val="FFFFFF"/>
          </a:solidFill>
          <a:latin typeface="+mn-lt"/>
        </a:defRPr>
      </a:lvl7pPr>
      <a:lvl8pPr marL="3294860" indent="-229108" algn="l" defTabSz="915001" rtl="0" fontAlgn="base">
        <a:spcBef>
          <a:spcPct val="20000"/>
        </a:spcBef>
        <a:spcAft>
          <a:spcPct val="0"/>
        </a:spcAft>
        <a:buChar char="»"/>
        <a:defRPr>
          <a:solidFill>
            <a:srgbClr val="FFFFFF"/>
          </a:solidFill>
          <a:latin typeface="+mn-lt"/>
        </a:defRPr>
      </a:lvl8pPr>
      <a:lvl9pPr marL="3707254" indent="-229108" algn="l" defTabSz="915001" rtl="0" fontAlgn="base">
        <a:spcBef>
          <a:spcPct val="20000"/>
        </a:spcBef>
        <a:spcAft>
          <a:spcPct val="0"/>
        </a:spcAft>
        <a:buChar char="»"/>
        <a:defRPr>
          <a:solidFill>
            <a:srgbClr val="FFFFFF"/>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Mehz7tCxjSE"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hyperlink" Target="http://learn.genetics.utah.edu/content/chromosomes/intro/" TargetMode="External"/><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hyperlink" Target="http://www.yourgenome.org/landing_dgg.shtml"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hyperlink" Target="http://learn.genetics.utah.edu/content/molecules/gen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5600" y="1143000"/>
            <a:ext cx="6251575" cy="1881188"/>
          </a:xfrm>
        </p:spPr>
        <p:txBody>
          <a:bodyPr/>
          <a:lstStyle/>
          <a:p>
            <a:pPr algn="ctr">
              <a:defRPr/>
            </a:pPr>
            <a:r>
              <a:rPr lang="en-US" sz="4400" b="1" dirty="0" smtClean="0">
                <a:effectLst>
                  <a:outerShdw blurRad="38100" dist="38100" dir="2700000" algn="tl">
                    <a:srgbClr val="000000">
                      <a:alpha val="43137"/>
                    </a:srgbClr>
                  </a:outerShdw>
                </a:effectLst>
                <a:latin typeface="Andalus" pitchFamily="18" charset="-78"/>
                <a:cs typeface="Andalus" pitchFamily="18" charset="-78"/>
              </a:rPr>
              <a:t>Think of a characteristic that you share with a family member.</a:t>
            </a:r>
            <a:endParaRPr lang="en-US" sz="4400" b="1" dirty="0">
              <a:effectLst>
                <a:outerShdw blurRad="38100" dist="38100" dir="2700000" algn="tl">
                  <a:srgbClr val="000000">
                    <a:alpha val="43137"/>
                  </a:srgbClr>
                </a:outerShdw>
              </a:effectLst>
              <a:latin typeface="Andalus" pitchFamily="18" charset="-78"/>
              <a:cs typeface="Andalus" pitchFamily="18" charset="-78"/>
            </a:endParaRPr>
          </a:p>
        </p:txBody>
      </p:sp>
      <p:sp>
        <p:nvSpPr>
          <p:cNvPr id="5" name="Title 1"/>
          <p:cNvSpPr txBox="1">
            <a:spLocks/>
          </p:cNvSpPr>
          <p:nvPr/>
        </p:nvSpPr>
        <p:spPr bwMode="auto">
          <a:xfrm>
            <a:off x="355600" y="3741738"/>
            <a:ext cx="6251575" cy="2514600"/>
          </a:xfrm>
          <a:prstGeom prst="rect">
            <a:avLst/>
          </a:prstGeom>
          <a:noFill/>
          <a:ln>
            <a:noFill/>
          </a:ln>
          <a:extLst/>
        </p:spPr>
        <p:txBody>
          <a:bodyPr lIns="91436" tIns="45718" rIns="91436" bIns="45718" anchor="ctr"/>
          <a:lstStyle>
            <a:lvl1pPr algn="r" rtl="0" eaLnBrk="0" fontAlgn="base" hangingPunct="0">
              <a:spcBef>
                <a:spcPct val="0"/>
              </a:spcBef>
              <a:spcAft>
                <a:spcPct val="0"/>
              </a:spcAft>
              <a:defRPr sz="36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fontAlgn="base">
              <a:spcBef>
                <a:spcPct val="0"/>
              </a:spcBef>
              <a:spcAft>
                <a:spcPct val="0"/>
              </a:spcAft>
              <a:defRPr sz="3400">
                <a:solidFill>
                  <a:srgbClr val="FFFFFF"/>
                </a:solidFill>
                <a:latin typeface="Arial" charset="0"/>
              </a:defRPr>
            </a:lvl6pPr>
            <a:lvl7pPr marL="824789" algn="l" defTabSz="915001" rtl="0" fontAlgn="base">
              <a:spcBef>
                <a:spcPct val="0"/>
              </a:spcBef>
              <a:spcAft>
                <a:spcPct val="0"/>
              </a:spcAft>
              <a:defRPr sz="3400">
                <a:solidFill>
                  <a:srgbClr val="FFFFFF"/>
                </a:solidFill>
                <a:latin typeface="Arial" charset="0"/>
              </a:defRPr>
            </a:lvl7pPr>
            <a:lvl8pPr marL="1237183" algn="l" defTabSz="915001" rtl="0" fontAlgn="base">
              <a:spcBef>
                <a:spcPct val="0"/>
              </a:spcBef>
              <a:spcAft>
                <a:spcPct val="0"/>
              </a:spcAft>
              <a:defRPr sz="3400">
                <a:solidFill>
                  <a:srgbClr val="FFFFFF"/>
                </a:solidFill>
                <a:latin typeface="Arial" charset="0"/>
              </a:defRPr>
            </a:lvl8pPr>
            <a:lvl9pPr marL="1649578" algn="l" defTabSz="915001" rtl="0" fontAlgn="base">
              <a:spcBef>
                <a:spcPct val="0"/>
              </a:spcBef>
              <a:spcAft>
                <a:spcPct val="0"/>
              </a:spcAft>
              <a:defRPr sz="3400">
                <a:solidFill>
                  <a:srgbClr val="FFFFFF"/>
                </a:solidFill>
                <a:latin typeface="Arial" charset="0"/>
              </a:defRPr>
            </a:lvl9pPr>
          </a:lstStyle>
          <a:p>
            <a:pPr algn="ctr">
              <a:defRPr/>
            </a:pPr>
            <a:r>
              <a:rPr lang="en-US" sz="4400" b="1" dirty="0" smtClean="0">
                <a:latin typeface="Andalus" pitchFamily="18" charset="-78"/>
                <a:cs typeface="Andalus" pitchFamily="18" charset="-78"/>
              </a:rPr>
              <a:t>Think of a characteristic that you have that none of your family members share.</a:t>
            </a:r>
            <a:endParaRPr lang="en-US" sz="4400" b="1" dirty="0">
              <a:latin typeface="Andalus" pitchFamily="18" charset="-78"/>
              <a:cs typeface="Andalus" pitchFamily="18" charset="-78"/>
            </a:endParaRPr>
          </a:p>
        </p:txBody>
      </p:sp>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377825"/>
            <a:ext cx="4559300" cy="5867400"/>
          </a:xfrm>
        </p:spPr>
        <p:txBody>
          <a:bodyPr/>
          <a:lstStyle/>
          <a:p>
            <a:pPr algn="ctr"/>
            <a:r>
              <a:rPr lang="en-US" altLang="en-US" sz="3200" b="1" dirty="0" smtClean="0">
                <a:latin typeface="Andalus" pitchFamily="18" charset="-78"/>
                <a:cs typeface="Andalus" pitchFamily="18" charset="-78"/>
              </a:rPr>
              <a:t>  </a:t>
            </a:r>
            <a:r>
              <a:rPr lang="en-US" altLang="en-US" sz="4200" b="1" dirty="0" smtClean="0">
                <a:solidFill>
                  <a:schemeClr val="tx1"/>
                </a:solidFill>
                <a:latin typeface="Andalus" pitchFamily="18" charset="-78"/>
                <a:cs typeface="Andalus" pitchFamily="18" charset="-78"/>
              </a:rPr>
              <a:t>DNA is often referred to as a blueprint because it contains the instructions needed for an organism to grow, maintain itself, and reproduce. </a:t>
            </a:r>
          </a:p>
        </p:txBody>
      </p:sp>
      <p:pic>
        <p:nvPicPr>
          <p:cNvPr id="15363" name="Picture 2" descr="http://1.bp.blogspot.com/_pOvlf2rEzP0/TMcuK2FYZJI/AAAAAAAAABY/WmaICkZbzT0/s1600/shutterstock_6154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18075" y="533400"/>
            <a:ext cx="4076700" cy="5707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609600" y="609600"/>
            <a:ext cx="8382000" cy="2286000"/>
          </a:xfrm>
        </p:spPr>
        <p:txBody>
          <a:bodyPr/>
          <a:lstStyle/>
          <a:p>
            <a:pPr algn="ctr">
              <a:defRPr/>
            </a:pPr>
            <a:r>
              <a:rPr lang="en-US" sz="3200" b="1" dirty="0" smtClean="0">
                <a:latin typeface="Andalus" pitchFamily="18" charset="-78"/>
                <a:cs typeface="Andalus" pitchFamily="18" charset="-78"/>
              </a:rPr>
              <a:t>  </a:t>
            </a:r>
            <a:r>
              <a:rPr lang="en-US" sz="3600" b="1" dirty="0" smtClean="0">
                <a:effectLst>
                  <a:outerShdw blurRad="38100" dist="38100" dir="2700000" algn="tl">
                    <a:srgbClr val="000000">
                      <a:alpha val="43137"/>
                    </a:srgbClr>
                  </a:outerShdw>
                </a:effectLst>
                <a:latin typeface="Andalus" pitchFamily="18" charset="-78"/>
                <a:cs typeface="Andalus" pitchFamily="18" charset="-78"/>
              </a:rPr>
              <a:t>Genetic material (DNA) makes you an </a:t>
            </a:r>
            <a:br>
              <a:rPr lang="en-US" sz="3600" b="1" dirty="0" smtClean="0">
                <a:effectLst>
                  <a:outerShdw blurRad="38100" dist="38100" dir="2700000" algn="tl">
                    <a:srgbClr val="000000">
                      <a:alpha val="43137"/>
                    </a:srgbClr>
                  </a:outerShdw>
                </a:effectLst>
                <a:latin typeface="Andalus" pitchFamily="18" charset="-78"/>
                <a:cs typeface="Andalus" pitchFamily="18" charset="-78"/>
              </a:rPr>
            </a:br>
            <a:r>
              <a:rPr lang="en-US" sz="3600" b="1" dirty="0" smtClean="0">
                <a:effectLst>
                  <a:outerShdw blurRad="38100" dist="38100" dir="2700000" algn="tl">
                    <a:srgbClr val="000000">
                      <a:alpha val="43137"/>
                    </a:srgbClr>
                  </a:outerShdw>
                </a:effectLst>
                <a:latin typeface="Andalus" pitchFamily="18" charset="-78"/>
                <a:cs typeface="Andalus" pitchFamily="18" charset="-78"/>
              </a:rPr>
              <a:t>individual with a unique combination of characteristics. These characteristics are also known as Traits.</a:t>
            </a:r>
          </a:p>
        </p:txBody>
      </p:sp>
      <p:grpSp>
        <p:nvGrpSpPr>
          <p:cNvPr id="2" name="Group 10"/>
          <p:cNvGrpSpPr>
            <a:grpSpLocks/>
          </p:cNvGrpSpPr>
          <p:nvPr/>
        </p:nvGrpSpPr>
        <p:grpSpPr bwMode="auto">
          <a:xfrm>
            <a:off x="6023735" y="2714625"/>
            <a:ext cx="2692400" cy="3595689"/>
            <a:chOff x="5965897" y="2915264"/>
            <a:chExt cx="2691925" cy="3596013"/>
          </a:xfrm>
        </p:grpSpPr>
        <p:pic>
          <p:nvPicPr>
            <p:cNvPr id="1638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771" y="4100136"/>
              <a:ext cx="2573750" cy="24111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5965897" y="2915264"/>
              <a:ext cx="2691925" cy="52392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solidFill>
                    <a:srgbClr val="FFFFFF"/>
                  </a:solidFill>
                  <a:latin typeface="Andalus" pitchFamily="18" charset="-78"/>
                  <a:cs typeface="Andalus" pitchFamily="18" charset="-78"/>
                </a:rPr>
                <a:t>Genetic Material</a:t>
              </a:r>
            </a:p>
          </p:txBody>
        </p:sp>
        <p:cxnSp>
          <p:nvCxnSpPr>
            <p:cNvPr id="6" name="Straight Arrow Connector 5"/>
            <p:cNvCxnSpPr/>
            <p:nvPr/>
          </p:nvCxnSpPr>
          <p:spPr bwMode="auto">
            <a:xfrm>
              <a:off x="7273006" y="3886902"/>
              <a:ext cx="17460" cy="1176444"/>
            </a:xfrm>
            <a:prstGeom prst="straightConnector1">
              <a:avLst/>
            </a:prstGeom>
            <a:noFill/>
            <a:ln w="114300" cap="flat" cmpd="sng" algn="ctr">
              <a:solidFill>
                <a:srgbClr val="FFFFFF"/>
              </a:solidFill>
              <a:prstDash val="solid"/>
              <a:tailEnd type="triangle"/>
            </a:ln>
            <a:effectLst>
              <a:outerShdw blurRad="50800" dist="50800" dir="5400000" algn="ctr" rotWithShape="0">
                <a:schemeClr val="bg1">
                  <a:lumMod val="75000"/>
                </a:schemeClr>
              </a:outerShdw>
            </a:effectLst>
          </p:spPr>
        </p:cxnSp>
      </p:grpSp>
      <p:sp>
        <p:nvSpPr>
          <p:cNvPr id="10" name="Title 1"/>
          <p:cNvSpPr txBox="1">
            <a:spLocks/>
          </p:cNvSpPr>
          <p:nvPr/>
        </p:nvSpPr>
        <p:spPr bwMode="auto">
          <a:xfrm>
            <a:off x="1225550" y="3581400"/>
            <a:ext cx="4343400" cy="2286000"/>
          </a:xfrm>
          <a:prstGeom prst="rect">
            <a:avLst/>
          </a:prstGeom>
          <a:noFill/>
          <a:ln>
            <a:noFill/>
          </a:ln>
          <a:extLst/>
        </p:spPr>
        <p:txBody>
          <a:bodyPr lIns="91436" tIns="45718" rIns="91436" bIns="45718" anchor="ctr"/>
          <a:lst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fontAlgn="base">
              <a:spcBef>
                <a:spcPct val="0"/>
              </a:spcBef>
              <a:spcAft>
                <a:spcPct val="0"/>
              </a:spcAft>
              <a:defRPr sz="3400">
                <a:solidFill>
                  <a:srgbClr val="FFFFFF"/>
                </a:solidFill>
                <a:latin typeface="Arial" charset="0"/>
              </a:defRPr>
            </a:lvl6pPr>
            <a:lvl7pPr marL="824789" algn="l" defTabSz="915001" rtl="0" fontAlgn="base">
              <a:spcBef>
                <a:spcPct val="0"/>
              </a:spcBef>
              <a:spcAft>
                <a:spcPct val="0"/>
              </a:spcAft>
              <a:defRPr sz="3400">
                <a:solidFill>
                  <a:srgbClr val="FFFFFF"/>
                </a:solidFill>
                <a:latin typeface="Arial" charset="0"/>
              </a:defRPr>
            </a:lvl7pPr>
            <a:lvl8pPr marL="1237183" algn="l" defTabSz="915001" rtl="0" fontAlgn="base">
              <a:spcBef>
                <a:spcPct val="0"/>
              </a:spcBef>
              <a:spcAft>
                <a:spcPct val="0"/>
              </a:spcAft>
              <a:defRPr sz="3400">
                <a:solidFill>
                  <a:srgbClr val="FFFFFF"/>
                </a:solidFill>
                <a:latin typeface="Arial" charset="0"/>
              </a:defRPr>
            </a:lvl8pPr>
            <a:lvl9pPr marL="1649578" algn="l" defTabSz="915001" rtl="0" fontAlgn="base">
              <a:spcBef>
                <a:spcPct val="0"/>
              </a:spcBef>
              <a:spcAft>
                <a:spcPct val="0"/>
              </a:spcAft>
              <a:defRPr sz="3400">
                <a:solidFill>
                  <a:srgbClr val="FFFFFF"/>
                </a:solidFill>
                <a:latin typeface="Arial" charset="0"/>
              </a:defRPr>
            </a:lvl9pPr>
          </a:lstStyle>
          <a:p>
            <a:pPr algn="ctr">
              <a:defRPr/>
            </a:pPr>
            <a:r>
              <a:rPr lang="en-US" sz="3600" b="1" dirty="0" smtClean="0">
                <a:latin typeface="Andalus" pitchFamily="18" charset="-78"/>
                <a:cs typeface="Andalus" pitchFamily="18" charset="-78"/>
              </a:rPr>
              <a:t>Turn to a seat partner and describe a few Traits that make you different from others.</a:t>
            </a:r>
            <a:endParaRPr lang="en-US" sz="3600" b="1" u="sng" dirty="0">
              <a:latin typeface="Andalus" pitchFamily="18" charset="-78"/>
              <a:cs typeface="Andalus" pitchFamily="18"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nodeType="afterGroup">
                            <p:stCondLst>
                              <p:cond delay="1500"/>
                            </p:stCondLst>
                            <p:childTnLst>
                              <p:par>
                                <p:cTn id="9" presetID="9" presetClass="entr" presetSubtype="0" fill="hold" grpId="0" nodeType="afterEffect">
                                  <p:stCondLst>
                                    <p:cond delay="500"/>
                                  </p:stCondLst>
                                  <p:childTnLst>
                                    <p:set>
                                      <p:cBhvr>
                                        <p:cTn id="10" dur="1" fill="hold">
                                          <p:stCondLst>
                                            <p:cond delay="0"/>
                                          </p:stCondLst>
                                        </p:cTn>
                                        <p:tgtEl>
                                          <p:spTgt spid="6146"/>
                                        </p:tgtEl>
                                        <p:attrNameLst>
                                          <p:attrName>style.visibility</p:attrName>
                                        </p:attrNameLst>
                                      </p:cBhvr>
                                      <p:to>
                                        <p:strVal val="visible"/>
                                      </p:to>
                                    </p:set>
                                    <p:animEffect transition="in" filter="dissolve">
                                      <p:cBhvr>
                                        <p:cTn id="11" dur="1000"/>
                                        <p:tgtEl>
                                          <p:spTgt spid="6146"/>
                                        </p:tgtEl>
                                      </p:cBhvr>
                                    </p:animEffect>
                                  </p:childTnLst>
                                </p:cTn>
                              </p:par>
                            </p:childTnLst>
                          </p:cTn>
                        </p:par>
                        <p:par>
                          <p:cTn id="12" fill="hold" nodeType="afterGroup">
                            <p:stCondLst>
                              <p:cond delay="3000"/>
                            </p:stCondLst>
                            <p:childTnLst>
                              <p:par>
                                <p:cTn id="13" presetID="9" presetClass="entr" presetSubtype="0" fill="hold" grpId="0" nodeType="afterEffect">
                                  <p:stCondLst>
                                    <p:cond delay="400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070113" y="304800"/>
            <a:ext cx="5972175" cy="914400"/>
          </a:xfrm>
        </p:spPr>
        <p:txBody>
          <a:bodyPr/>
          <a:lstStyle/>
          <a:p>
            <a:pPr algn="ctr">
              <a:defRPr/>
            </a:pPr>
            <a:r>
              <a:rPr lang="en-US" sz="6600" b="1" u="sng" dirty="0" smtClean="0">
                <a:effectLst>
                  <a:outerShdw blurRad="38100" dist="38100" dir="2700000" algn="tl">
                    <a:srgbClr val="000000">
                      <a:alpha val="43137"/>
                    </a:srgbClr>
                  </a:outerShdw>
                </a:effectLst>
                <a:latin typeface="Andalus" pitchFamily="18" charset="-78"/>
                <a:cs typeface="Andalus" pitchFamily="18" charset="-78"/>
              </a:rPr>
              <a:t>Inherited  Traits</a:t>
            </a:r>
          </a:p>
        </p:txBody>
      </p:sp>
      <p:sp>
        <p:nvSpPr>
          <p:cNvPr id="14339" name="Content Placeholder 2"/>
          <p:cNvSpPr>
            <a:spLocks noGrp="1"/>
          </p:cNvSpPr>
          <p:nvPr>
            <p:ph idx="1"/>
          </p:nvPr>
        </p:nvSpPr>
        <p:spPr>
          <a:xfrm>
            <a:off x="1066800" y="1600200"/>
            <a:ext cx="7924800" cy="5029200"/>
          </a:xfrm>
        </p:spPr>
        <p:txBody>
          <a:bodyPr/>
          <a:lstStyle/>
          <a:p>
            <a:r>
              <a:rPr lang="en-US" altLang="en-US" sz="3100" dirty="0" smtClean="0">
                <a:latin typeface="Andalus" panose="02020603050405020304" pitchFamily="18" charset="-78"/>
                <a:cs typeface="Andalus" panose="02020603050405020304" pitchFamily="18" charset="-78"/>
              </a:rPr>
              <a:t>Many of your traits may resemble those your parents have, including your hair color, eye color, and blood type. These characteristics are called inherited traits.</a:t>
            </a:r>
          </a:p>
          <a:p>
            <a:r>
              <a:rPr lang="en-US" altLang="en-US" sz="3100" dirty="0" smtClean="0">
                <a:latin typeface="Andalus" panose="02020603050405020304" pitchFamily="18" charset="-78"/>
                <a:cs typeface="Andalus" panose="02020603050405020304" pitchFamily="18" charset="-78"/>
              </a:rPr>
              <a:t>Some traits are acquired, not inherited. Which means the trait is developed during your life.</a:t>
            </a:r>
          </a:p>
          <a:p>
            <a:r>
              <a:rPr lang="en-US" altLang="en-US" sz="3100" dirty="0" smtClean="0">
                <a:latin typeface="Andalus" panose="02020603050405020304" pitchFamily="18" charset="-78"/>
                <a:cs typeface="Andalus" panose="02020603050405020304" pitchFamily="18" charset="-78"/>
              </a:rPr>
              <a:t>Some traits are both inherited and acquired. For example, skin color has both an inherited component and an environmental one.</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10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dissolve">
                                      <p:cBhvr>
                                        <p:cTn id="12" dur="10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Effect transition="in" filter="dissolve">
                                      <p:cBhvr>
                                        <p:cTn id="17" dur="1000"/>
                                        <p:tgtEl>
                                          <p:spTgt spid="143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339">
                                            <p:txEl>
                                              <p:pRg st="2" end="2"/>
                                            </p:txEl>
                                          </p:spTgt>
                                        </p:tgtEl>
                                        <p:attrNameLst>
                                          <p:attrName>style.visibility</p:attrName>
                                        </p:attrNameLst>
                                      </p:cBhvr>
                                      <p:to>
                                        <p:strVal val="visible"/>
                                      </p:to>
                                    </p:set>
                                    <p:animEffect transition="in" filter="dissolve">
                                      <p:cBhvr>
                                        <p:cTn id="22" dur="1000"/>
                                        <p:tgtEl>
                                          <p:spTgt spid="143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00200" y="457200"/>
            <a:ext cx="5972175" cy="1143000"/>
          </a:xfrm>
        </p:spPr>
        <p:txBody>
          <a:bodyPr/>
          <a:lstStyle/>
          <a:p>
            <a:pPr algn="ctr">
              <a:defRPr/>
            </a:pPr>
            <a:r>
              <a:rPr lang="en-US" sz="6600" b="1" u="sng" dirty="0" smtClean="0">
                <a:effectLst>
                  <a:outerShdw blurRad="38100" dist="38100" dir="2700000" algn="tl">
                    <a:srgbClr val="000000">
                      <a:alpha val="43137"/>
                    </a:srgbClr>
                  </a:outerShdw>
                </a:effectLst>
                <a:latin typeface="Andalus" pitchFamily="18" charset="-78"/>
                <a:cs typeface="Andalus" pitchFamily="18" charset="-78"/>
              </a:rPr>
              <a:t>Inherited  Traits</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7400"/>
            <a:ext cx="3883025" cy="42306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1506" name="Picture 2" descr="http://i1.wp.com/dadandburied.com/wp-content/uploads/2013/07/inherited-traits-ecar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57200"/>
            <a:ext cx="8610600" cy="602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066800" y="304800"/>
            <a:ext cx="5972175" cy="1219200"/>
          </a:xfrm>
        </p:spPr>
        <p:txBody>
          <a:bodyPr/>
          <a:lstStyle/>
          <a:p>
            <a:pPr algn="ctr"/>
            <a:r>
              <a:rPr lang="en-US" altLang="en-US" sz="6600" b="1" u="sng" smtClean="0">
                <a:latin typeface="Andalus" pitchFamily="18" charset="-78"/>
                <a:cs typeface="Andalus" pitchFamily="18" charset="-78"/>
              </a:rPr>
              <a:t>Inherited  Traits</a:t>
            </a:r>
          </a:p>
        </p:txBody>
      </p:sp>
      <p:sp>
        <p:nvSpPr>
          <p:cNvPr id="17411" name="Content Placeholder 2"/>
          <p:cNvSpPr>
            <a:spLocks noGrp="1"/>
          </p:cNvSpPr>
          <p:nvPr>
            <p:ph idx="1"/>
          </p:nvPr>
        </p:nvSpPr>
        <p:spPr>
          <a:xfrm>
            <a:off x="1066800" y="1752600"/>
            <a:ext cx="7756525" cy="4724400"/>
          </a:xfrm>
        </p:spPr>
        <p:txBody>
          <a:bodyPr/>
          <a:lstStyle/>
          <a:p>
            <a:pPr>
              <a:buFont typeface="Wingdings" pitchFamily="2" charset="2"/>
              <a:buChar char="§"/>
            </a:pPr>
            <a:r>
              <a:rPr lang="en-US" altLang="en-US" sz="3500" dirty="0" smtClean="0">
                <a:latin typeface="Andalus" panose="02020603050405020304" pitchFamily="18" charset="-78"/>
                <a:cs typeface="Andalus" panose="02020603050405020304" pitchFamily="18" charset="-78"/>
              </a:rPr>
              <a:t>If a mother works out as a body builder for many years, will her offspring inherit strong muscles? Why or Why Not?</a:t>
            </a:r>
          </a:p>
          <a:p>
            <a:pPr>
              <a:buFont typeface="Wingdings" pitchFamily="2" charset="2"/>
              <a:buChar char="§"/>
            </a:pPr>
            <a:r>
              <a:rPr lang="en-US" altLang="en-US" sz="3500" dirty="0" smtClean="0">
                <a:latin typeface="Andalus" panose="02020603050405020304" pitchFamily="18" charset="-78"/>
                <a:cs typeface="Andalus" panose="02020603050405020304" pitchFamily="18" charset="-78"/>
              </a:rPr>
              <a:t>If a father speaks several languages fluently, will his children be able to understand what he is saying in different languages? Why or Why Not?</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7410"/>
                                        </p:tgtEl>
                                        <p:attrNameLst>
                                          <p:attrName>style.visibility</p:attrName>
                                        </p:attrNameLst>
                                      </p:cBhvr>
                                      <p:to>
                                        <p:strVal val="visible"/>
                                      </p:to>
                                    </p:set>
                                    <p:animEffect transition="in" filter="dissolve">
                                      <p:cBhvr>
                                        <p:cTn id="7" dur="10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dissolve">
                                      <p:cBhvr>
                                        <p:cTn id="12" dur="10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411">
                                            <p:txEl>
                                              <p:pRg st="1" end="1"/>
                                            </p:txEl>
                                          </p:spTgt>
                                        </p:tgtEl>
                                        <p:attrNameLst>
                                          <p:attrName>style.visibility</p:attrName>
                                        </p:attrNameLst>
                                      </p:cBhvr>
                                      <p:to>
                                        <p:strVal val="visible"/>
                                      </p:to>
                                    </p:set>
                                    <p:animEffect transition="in" filter="dissolve">
                                      <p:cBhvr>
                                        <p:cTn id="17" dur="10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28800" y="838200"/>
            <a:ext cx="5972175" cy="1219200"/>
          </a:xfrm>
        </p:spPr>
        <p:txBody>
          <a:bodyPr/>
          <a:lstStyle/>
          <a:p>
            <a:pPr algn="ctr">
              <a:defRPr/>
            </a:pPr>
            <a:r>
              <a:rPr lang="en-US" sz="6600" b="1" u="sng" dirty="0" smtClean="0">
                <a:effectLst>
                  <a:outerShdw blurRad="38100" dist="38100" dir="2700000" algn="tl">
                    <a:srgbClr val="000000">
                      <a:alpha val="43137"/>
                    </a:srgbClr>
                  </a:outerShdw>
                </a:effectLst>
                <a:latin typeface="Andalus" pitchFamily="18" charset="-78"/>
                <a:cs typeface="Andalus" pitchFamily="18" charset="-78"/>
              </a:rPr>
              <a:t>Inherited  Traits</a:t>
            </a:r>
          </a:p>
        </p:txBody>
      </p:sp>
      <p:sp>
        <p:nvSpPr>
          <p:cNvPr id="23555" name="Content Placeholder 2"/>
          <p:cNvSpPr>
            <a:spLocks noGrp="1"/>
          </p:cNvSpPr>
          <p:nvPr>
            <p:ph idx="1"/>
          </p:nvPr>
        </p:nvSpPr>
        <p:spPr>
          <a:xfrm>
            <a:off x="1143000" y="2590800"/>
            <a:ext cx="7756525" cy="3048000"/>
          </a:xfrm>
        </p:spPr>
        <p:txBody>
          <a:bodyPr/>
          <a:lstStyle/>
          <a:p>
            <a:pPr marL="0" indent="0" algn="ctr">
              <a:buFontTx/>
              <a:buNone/>
            </a:pPr>
            <a:r>
              <a:rPr lang="en-US" altLang="en-US" sz="4400" dirty="0" smtClean="0">
                <a:latin typeface="Andalus" panose="02020603050405020304" pitchFamily="18" charset="-78"/>
                <a:cs typeface="Andalus" panose="02020603050405020304" pitchFamily="18" charset="-78"/>
              </a:rPr>
              <a:t>Turn to a seat partner and share a trait that you inherited and a trait that you may have just acquired.</a:t>
            </a:r>
          </a:p>
        </p:txBody>
      </p:sp>
    </p:spTree>
  </p:cSld>
  <p:clrMapOvr>
    <a:masterClrMapping/>
  </p:clrMapOvr>
  <p:transition spd="slow">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1"/>
          <p:cNvSpPr>
            <a:spLocks noGrp="1"/>
          </p:cNvSpPr>
          <p:nvPr>
            <p:ph type="title"/>
          </p:nvPr>
        </p:nvSpPr>
        <p:spPr>
          <a:xfrm>
            <a:off x="1066800" y="533400"/>
            <a:ext cx="7467600" cy="1371600"/>
          </a:xfrm>
        </p:spPr>
        <p:txBody>
          <a:bodyPr/>
          <a:lstStyle/>
          <a:p>
            <a:pPr algn="ctr">
              <a:defRPr/>
            </a:pPr>
            <a:r>
              <a:rPr lang="en-US" sz="3200" b="1" dirty="0" smtClean="0">
                <a:latin typeface="Andalus" pitchFamily="18" charset="-78"/>
                <a:cs typeface="Andalus" pitchFamily="18" charset="-78"/>
              </a:rPr>
              <a:t>  </a:t>
            </a:r>
            <a:r>
              <a:rPr lang="en-US" sz="3800" b="1" dirty="0" smtClean="0">
                <a:effectLst>
                  <a:outerShdw blurRad="38100" dist="38100" dir="2700000" algn="tl">
                    <a:srgbClr val="000000">
                      <a:alpha val="43137"/>
                    </a:srgbClr>
                  </a:outerShdw>
                </a:effectLst>
                <a:latin typeface="Andalus" pitchFamily="18" charset="-78"/>
                <a:cs typeface="Andalus" pitchFamily="18" charset="-78"/>
              </a:rPr>
              <a:t>You inherit traits through sexual reproduction. </a:t>
            </a:r>
            <a:endParaRPr lang="en-US" sz="3800" b="1" u="sng" dirty="0" smtClean="0">
              <a:effectLst>
                <a:outerShdw blurRad="38100" dist="38100" dir="2700000" algn="tl">
                  <a:srgbClr val="000000">
                    <a:alpha val="43137"/>
                  </a:srgbClr>
                </a:outerShdw>
              </a:effectLst>
              <a:latin typeface="Andalus" pitchFamily="18" charset="-78"/>
              <a:cs typeface="Andalus" pitchFamily="18" charset="-78"/>
            </a:endParaRPr>
          </a:p>
        </p:txBody>
      </p:sp>
      <p:sp>
        <p:nvSpPr>
          <p:cNvPr id="2" name="Rectangle 1"/>
          <p:cNvSpPr/>
          <p:nvPr/>
        </p:nvSpPr>
        <p:spPr>
          <a:xfrm>
            <a:off x="1230313" y="2362200"/>
            <a:ext cx="7543800" cy="4186238"/>
          </a:xfrm>
          <a:prstGeom prst="rect">
            <a:avLst/>
          </a:prstGeom>
        </p:spPr>
        <p:txBody>
          <a:bodyPr>
            <a:spAutoFit/>
          </a:bodyPr>
          <a:lstStyle/>
          <a:p>
            <a:pPr algn="ctr">
              <a:defRPr/>
            </a:pPr>
            <a:r>
              <a:rPr lang="en-US" sz="3800" b="1" kern="0" dirty="0">
                <a:solidFill>
                  <a:srgbClr val="FFFFFF"/>
                </a:solidFill>
                <a:latin typeface="Andalus" pitchFamily="18" charset="-78"/>
                <a:ea typeface="+mj-ea"/>
                <a:cs typeface="Andalus" pitchFamily="18" charset="-78"/>
              </a:rPr>
              <a:t>During sexual reproduction, a cell containing genetic material (DNA) from the mother and a cell containing genetic material (DNA)  from the father combine  into a completely new cell, which becomes the offspring.</a:t>
            </a:r>
            <a:endParaRPr lang="en-US"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1000"/>
                                        <p:tgtEl>
                                          <p:spTgt spid="11266"/>
                                        </p:tgtEl>
                                      </p:cBhvr>
                                    </p:animEffect>
                                  </p:childTnLst>
                                </p:cTn>
                              </p:par>
                            </p:childTnLst>
                          </p:cTn>
                        </p:par>
                        <p:par>
                          <p:cTn id="8" fill="hold" nodeType="afterGroup">
                            <p:stCondLst>
                              <p:cond delay="1500"/>
                            </p:stCondLst>
                            <p:childTnLst>
                              <p:par>
                                <p:cTn id="9" presetID="9"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876300" y="533400"/>
            <a:ext cx="7848600" cy="2819400"/>
          </a:xfrm>
        </p:spPr>
        <p:txBody>
          <a:bodyPr/>
          <a:lstStyle/>
          <a:p>
            <a:pPr algn="ctr">
              <a:defRPr/>
            </a:pPr>
            <a:r>
              <a:rPr lang="en-US" sz="3200" b="1" dirty="0" smtClean="0">
                <a:latin typeface="Andalus" pitchFamily="18" charset="-78"/>
                <a:cs typeface="Andalus" pitchFamily="18" charset="-78"/>
              </a:rPr>
              <a:t>  </a:t>
            </a:r>
            <a:r>
              <a:rPr lang="en-US" sz="4000" b="1" dirty="0" smtClean="0">
                <a:effectLst>
                  <a:outerShdw blurRad="38100" dist="38100" dir="2700000" algn="tl">
                    <a:srgbClr val="000000">
                      <a:alpha val="43137"/>
                    </a:srgbClr>
                  </a:outerShdw>
                </a:effectLst>
                <a:latin typeface="Andalus" pitchFamily="18" charset="-78"/>
                <a:cs typeface="Andalus" pitchFamily="18" charset="-78"/>
              </a:rPr>
              <a:t>Inherited traits are controlled by the structures, materials, and processes you learned about in </a:t>
            </a:r>
            <a:br>
              <a:rPr lang="en-US" sz="4000" b="1" dirty="0" smtClean="0">
                <a:effectLst>
                  <a:outerShdw blurRad="38100" dist="38100" dir="2700000" algn="tl">
                    <a:srgbClr val="000000">
                      <a:alpha val="43137"/>
                    </a:srgbClr>
                  </a:outerShdw>
                </a:effectLst>
                <a:latin typeface="Andalus" pitchFamily="18" charset="-78"/>
                <a:cs typeface="Andalus" pitchFamily="18" charset="-78"/>
              </a:rPr>
            </a:br>
            <a:r>
              <a:rPr lang="en-US" sz="4000" b="1" dirty="0" smtClean="0">
                <a:effectLst>
                  <a:outerShdw blurRad="38100" dist="38100" dir="2700000" algn="tl">
                    <a:srgbClr val="000000">
                      <a:alpha val="43137"/>
                    </a:srgbClr>
                  </a:outerShdw>
                </a:effectLst>
                <a:latin typeface="Andalus" pitchFamily="18" charset="-78"/>
                <a:cs typeface="Andalus" pitchFamily="18" charset="-78"/>
              </a:rPr>
              <a:t>the previous unit.</a:t>
            </a:r>
            <a:endParaRPr lang="en-US" sz="4000" b="1" u="sng" dirty="0" smtClean="0">
              <a:effectLst>
                <a:outerShdw blurRad="38100" dist="38100" dir="2700000" algn="tl">
                  <a:srgbClr val="000000">
                    <a:alpha val="43137"/>
                  </a:srgbClr>
                </a:outerShdw>
              </a:effectLst>
              <a:latin typeface="Andalus" pitchFamily="18" charset="-78"/>
              <a:cs typeface="Andalus" pitchFamily="18" charset="-78"/>
            </a:endParaRPr>
          </a:p>
        </p:txBody>
      </p:sp>
      <p:sp>
        <p:nvSpPr>
          <p:cNvPr id="2" name="Rectangle 1"/>
          <p:cNvSpPr/>
          <p:nvPr/>
        </p:nvSpPr>
        <p:spPr>
          <a:xfrm>
            <a:off x="1295400" y="3657600"/>
            <a:ext cx="7010400" cy="2554288"/>
          </a:xfrm>
          <a:prstGeom prst="rect">
            <a:avLst/>
          </a:prstGeom>
        </p:spPr>
        <p:txBody>
          <a:bodyPr>
            <a:spAutoFit/>
          </a:bodyPr>
          <a:lstStyle/>
          <a:p>
            <a:pPr algn="ctr">
              <a:defRPr/>
            </a:pPr>
            <a:r>
              <a:rPr lang="en-US" sz="4000" b="1" kern="0" dirty="0">
                <a:solidFill>
                  <a:srgbClr val="FFFFFF"/>
                </a:solidFill>
                <a:latin typeface="Andalus" pitchFamily="18" charset="-78"/>
                <a:ea typeface="+mj-ea"/>
                <a:cs typeface="Andalus" pitchFamily="18" charset="-78"/>
              </a:rPr>
              <a:t>Which structures and processes of the cell do you think are responsible for the inheritance of traits?</a:t>
            </a:r>
            <a:endParaRPr lang="en-US"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1000"/>
                                        <p:tgtEl>
                                          <p:spTgt spid="12290"/>
                                        </p:tgtEl>
                                      </p:cBhvr>
                                    </p:animEffect>
                                  </p:childTnLst>
                                </p:cTn>
                              </p:par>
                            </p:childTnLst>
                          </p:cTn>
                        </p:par>
                        <p:par>
                          <p:cTn id="8" fill="hold" nodeType="afterGroup">
                            <p:stCondLst>
                              <p:cond delay="1500"/>
                            </p:stCondLst>
                            <p:childTnLst>
                              <p:par>
                                <p:cTn id="9" presetID="9" presetClass="entr" presetSubtype="0" fill="hold" grpId="0" nodeType="afterEffect">
                                  <p:stCondLst>
                                    <p:cond delay="25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990600" y="533400"/>
            <a:ext cx="7696200" cy="2590800"/>
          </a:xfrm>
        </p:spPr>
        <p:txBody>
          <a:bodyPr/>
          <a:lstStyle/>
          <a:p>
            <a:pPr algn="ctr"/>
            <a:r>
              <a:rPr lang="en-US" altLang="en-US" sz="4000" b="1" dirty="0" err="1" smtClean="0">
                <a:latin typeface="Andalus" pitchFamily="18" charset="-78"/>
                <a:cs typeface="Andalus" pitchFamily="18" charset="-78"/>
              </a:rPr>
              <a:t>Gregor</a:t>
            </a:r>
            <a:r>
              <a:rPr lang="en-US" altLang="en-US" sz="4000" b="1" dirty="0" smtClean="0">
                <a:latin typeface="Andalus" pitchFamily="18" charset="-78"/>
                <a:cs typeface="Andalus" pitchFamily="18" charset="-78"/>
              </a:rPr>
              <a:t> Mendel</a:t>
            </a:r>
            <a:r>
              <a:rPr lang="en-US" altLang="en-US" sz="4000" dirty="0" smtClean="0">
                <a:latin typeface="Andalus" pitchFamily="18" charset="-78"/>
                <a:cs typeface="Andalus" pitchFamily="18" charset="-78"/>
              </a:rPr>
              <a:t> discovered that there are </a:t>
            </a:r>
            <a:r>
              <a:rPr lang="en-US" altLang="en-US" sz="4000" b="1" dirty="0" smtClean="0">
                <a:latin typeface="Andalus" pitchFamily="18" charset="-78"/>
                <a:cs typeface="Andalus" pitchFamily="18" charset="-78"/>
              </a:rPr>
              <a:t>patterns</a:t>
            </a:r>
            <a:r>
              <a:rPr lang="en-US" altLang="en-US" sz="4000" dirty="0" smtClean="0">
                <a:latin typeface="Andalus" pitchFamily="18" charset="-78"/>
                <a:cs typeface="Andalus" pitchFamily="18" charset="-78"/>
              </a:rPr>
              <a:t> to </a:t>
            </a:r>
            <a:r>
              <a:rPr lang="en-US" altLang="en-US" sz="4000" b="1" dirty="0" smtClean="0">
                <a:latin typeface="Andalus" pitchFamily="18" charset="-78"/>
                <a:cs typeface="Andalus" pitchFamily="18" charset="-78"/>
              </a:rPr>
              <a:t>inheritance</a:t>
            </a:r>
            <a:r>
              <a:rPr lang="en-US" altLang="en-US" sz="4000" dirty="0" smtClean="0">
                <a:latin typeface="Andalus" pitchFamily="18" charset="-78"/>
                <a:cs typeface="Andalus" pitchFamily="18" charset="-78"/>
              </a:rPr>
              <a:t>.  He did this by studying pea plants while living at a monastery.  </a:t>
            </a:r>
          </a:p>
        </p:txBody>
      </p:sp>
      <p:pic>
        <p:nvPicPr>
          <p:cNvPr id="26627" name="Picture 2" descr="http://www.rhnet.org/webpages/burgerscience7/imageGallery/Mendel_and_pea_plants_fin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3639" y="3352800"/>
            <a:ext cx="3886200" cy="3089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914400" y="1371600"/>
            <a:ext cx="4267200" cy="3352800"/>
          </a:xfrm>
        </p:spPr>
        <p:txBody>
          <a:bodyPr/>
          <a:lstStyle/>
          <a:p>
            <a:pPr algn="ctr"/>
            <a:r>
              <a:rPr lang="en-US" altLang="en-US" sz="3900" smtClean="0">
                <a:latin typeface="Berlin Sans FB Demi" pitchFamily="34" charset="0"/>
              </a:rPr>
              <a:t>Complete the Genes, Chromosomes, and Heredity Notes during the lesson</a:t>
            </a:r>
          </a:p>
        </p:txBody>
      </p:sp>
      <p:graphicFrame>
        <p:nvGraphicFramePr>
          <p:cNvPr id="1026" name="Object 2"/>
          <p:cNvGraphicFramePr>
            <a:graphicFrameLocks noChangeAspect="1"/>
          </p:cNvGraphicFramePr>
          <p:nvPr/>
        </p:nvGraphicFramePr>
        <p:xfrm>
          <a:off x="5029200" y="838200"/>
          <a:ext cx="3886200" cy="5029200"/>
        </p:xfrm>
        <a:graphic>
          <a:graphicData uri="http://schemas.openxmlformats.org/presentationml/2006/ole">
            <mc:AlternateContent xmlns:mc="http://schemas.openxmlformats.org/markup-compatibility/2006">
              <mc:Choice xmlns:v="urn:schemas-microsoft-com:vml" Requires="v">
                <p:oleObj spid="_x0000_s1034" name="Acrobat Document" r:id="rId4" imgW="3886132" imgH="5029200" progId="AcroExch.Document.11">
                  <p:embed/>
                </p:oleObj>
              </mc:Choice>
              <mc:Fallback>
                <p:oleObj name="Acrobat Document" r:id="rId4" imgW="3886132" imgH="5029200" progId="AcroExch.Document.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838200"/>
                        <a:ext cx="3886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a:xfrm>
            <a:off x="1371600" y="914400"/>
            <a:ext cx="7162800" cy="5486400"/>
          </a:xfrm>
        </p:spPr>
        <p:txBody>
          <a:bodyPr/>
          <a:lstStyle/>
          <a:p>
            <a:pPr algn="ctr"/>
            <a:r>
              <a:rPr lang="en-US" altLang="en-US" sz="6000" smtClean="0">
                <a:latin typeface="Andalus" pitchFamily="18" charset="-78"/>
                <a:cs typeface="Andalus" pitchFamily="18" charset="-78"/>
              </a:rPr>
              <a:t>Through Mendel’s discoveries, we found out that inherited </a:t>
            </a:r>
            <a:r>
              <a:rPr lang="en-US" altLang="en-US" sz="6000" b="1" smtClean="0">
                <a:latin typeface="Andalus" pitchFamily="18" charset="-78"/>
                <a:cs typeface="Andalus" pitchFamily="18" charset="-78"/>
              </a:rPr>
              <a:t>traits</a:t>
            </a:r>
            <a:r>
              <a:rPr lang="en-US" altLang="en-US" sz="6000" smtClean="0">
                <a:latin typeface="Andalus" pitchFamily="18" charset="-78"/>
                <a:cs typeface="Andalus" pitchFamily="18" charset="-78"/>
              </a:rPr>
              <a:t> (characteristics) are determined by </a:t>
            </a:r>
            <a:r>
              <a:rPr lang="en-US" altLang="en-US" sz="6000" b="1" smtClean="0">
                <a:latin typeface="Andalus" pitchFamily="18" charset="-78"/>
                <a:cs typeface="Andalus" pitchFamily="18" charset="-78"/>
              </a:rPr>
              <a:t>genes</a:t>
            </a:r>
            <a:r>
              <a:rPr lang="en-US" altLang="en-US" sz="6000" smtClean="0">
                <a:latin typeface="Andalus" pitchFamily="18" charset="-78"/>
                <a:cs typeface="Andalus" pitchFamily="18" charset="-78"/>
              </a:rPr>
              <a:t>.</a:t>
            </a:r>
          </a:p>
        </p:txBody>
      </p:sp>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8153400" cy="3200400"/>
          </a:xfrm>
        </p:spPr>
        <p:txBody>
          <a:bodyPr/>
          <a:lstStyle/>
          <a:p>
            <a:pPr algn="ctr"/>
            <a:r>
              <a:rPr lang="en-US" sz="7000" dirty="0" smtClean="0">
                <a:latin typeface="Andalus" panose="02020603050405020304" pitchFamily="18" charset="-78"/>
                <a:cs typeface="Andalus" panose="02020603050405020304" pitchFamily="18" charset="-78"/>
              </a:rPr>
              <a:t>Overview of Mendel’s Experiment</a:t>
            </a:r>
            <a:endParaRPr lang="en-US" sz="7000" dirty="0">
              <a:latin typeface="Andalus" panose="02020603050405020304" pitchFamily="18" charset="-78"/>
              <a:cs typeface="Andalus" panose="02020603050405020304" pitchFamily="18" charset="-78"/>
            </a:endParaRPr>
          </a:p>
        </p:txBody>
      </p:sp>
      <p:sp>
        <p:nvSpPr>
          <p:cNvPr id="3" name="Rectangle 2"/>
          <p:cNvSpPr/>
          <p:nvPr/>
        </p:nvSpPr>
        <p:spPr>
          <a:xfrm>
            <a:off x="955431" y="5029200"/>
            <a:ext cx="8077200" cy="1077218"/>
          </a:xfrm>
          <a:prstGeom prst="rect">
            <a:avLst/>
          </a:prstGeom>
        </p:spPr>
        <p:txBody>
          <a:bodyPr wrap="square">
            <a:spAutoFit/>
          </a:bodyPr>
          <a:lstStyle/>
          <a:p>
            <a:pPr algn="ctr"/>
            <a:r>
              <a:rPr lang="en-US" sz="3200" dirty="0">
                <a:hlinkClick r:id="rId2"/>
              </a:rPr>
              <a:t>https://</a:t>
            </a:r>
            <a:r>
              <a:rPr lang="en-US" sz="3200" dirty="0" smtClean="0">
                <a:hlinkClick r:id="rId2"/>
              </a:rPr>
              <a:t>www.youtube.com/watch?v=Mehz7tCxjSE</a:t>
            </a:r>
            <a:r>
              <a:rPr lang="en-US" sz="3200" dirty="0" smtClean="0"/>
              <a:t> </a:t>
            </a:r>
            <a:endParaRPr lang="en-US" sz="3200" dirty="0"/>
          </a:p>
        </p:txBody>
      </p:sp>
    </p:spTree>
    <p:extLst>
      <p:ext uri="{BB962C8B-B14F-4D97-AF65-F5344CB8AC3E}">
        <p14:creationId xmlns:p14="http://schemas.microsoft.com/office/powerpoint/2010/main" val="1880184414"/>
      </p:ext>
    </p:extLst>
  </p:cSld>
  <p:clrMapOvr>
    <a:masterClrMapping/>
  </p:clrMapOvr>
  <p:transition spd="slow">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838200" y="762000"/>
            <a:ext cx="8229600" cy="5486400"/>
          </a:xfrm>
        </p:spPr>
        <p:txBody>
          <a:bodyPr/>
          <a:lstStyle/>
          <a:p>
            <a:pPr algn="ctr">
              <a:defRPr/>
            </a:pPr>
            <a:r>
              <a:rPr lang="en-US" sz="6600" b="1" dirty="0" smtClean="0">
                <a:effectLst>
                  <a:outerShdw blurRad="38100" dist="38100" dir="2700000" algn="tl">
                    <a:srgbClr val="000000">
                      <a:alpha val="43137"/>
                    </a:srgbClr>
                  </a:outerShdw>
                </a:effectLst>
                <a:latin typeface="Andalus" pitchFamily="18" charset="-78"/>
                <a:cs typeface="Andalus" pitchFamily="18" charset="-78"/>
              </a:rPr>
              <a:t>Genes, Chromosomes, Heredity, and DNA</a:t>
            </a:r>
            <a:r>
              <a:rPr lang="en-US" sz="6600" b="1" dirty="0">
                <a:effectLst>
                  <a:outerShdw blurRad="38100" dist="38100" dir="2700000" algn="tl">
                    <a:srgbClr val="000000">
                      <a:alpha val="43137"/>
                    </a:srgbClr>
                  </a:outerShdw>
                </a:effectLst>
                <a:latin typeface="Andalus" pitchFamily="18" charset="-78"/>
                <a:cs typeface="Andalus" pitchFamily="18" charset="-78"/>
              </a:rPr>
              <a:t>,</a:t>
            </a:r>
            <a:r>
              <a:rPr lang="en-US" sz="6600" b="1" dirty="0" smtClean="0">
                <a:effectLst>
                  <a:outerShdw blurRad="38100" dist="38100" dir="2700000" algn="tl">
                    <a:srgbClr val="000000">
                      <a:alpha val="43137"/>
                    </a:srgbClr>
                  </a:outerShdw>
                </a:effectLst>
                <a:latin typeface="Andalus" pitchFamily="18" charset="-78"/>
                <a:cs typeface="Andalus" pitchFamily="18" charset="-78"/>
              </a:rPr>
              <a:t> </a:t>
            </a:r>
            <a:r>
              <a:rPr lang="en-US" sz="6600" b="1" dirty="0">
                <a:effectLst>
                  <a:outerShdw blurRad="38100" dist="38100" dir="2700000" algn="tl">
                    <a:srgbClr val="000000">
                      <a:alpha val="43137"/>
                    </a:srgbClr>
                  </a:outerShdw>
                </a:effectLst>
                <a:latin typeface="Andalus" pitchFamily="18" charset="-78"/>
                <a:cs typeface="Andalus" pitchFamily="18" charset="-78"/>
              </a:rPr>
              <a:t>w</a:t>
            </a:r>
            <a:r>
              <a:rPr lang="en-US" sz="6600" b="1" dirty="0" smtClean="0">
                <a:effectLst>
                  <a:outerShdw blurRad="38100" dist="38100" dir="2700000" algn="tl">
                    <a:srgbClr val="000000">
                      <a:alpha val="43137"/>
                    </a:srgbClr>
                  </a:outerShdw>
                </a:effectLst>
                <a:latin typeface="Andalus" pitchFamily="18" charset="-78"/>
                <a:cs typeface="Andalus" pitchFamily="18" charset="-78"/>
              </a:rPr>
              <a:t>hat’s the difference?</a:t>
            </a:r>
          </a:p>
        </p:txBody>
      </p:sp>
    </p:spTree>
  </p:cSld>
  <p:clrMapOvr>
    <a:masterClrMapping/>
  </p:clrMapOvr>
  <p:transition spd="slow">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biotechnologyonline.gov.au/images/contentpages/ce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828800"/>
            <a:ext cx="5410200" cy="43084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295400" y="0"/>
            <a:ext cx="7086600" cy="1108075"/>
          </a:xfrm>
          <a:prstGeom prst="rect">
            <a:avLst/>
          </a:prstGeom>
        </p:spPr>
        <p:txBody>
          <a:bodyPr>
            <a:spAutoFit/>
          </a:bodyPr>
          <a:lstStyle/>
          <a:p>
            <a:pPr algn="ctr">
              <a:defRPr/>
            </a:pPr>
            <a:r>
              <a:rPr lang="en-US" sz="6600" b="1" kern="0" dirty="0">
                <a:solidFill>
                  <a:srgbClr val="FFFFFF"/>
                </a:solidFill>
                <a:latin typeface="Andalus" pitchFamily="18" charset="-78"/>
                <a:ea typeface="+mj-ea"/>
                <a:cs typeface="Andalus" pitchFamily="18" charset="-78"/>
              </a:rPr>
              <a:t>Let’s Look Deeper…</a:t>
            </a:r>
            <a:endParaRPr lang="en-US" dirty="0"/>
          </a:p>
        </p:txBody>
      </p:sp>
    </p:spTree>
  </p:cSld>
  <p:clrMapOvr>
    <a:masterClrMapping/>
  </p:clrMapOvr>
  <p:transition spd="slow">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11" name="Rectangle 10"/>
          <p:cNvSpPr/>
          <p:nvPr/>
        </p:nvSpPr>
        <p:spPr>
          <a:xfrm>
            <a:off x="0" y="19050"/>
            <a:ext cx="4560888" cy="1570038"/>
          </a:xfrm>
          <a:prstGeom prst="rect">
            <a:avLst/>
          </a:prstGeom>
        </p:spPr>
        <p:txBody>
          <a:bodyPr>
            <a:spAutoFit/>
          </a:bodyPr>
          <a:lstStyle/>
          <a:p>
            <a:pPr algn="ctr">
              <a:defRPr/>
            </a:pPr>
            <a:r>
              <a:rPr lang="en-US" sz="3200" kern="0" dirty="0">
                <a:solidFill>
                  <a:srgbClr val="000000"/>
                </a:solidFill>
                <a:effectLst/>
                <a:latin typeface="Arial"/>
                <a:ea typeface="+mj-ea"/>
                <a:cs typeface="+mj-cs"/>
              </a:rPr>
              <a:t>A Eukaryotic cell has a Nucleus that contains genetic material. </a:t>
            </a:r>
            <a:endParaRPr lang="en-US" dirty="0"/>
          </a:p>
        </p:txBody>
      </p:sp>
      <p:sp>
        <p:nvSpPr>
          <p:cNvPr id="17" name="Rectangle 16"/>
          <p:cNvSpPr/>
          <p:nvPr/>
        </p:nvSpPr>
        <p:spPr>
          <a:xfrm>
            <a:off x="4953000" y="38100"/>
            <a:ext cx="4124325" cy="2062163"/>
          </a:xfrm>
          <a:prstGeom prst="rect">
            <a:avLst/>
          </a:prstGeom>
        </p:spPr>
        <p:txBody>
          <a:bodyPr>
            <a:spAutoFit/>
          </a:bodyPr>
          <a:lstStyle/>
          <a:p>
            <a:pPr algn="ctr">
              <a:defRPr/>
            </a:pPr>
            <a:r>
              <a:rPr lang="en-US" sz="3200" kern="0" dirty="0">
                <a:solidFill>
                  <a:srgbClr val="000000"/>
                </a:solidFill>
                <a:effectLst/>
                <a:latin typeface="Arial"/>
                <a:ea typeface="+mj-ea"/>
                <a:cs typeface="+mj-cs"/>
              </a:rPr>
              <a:t>A Chromosome is the structure that holds the genetic material (DNA). </a:t>
            </a:r>
            <a:endParaRPr lang="en-US" dirty="0"/>
          </a:p>
        </p:txBody>
      </p:sp>
      <p:sp>
        <p:nvSpPr>
          <p:cNvPr id="18" name="Rectangle 17"/>
          <p:cNvSpPr/>
          <p:nvPr/>
        </p:nvSpPr>
        <p:spPr>
          <a:xfrm>
            <a:off x="409575" y="4316413"/>
            <a:ext cx="4124325" cy="2062162"/>
          </a:xfrm>
          <a:prstGeom prst="rect">
            <a:avLst/>
          </a:prstGeom>
        </p:spPr>
        <p:txBody>
          <a:bodyPr>
            <a:spAutoFit/>
          </a:bodyPr>
          <a:lstStyle/>
          <a:p>
            <a:pPr algn="ctr">
              <a:defRPr/>
            </a:pPr>
            <a:r>
              <a:rPr lang="en-US" sz="3200" kern="0" dirty="0">
                <a:solidFill>
                  <a:srgbClr val="000000"/>
                </a:solidFill>
                <a:effectLst/>
                <a:latin typeface="Arial"/>
                <a:ea typeface="+mj-ea"/>
                <a:cs typeface="+mj-cs"/>
              </a:rPr>
              <a:t>DNA is the genetic material that provides instructions for all the body’s functions. </a:t>
            </a:r>
            <a:endParaRPr lang="en-US" dirty="0"/>
          </a:p>
        </p:txBody>
      </p:sp>
      <p:sp>
        <p:nvSpPr>
          <p:cNvPr id="19" name="Rectangle 18"/>
          <p:cNvSpPr/>
          <p:nvPr/>
        </p:nvSpPr>
        <p:spPr>
          <a:xfrm>
            <a:off x="4949687" y="4316413"/>
            <a:ext cx="4124325" cy="2062163"/>
          </a:xfrm>
          <a:prstGeom prst="rect">
            <a:avLst/>
          </a:prstGeom>
        </p:spPr>
        <p:txBody>
          <a:bodyPr>
            <a:spAutoFit/>
          </a:bodyPr>
          <a:lstStyle/>
          <a:p>
            <a:pPr algn="ctr">
              <a:defRPr/>
            </a:pPr>
            <a:r>
              <a:rPr lang="en-US" sz="3200" kern="0" dirty="0">
                <a:solidFill>
                  <a:srgbClr val="000000"/>
                </a:solidFill>
                <a:effectLst/>
                <a:latin typeface="Arial"/>
                <a:ea typeface="+mj-ea"/>
                <a:cs typeface="+mj-cs"/>
              </a:rPr>
              <a:t>A Gene is a section of DNA that provides instructions for specific traits. </a:t>
            </a:r>
            <a:endParaRPr lang="en-US"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xit" presetSubtype="0" fill="hold" grpId="1" nodeType="with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childTnLst>
                          </p:cTn>
                        </p:par>
                        <p:par>
                          <p:cTn id="13" fill="hold" nodeType="afterGroup">
                            <p:stCondLst>
                              <p:cond delay="1500"/>
                            </p:stCondLst>
                            <p:childTnLst>
                              <p:par>
                                <p:cTn id="14" presetID="42" presetClass="entr" presetSubtype="0" fill="hold" grpId="0" nodeType="afterEffect">
                                  <p:stCondLst>
                                    <p:cond delay="50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1000"/>
                                        <p:tgtEl>
                                          <p:spTgt spid="17"/>
                                        </p:tgtEl>
                                      </p:cBhvr>
                                    </p:animEffect>
                                    <p:anim calcmode="lin" valueType="num">
                                      <p:cBhvr>
                                        <p:cTn id="17" dur="1000" fill="hold"/>
                                        <p:tgtEl>
                                          <p:spTgt spid="17"/>
                                        </p:tgtEl>
                                        <p:attrNameLst>
                                          <p:attrName>ppt_x</p:attrName>
                                        </p:attrNameLst>
                                      </p:cBhvr>
                                      <p:tavLst>
                                        <p:tav tm="0">
                                          <p:val>
                                            <p:strVal val="#ppt_x"/>
                                          </p:val>
                                        </p:tav>
                                        <p:tav tm="100000">
                                          <p:val>
                                            <p:strVal val="#ppt_x"/>
                                          </p:val>
                                        </p:tav>
                                      </p:tavLst>
                                    </p:anim>
                                    <p:anim calcmode="lin" valueType="num">
                                      <p:cBhvr>
                                        <p:cTn id="18" dur="1000" fill="hold"/>
                                        <p:tgtEl>
                                          <p:spTgt spid="17"/>
                                        </p:tgtEl>
                                        <p:attrNameLst>
                                          <p:attrName>ppt_y</p:attrName>
                                        </p:attrNameLst>
                                      </p:cBhvr>
                                      <p:tavLst>
                                        <p:tav tm="0">
                                          <p:val>
                                            <p:strVal val="#ppt_y+.1"/>
                                          </p:val>
                                        </p:tav>
                                        <p:tav tm="100000">
                                          <p:val>
                                            <p:strVal val="#ppt_y"/>
                                          </p:val>
                                        </p:tav>
                                      </p:tavLst>
                                    </p:anim>
                                  </p:childTnLst>
                                </p:cTn>
                              </p:par>
                              <p:par>
                                <p:cTn id="19" presetID="10" presetClass="exit" presetSubtype="0" fill="hold" grpId="1" nodeType="withEffect">
                                  <p:stCondLst>
                                    <p:cond delay="0"/>
                                  </p:stCondLst>
                                  <p:childTnLst>
                                    <p:animEffect transition="out" filter="fade">
                                      <p:cBhvr>
                                        <p:cTn id="20" dur="1000"/>
                                        <p:tgtEl>
                                          <p:spTgt spid="17"/>
                                        </p:tgtEl>
                                      </p:cBhvr>
                                    </p:animEffect>
                                    <p:set>
                                      <p:cBhvr>
                                        <p:cTn id="21" dur="1" fill="hold">
                                          <p:stCondLst>
                                            <p:cond delay="999"/>
                                          </p:stCondLst>
                                        </p:cTn>
                                        <p:tgtEl>
                                          <p:spTgt spid="17"/>
                                        </p:tgtEl>
                                        <p:attrNameLst>
                                          <p:attrName>style.visibility</p:attrName>
                                        </p:attrNameLst>
                                      </p:cBhvr>
                                      <p:to>
                                        <p:strVal val="hidden"/>
                                      </p:to>
                                    </p:set>
                                  </p:childTnLst>
                                </p:cTn>
                              </p:par>
                            </p:childTnLst>
                          </p:cTn>
                        </p:par>
                        <p:par>
                          <p:cTn id="22" fill="hold" nodeType="afterGroup">
                            <p:stCondLst>
                              <p:cond delay="3000"/>
                            </p:stCondLst>
                            <p:childTnLst>
                              <p:par>
                                <p:cTn id="23" presetID="42" presetClass="entr" presetSubtype="0" fill="hold" grpId="0" nodeType="afterEffect">
                                  <p:stCondLst>
                                    <p:cond delay="50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10" presetClass="exit" presetSubtype="0" fill="hold" grpId="1" nodeType="withEffect">
                                  <p:stCondLst>
                                    <p:cond delay="0"/>
                                  </p:stCondLst>
                                  <p:childTnLst>
                                    <p:animEffect transition="out" filter="fade">
                                      <p:cBhvr>
                                        <p:cTn id="29" dur="1000"/>
                                        <p:tgtEl>
                                          <p:spTgt spid="18"/>
                                        </p:tgtEl>
                                      </p:cBhvr>
                                    </p:animEffect>
                                    <p:set>
                                      <p:cBhvr>
                                        <p:cTn id="30" dur="1" fill="hold">
                                          <p:stCondLst>
                                            <p:cond delay="999"/>
                                          </p:stCondLst>
                                        </p:cTn>
                                        <p:tgtEl>
                                          <p:spTgt spid="18"/>
                                        </p:tgtEl>
                                        <p:attrNameLst>
                                          <p:attrName>style.visibility</p:attrName>
                                        </p:attrNameLst>
                                      </p:cBhvr>
                                      <p:to>
                                        <p:strVal val="hidden"/>
                                      </p:to>
                                    </p:set>
                                  </p:childTnLst>
                                </p:cTn>
                              </p:par>
                            </p:childTnLst>
                          </p:cTn>
                        </p:par>
                        <p:par>
                          <p:cTn id="31" fill="hold" nodeType="afterGroup">
                            <p:stCondLst>
                              <p:cond delay="4500"/>
                            </p:stCondLst>
                            <p:childTnLst>
                              <p:par>
                                <p:cTn id="32" presetID="42" presetClass="entr" presetSubtype="0" fill="hold" grpId="0" nodeType="afterEffect">
                                  <p:stCondLst>
                                    <p:cond delay="50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1" nodeType="clickEffect">
                                  <p:stCondLst>
                                    <p:cond delay="0"/>
                                  </p:stCondLst>
                                  <p:childTnLst>
                                    <p:animEffect transition="out" filter="fade">
                                      <p:cBhvr>
                                        <p:cTn id="40" dur="1000"/>
                                        <p:tgtEl>
                                          <p:spTgt spid="19"/>
                                        </p:tgtEl>
                                      </p:cBhvr>
                                    </p:animEffect>
                                    <p:set>
                                      <p:cBhvr>
                                        <p:cTn id="41"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p:bldP spid="17" grpId="1"/>
      <p:bldP spid="18" grpId="0"/>
      <p:bldP spid="18" grpId="1"/>
      <p:bldP spid="19" grpId="0"/>
      <p:bldP spid="19"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81000"/>
            <a:ext cx="75438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096120"/>
      </p:ext>
    </p:extLst>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
                                        </p:tgtEl>
                                      </p:cBhvr>
                                    </p:animEffect>
                                    <p:set>
                                      <p:cBhvr>
                                        <p:cTn id="12"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1143000" y="1752600"/>
          <a:ext cx="6400800" cy="474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47" name="Title 1"/>
          <p:cNvSpPr>
            <a:spLocks noGrp="1"/>
          </p:cNvSpPr>
          <p:nvPr>
            <p:ph type="title"/>
          </p:nvPr>
        </p:nvSpPr>
        <p:spPr>
          <a:xfrm>
            <a:off x="609600" y="152400"/>
            <a:ext cx="7826375" cy="1376363"/>
          </a:xfrm>
        </p:spPr>
        <p:txBody>
          <a:bodyPr/>
          <a:lstStyle/>
          <a:p>
            <a:pPr algn="ctr"/>
            <a:r>
              <a:rPr lang="en-US" altLang="en-US" sz="6000" b="1" smtClean="0">
                <a:solidFill>
                  <a:schemeClr val="tx1"/>
                </a:solidFill>
                <a:latin typeface="Berlin Sans FB Demi" pitchFamily="34" charset="0"/>
              </a:rPr>
              <a:t>Another Comparison…</a:t>
            </a:r>
          </a:p>
        </p:txBody>
      </p:sp>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32770" name="Title 1"/>
          <p:cNvSpPr>
            <a:spLocks noGrp="1"/>
          </p:cNvSpPr>
          <p:nvPr>
            <p:ph type="title"/>
          </p:nvPr>
        </p:nvSpPr>
        <p:spPr>
          <a:xfrm>
            <a:off x="228600" y="0"/>
            <a:ext cx="8686800" cy="1376363"/>
          </a:xfrm>
        </p:spPr>
        <p:txBody>
          <a:bodyPr/>
          <a:lstStyle/>
          <a:p>
            <a:pPr algn="ctr"/>
            <a:r>
              <a:rPr lang="en-US" altLang="en-US" sz="4800" b="1" smtClean="0">
                <a:solidFill>
                  <a:schemeClr val="tx1"/>
                </a:solidFill>
                <a:latin typeface="Berlin Sans FB Demi" pitchFamily="34" charset="0"/>
              </a:rPr>
              <a:t>Genes, Chromosomes and DNA</a:t>
            </a:r>
          </a:p>
        </p:txBody>
      </p:sp>
      <p:pic>
        <p:nvPicPr>
          <p:cNvPr id="26627" name="Picture 2" descr="http://people.wku.edu/darlene.applegate/introtobiological/project1/gene_on_chromosom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2425" y="1585913"/>
            <a:ext cx="49911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http://hplusmagazine.com/sites/default/files/images/articles/oct09/gene-nat-inst-gen-med-scienc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600200"/>
            <a:ext cx="3333750" cy="4686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5029200"/>
            <a:ext cx="4781550" cy="954088"/>
          </a:xfrm>
          <a:prstGeom prst="rect">
            <a:avLst/>
          </a:prstGeom>
        </p:spPr>
        <p:txBody>
          <a:bodyPr>
            <a:spAutoFit/>
          </a:bodyPr>
          <a:lstStyle/>
          <a:p>
            <a:pPr algn="ctr">
              <a:defRPr/>
            </a:pPr>
            <a:r>
              <a:rPr lang="en-US" sz="2800" dirty="0">
                <a:hlinkClick r:id="rId5"/>
              </a:rPr>
              <a:t>http://learn.genetics.utah.edu/content/chromosomes/intro/</a:t>
            </a:r>
            <a:r>
              <a:rPr lang="en-US" sz="2800" dirty="0"/>
              <a:t> </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26628"/>
                                        </p:tgtEl>
                                        <p:attrNameLst>
                                          <p:attrName>style.visibility</p:attrName>
                                        </p:attrNameLst>
                                      </p:cBhvr>
                                      <p:to>
                                        <p:strVal val="visible"/>
                                      </p:to>
                                    </p:set>
                                    <p:animEffect transition="in" filter="dissolve">
                                      <p:cBhvr>
                                        <p:cTn id="7" dur="1000"/>
                                        <p:tgtEl>
                                          <p:spTgt spid="26628"/>
                                        </p:tgtEl>
                                      </p:cBhvr>
                                    </p:animEffect>
                                  </p:childTnLst>
                                </p:cTn>
                              </p:par>
                            </p:childTnLst>
                          </p:cTn>
                        </p:par>
                        <p:par>
                          <p:cTn id="8" fill="hold" nodeType="afterGroup">
                            <p:stCondLst>
                              <p:cond delay="2000"/>
                            </p:stCondLst>
                            <p:childTnLst>
                              <p:par>
                                <p:cTn id="9" presetID="9" presetClass="entr" presetSubtype="0" fill="hold" nodeType="afterEffect">
                                  <p:stCondLst>
                                    <p:cond delay="1000"/>
                                  </p:stCondLst>
                                  <p:childTnLst>
                                    <p:set>
                                      <p:cBhvr>
                                        <p:cTn id="10" dur="1" fill="hold">
                                          <p:stCondLst>
                                            <p:cond delay="0"/>
                                          </p:stCondLst>
                                        </p:cTn>
                                        <p:tgtEl>
                                          <p:spTgt spid="26627"/>
                                        </p:tgtEl>
                                        <p:attrNameLst>
                                          <p:attrName>style.visibility</p:attrName>
                                        </p:attrNameLst>
                                      </p:cBhvr>
                                      <p:to>
                                        <p:strVal val="visible"/>
                                      </p:to>
                                    </p:set>
                                    <p:animEffect transition="in" filter="dissolve">
                                      <p:cBhvr>
                                        <p:cTn id="11" dur="1000"/>
                                        <p:tgtEl>
                                          <p:spTgt spid="26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grpSp>
        <p:nvGrpSpPr>
          <p:cNvPr id="3" name="Group 16"/>
          <p:cNvGrpSpPr>
            <a:grpSpLocks/>
          </p:cNvGrpSpPr>
          <p:nvPr/>
        </p:nvGrpSpPr>
        <p:grpSpPr bwMode="auto">
          <a:xfrm>
            <a:off x="165100" y="454025"/>
            <a:ext cx="3948113" cy="2917825"/>
            <a:chOff x="228600" y="174137"/>
            <a:chExt cx="3948517" cy="2917426"/>
          </a:xfrm>
        </p:grpSpPr>
        <p:pic>
          <p:nvPicPr>
            <p:cNvPr id="338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4137"/>
              <a:ext cx="1143000" cy="208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259827"/>
              <a:ext cx="3948517" cy="831736"/>
            </a:xfrm>
            <a:prstGeom prst="rect">
              <a:avLst/>
            </a:prstGeom>
          </p:spPr>
          <p:txBody>
            <a:bodyPr wrap="none">
              <a:spAutoFit/>
            </a:bodyPr>
            <a:lstStyle/>
            <a:p>
              <a:pPr>
                <a:defRPr/>
              </a:pPr>
              <a:r>
                <a:rPr lang="en-US" sz="4800" b="1" kern="0" dirty="0">
                  <a:solidFill>
                    <a:srgbClr val="000000"/>
                  </a:solidFill>
                  <a:effectLst/>
                  <a:latin typeface="Berlin Sans FB Demi" pitchFamily="34" charset="0"/>
                  <a:ea typeface="+mj-ea"/>
                  <a:cs typeface="+mj-cs"/>
                </a:rPr>
                <a:t>Chromosomes</a:t>
              </a:r>
              <a:endParaRPr lang="en-US" dirty="0"/>
            </a:p>
          </p:txBody>
        </p:sp>
      </p:grpSp>
      <p:grpSp>
        <p:nvGrpSpPr>
          <p:cNvPr id="6" name="Group 14"/>
          <p:cNvGrpSpPr>
            <a:grpSpLocks/>
          </p:cNvGrpSpPr>
          <p:nvPr/>
        </p:nvGrpSpPr>
        <p:grpSpPr bwMode="auto">
          <a:xfrm>
            <a:off x="3238500" y="87313"/>
            <a:ext cx="5605463" cy="2981325"/>
            <a:chOff x="1763486" y="3528299"/>
            <a:chExt cx="5606019" cy="2981325"/>
          </a:xfrm>
        </p:grpSpPr>
        <p:pic>
          <p:nvPicPr>
            <p:cNvPr id="338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528299"/>
              <a:ext cx="8667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562751" y="4603036"/>
              <a:ext cx="1806754" cy="831850"/>
            </a:xfrm>
            <a:prstGeom prst="rect">
              <a:avLst/>
            </a:prstGeom>
          </p:spPr>
          <p:txBody>
            <a:bodyPr wrap="none">
              <a:spAutoFit/>
            </a:bodyPr>
            <a:lstStyle/>
            <a:p>
              <a:pPr>
                <a:defRPr/>
              </a:pPr>
              <a:r>
                <a:rPr lang="en-US" sz="4800" b="1" kern="0" dirty="0">
                  <a:solidFill>
                    <a:srgbClr val="000000"/>
                  </a:solidFill>
                  <a:effectLst/>
                  <a:latin typeface="Berlin Sans FB Demi" pitchFamily="34" charset="0"/>
                  <a:ea typeface="+mj-ea"/>
                  <a:cs typeface="+mj-cs"/>
                </a:rPr>
                <a:t>Genes</a:t>
              </a:r>
              <a:endParaRPr lang="en-US" dirty="0"/>
            </a:p>
          </p:txBody>
        </p:sp>
        <p:sp>
          <p:nvSpPr>
            <p:cNvPr id="5" name="Rectangle 4"/>
            <p:cNvSpPr/>
            <p:nvPr/>
          </p:nvSpPr>
          <p:spPr>
            <a:xfrm>
              <a:off x="1763486" y="4409361"/>
              <a:ext cx="1806754" cy="830263"/>
            </a:xfrm>
            <a:prstGeom prst="rect">
              <a:avLst/>
            </a:prstGeom>
          </p:spPr>
          <p:txBody>
            <a:bodyPr wrap="none">
              <a:spAutoFit/>
            </a:bodyPr>
            <a:lstStyle/>
            <a:p>
              <a:pPr>
                <a:defRPr/>
              </a:pPr>
              <a:r>
                <a:rPr lang="en-US" sz="4800" b="1" kern="0" dirty="0">
                  <a:solidFill>
                    <a:srgbClr val="000000"/>
                  </a:solidFill>
                  <a:effectLst/>
                  <a:latin typeface="Berlin Sans FB Demi" pitchFamily="34" charset="0"/>
                  <a:ea typeface="+mj-ea"/>
                  <a:cs typeface="+mj-cs"/>
                </a:rPr>
                <a:t>Genes</a:t>
              </a:r>
              <a:endParaRPr lang="en-US" dirty="0"/>
            </a:p>
          </p:txBody>
        </p:sp>
        <p:cxnSp>
          <p:nvCxnSpPr>
            <p:cNvPr id="33807" name="Straight Connector 6"/>
            <p:cNvCxnSpPr>
              <a:cxnSpLocks noChangeShapeType="1"/>
            </p:cNvCxnSpPr>
            <p:nvPr/>
          </p:nvCxnSpPr>
          <p:spPr bwMode="auto">
            <a:xfrm flipH="1">
              <a:off x="3559505" y="3962400"/>
              <a:ext cx="707695" cy="9144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3808" name="Straight Connector 8"/>
            <p:cNvCxnSpPr>
              <a:cxnSpLocks noChangeShapeType="1"/>
            </p:cNvCxnSpPr>
            <p:nvPr/>
          </p:nvCxnSpPr>
          <p:spPr bwMode="auto">
            <a:xfrm flipH="1" flipV="1">
              <a:off x="3559505" y="4876800"/>
              <a:ext cx="707695" cy="55765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3809" name="Straight Connector 10"/>
            <p:cNvCxnSpPr>
              <a:cxnSpLocks noChangeShapeType="1"/>
              <a:endCxn id="4" idx="1"/>
            </p:cNvCxnSpPr>
            <p:nvPr/>
          </p:nvCxnSpPr>
          <p:spPr bwMode="auto">
            <a:xfrm>
              <a:off x="4800600" y="4419600"/>
              <a:ext cx="762000" cy="59936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3810" name="Straight Connector 12"/>
            <p:cNvCxnSpPr>
              <a:cxnSpLocks noChangeShapeType="1"/>
              <a:endCxn id="4" idx="1"/>
            </p:cNvCxnSpPr>
            <p:nvPr/>
          </p:nvCxnSpPr>
          <p:spPr bwMode="auto">
            <a:xfrm flipV="1">
              <a:off x="4800600" y="5018961"/>
              <a:ext cx="762000" cy="69603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grpSp>
        <p:nvGrpSpPr>
          <p:cNvPr id="7" name="Group 26632"/>
          <p:cNvGrpSpPr>
            <a:grpSpLocks/>
          </p:cNvGrpSpPr>
          <p:nvPr/>
        </p:nvGrpSpPr>
        <p:grpSpPr bwMode="auto">
          <a:xfrm>
            <a:off x="2203450" y="3457575"/>
            <a:ext cx="5634038" cy="2981325"/>
            <a:chOff x="2202858" y="3457965"/>
            <a:chExt cx="5635188" cy="2981325"/>
          </a:xfrm>
        </p:grpSpPr>
        <p:grpSp>
          <p:nvGrpSpPr>
            <p:cNvPr id="33797" name="Group 26631"/>
            <p:cNvGrpSpPr>
              <a:grpSpLocks/>
            </p:cNvGrpSpPr>
            <p:nvPr/>
          </p:nvGrpSpPr>
          <p:grpSpPr bwMode="auto">
            <a:xfrm>
              <a:off x="2202858" y="3457965"/>
              <a:ext cx="5635188" cy="2981325"/>
              <a:chOff x="1077810" y="3429000"/>
              <a:chExt cx="5635188" cy="2981325"/>
            </a:xfrm>
          </p:grpSpPr>
          <p:pic>
            <p:nvPicPr>
              <p:cNvPr id="338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223" y="3429000"/>
                <a:ext cx="866775"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1077810" y="3803650"/>
                <a:ext cx="4256957" cy="2168525"/>
              </a:xfrm>
              <a:prstGeom prst="rect">
                <a:avLst/>
              </a:prstGeom>
              <a:ln>
                <a:solidFill>
                  <a:schemeClr val="tx1"/>
                </a:solidFill>
              </a:ln>
            </p:spPr>
            <p:txBody>
              <a:bodyPr>
                <a:spAutoFit/>
              </a:bodyPr>
              <a:lstStyle/>
              <a:p>
                <a:pPr algn="ctr">
                  <a:defRPr/>
                </a:pPr>
                <a:r>
                  <a:rPr lang="en-US" sz="4500" b="1" kern="0" dirty="0">
                    <a:solidFill>
                      <a:srgbClr val="000000"/>
                    </a:solidFill>
                    <a:effectLst/>
                    <a:latin typeface="Berlin Sans FB Demi" pitchFamily="34" charset="0"/>
                    <a:ea typeface="+mj-ea"/>
                    <a:cs typeface="+mj-cs"/>
                  </a:rPr>
                  <a:t>Each set of</a:t>
                </a:r>
                <a:br>
                  <a:rPr lang="en-US" sz="4500" b="1" kern="0" dirty="0">
                    <a:solidFill>
                      <a:srgbClr val="000000"/>
                    </a:solidFill>
                    <a:effectLst/>
                    <a:latin typeface="Berlin Sans FB Demi" pitchFamily="34" charset="0"/>
                    <a:ea typeface="+mj-ea"/>
                    <a:cs typeface="+mj-cs"/>
                  </a:rPr>
                </a:br>
                <a:r>
                  <a:rPr lang="en-US" sz="4500" b="1" kern="0" dirty="0">
                    <a:solidFill>
                      <a:srgbClr val="000000"/>
                    </a:solidFill>
                    <a:effectLst/>
                    <a:latin typeface="Berlin Sans FB Demi" pitchFamily="34" charset="0"/>
                    <a:ea typeface="+mj-ea"/>
                    <a:cs typeface="+mj-cs"/>
                  </a:rPr>
                  <a:t>Genes codes for a different trait</a:t>
                </a:r>
                <a:endParaRPr lang="en-US" sz="4500" dirty="0"/>
              </a:p>
            </p:txBody>
          </p:sp>
          <p:cxnSp>
            <p:nvCxnSpPr>
              <p:cNvPr id="33802" name="Straight Connector 18"/>
              <p:cNvCxnSpPr>
                <a:cxnSpLocks noChangeShapeType="1"/>
              </p:cNvCxnSpPr>
              <p:nvPr/>
            </p:nvCxnSpPr>
            <p:spPr bwMode="auto">
              <a:xfrm flipH="1">
                <a:off x="5344886" y="3802929"/>
                <a:ext cx="696810" cy="61667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3803" name="Straight Connector 22"/>
              <p:cNvCxnSpPr>
                <a:cxnSpLocks noChangeShapeType="1"/>
              </p:cNvCxnSpPr>
              <p:nvPr/>
            </p:nvCxnSpPr>
            <p:spPr bwMode="auto">
              <a:xfrm flipH="1">
                <a:off x="5334000" y="3802929"/>
                <a:ext cx="1066800" cy="616671"/>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cxnSp>
          <p:nvCxnSpPr>
            <p:cNvPr id="33798" name="Straight Connector 24"/>
            <p:cNvCxnSpPr>
              <a:cxnSpLocks noChangeShapeType="1"/>
              <a:endCxn id="21" idx="3"/>
            </p:cNvCxnSpPr>
            <p:nvPr/>
          </p:nvCxnSpPr>
          <p:spPr bwMode="auto">
            <a:xfrm flipH="1" flipV="1">
              <a:off x="6459048" y="4916805"/>
              <a:ext cx="759395" cy="350699"/>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cxnSp>
          <p:nvCxnSpPr>
            <p:cNvPr id="33799" name="Straight Connector 26"/>
            <p:cNvCxnSpPr>
              <a:cxnSpLocks noChangeShapeType="1"/>
              <a:endCxn id="21" idx="3"/>
            </p:cNvCxnSpPr>
            <p:nvPr/>
          </p:nvCxnSpPr>
          <p:spPr bwMode="auto">
            <a:xfrm flipH="1" flipV="1">
              <a:off x="6459048" y="4916805"/>
              <a:ext cx="1026964" cy="350700"/>
            </a:xfrm>
            <a:prstGeom prst="line">
              <a:avLst/>
            </a:prstGeom>
            <a:noFill/>
            <a:ln w="25400" algn="ctr">
              <a:solidFill>
                <a:schemeClr val="tx1"/>
              </a:solidFill>
              <a:round/>
              <a:headEnd/>
              <a:tailEnd/>
            </a:ln>
            <a:extLst>
              <a:ext uri="{909E8E84-426E-40DD-AFC4-6F175D3DCCD1}">
                <a14:hiddenFill xmlns:a14="http://schemas.microsoft.com/office/drawing/2010/main">
                  <a:noFill/>
                </a14:hiddenFill>
              </a:ext>
            </a:extLst>
          </p:spPr>
        </p:cxnSp>
      </p:gr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nodeType="afterGroup">
                            <p:stCondLst>
                              <p:cond delay="1500"/>
                            </p:stCondLst>
                            <p:childTnLst>
                              <p:par>
                                <p:cTn id="9" presetID="9"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childTnLst>
                          </p:cTn>
                        </p:par>
                        <p:par>
                          <p:cTn id="12" fill="hold" nodeType="afterGroup">
                            <p:stCondLst>
                              <p:cond delay="3500"/>
                            </p:stCondLst>
                            <p:childTnLst>
                              <p:par>
                                <p:cTn id="13" presetID="9"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590675" y="2133600"/>
            <a:ext cx="640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altLang="en-US" sz="3600">
                <a:solidFill>
                  <a:srgbClr val="000000"/>
                </a:solidFill>
                <a:effectLst/>
                <a:hlinkClick r:id="rId3"/>
              </a:rPr>
              <a:t>http://www.yourgenome.org/landing_dgg.shtml</a:t>
            </a:r>
            <a:r>
              <a:rPr lang="en-US" altLang="en-US" sz="3600">
                <a:solidFill>
                  <a:srgbClr val="000000"/>
                </a:solidFill>
                <a:effectLst/>
              </a:rPr>
              <a:t> </a:t>
            </a:r>
          </a:p>
        </p:txBody>
      </p:sp>
      <p:sp>
        <p:nvSpPr>
          <p:cNvPr id="4" name="Title 1"/>
          <p:cNvSpPr txBox="1">
            <a:spLocks/>
          </p:cNvSpPr>
          <p:nvPr/>
        </p:nvSpPr>
        <p:spPr>
          <a:xfrm>
            <a:off x="914400" y="457200"/>
            <a:ext cx="7315200" cy="990600"/>
          </a:xfrm>
          <a:prstGeom prst="rect">
            <a:avLst/>
          </a:prstGeom>
        </p:spPr>
        <p:txBody>
          <a:bodyPr/>
          <a:lstStyle>
            <a:lvl1pPr algn="l" rtl="0" eaLnBrk="0" fontAlgn="base" hangingPunct="0">
              <a:spcBef>
                <a:spcPct val="0"/>
              </a:spcBef>
              <a:spcAft>
                <a:spcPct val="0"/>
              </a:spcAft>
              <a:defRPr sz="3400">
                <a:solidFill>
                  <a:srgbClr val="FFFFFF"/>
                </a:solidFill>
                <a:latin typeface="+mj-lt"/>
                <a:ea typeface="+mj-ea"/>
                <a:cs typeface="+mj-cs"/>
              </a:defRPr>
            </a:lvl1pPr>
            <a:lvl2pPr algn="l" rtl="0" eaLnBrk="0" fontAlgn="base" hangingPunct="0">
              <a:spcBef>
                <a:spcPct val="0"/>
              </a:spcBef>
              <a:spcAft>
                <a:spcPct val="0"/>
              </a:spcAft>
              <a:defRPr sz="3400">
                <a:solidFill>
                  <a:srgbClr val="FFFFFF"/>
                </a:solidFill>
                <a:latin typeface="Arial" charset="0"/>
              </a:defRPr>
            </a:lvl2pPr>
            <a:lvl3pPr algn="l" rtl="0" eaLnBrk="0" fontAlgn="base" hangingPunct="0">
              <a:spcBef>
                <a:spcPct val="0"/>
              </a:spcBef>
              <a:spcAft>
                <a:spcPct val="0"/>
              </a:spcAft>
              <a:defRPr sz="3400">
                <a:solidFill>
                  <a:srgbClr val="FFFFFF"/>
                </a:solidFill>
                <a:latin typeface="Arial" charset="0"/>
              </a:defRPr>
            </a:lvl3pPr>
            <a:lvl4pPr algn="l" rtl="0" eaLnBrk="0" fontAlgn="base" hangingPunct="0">
              <a:spcBef>
                <a:spcPct val="0"/>
              </a:spcBef>
              <a:spcAft>
                <a:spcPct val="0"/>
              </a:spcAft>
              <a:defRPr sz="3400">
                <a:solidFill>
                  <a:srgbClr val="FFFFFF"/>
                </a:solidFill>
                <a:latin typeface="Arial" charset="0"/>
              </a:defRPr>
            </a:lvl4pPr>
            <a:lvl5pPr algn="l" rtl="0" eaLnBrk="0" fontAlgn="base" hangingPunct="0">
              <a:spcBef>
                <a:spcPct val="0"/>
              </a:spcBef>
              <a:spcAft>
                <a:spcPct val="0"/>
              </a:spcAft>
              <a:defRPr sz="3400">
                <a:solidFill>
                  <a:srgbClr val="FFFFFF"/>
                </a:solidFill>
                <a:latin typeface="Arial" charset="0"/>
              </a:defRPr>
            </a:lvl5pPr>
            <a:lvl6pPr marL="412394" algn="l" defTabSz="915001" rtl="0" fontAlgn="base">
              <a:spcBef>
                <a:spcPct val="0"/>
              </a:spcBef>
              <a:spcAft>
                <a:spcPct val="0"/>
              </a:spcAft>
              <a:defRPr sz="3400">
                <a:solidFill>
                  <a:srgbClr val="FFFFFF"/>
                </a:solidFill>
                <a:latin typeface="Arial" charset="0"/>
              </a:defRPr>
            </a:lvl6pPr>
            <a:lvl7pPr marL="824789" algn="l" defTabSz="915001" rtl="0" fontAlgn="base">
              <a:spcBef>
                <a:spcPct val="0"/>
              </a:spcBef>
              <a:spcAft>
                <a:spcPct val="0"/>
              </a:spcAft>
              <a:defRPr sz="3400">
                <a:solidFill>
                  <a:srgbClr val="FFFFFF"/>
                </a:solidFill>
                <a:latin typeface="Arial" charset="0"/>
              </a:defRPr>
            </a:lvl7pPr>
            <a:lvl8pPr marL="1237183" algn="l" defTabSz="915001" rtl="0" fontAlgn="base">
              <a:spcBef>
                <a:spcPct val="0"/>
              </a:spcBef>
              <a:spcAft>
                <a:spcPct val="0"/>
              </a:spcAft>
              <a:defRPr sz="3400">
                <a:solidFill>
                  <a:srgbClr val="FFFFFF"/>
                </a:solidFill>
                <a:latin typeface="Arial" charset="0"/>
              </a:defRPr>
            </a:lvl8pPr>
            <a:lvl9pPr marL="1649578" algn="l" defTabSz="915001" rtl="0" fontAlgn="base">
              <a:spcBef>
                <a:spcPct val="0"/>
              </a:spcBef>
              <a:spcAft>
                <a:spcPct val="0"/>
              </a:spcAft>
              <a:defRPr sz="3400">
                <a:solidFill>
                  <a:srgbClr val="FFFFFF"/>
                </a:solidFill>
                <a:latin typeface="Arial" charset="0"/>
              </a:defRPr>
            </a:lvl9pPr>
          </a:lstStyle>
          <a:p>
            <a:pPr algn="ctr">
              <a:defRPr/>
            </a:pPr>
            <a:r>
              <a:rPr lang="en-US" sz="3200" b="1" dirty="0" smtClean="0">
                <a:latin typeface="Andalus" pitchFamily="18" charset="-78"/>
                <a:cs typeface="Andalus" pitchFamily="18" charset="-78"/>
              </a:rPr>
              <a:t>  </a:t>
            </a:r>
            <a:r>
              <a:rPr lang="en-US" sz="8800" b="1" dirty="0" smtClean="0">
                <a:latin typeface="Andalus" pitchFamily="18" charset="-78"/>
                <a:cs typeface="Andalus" pitchFamily="18" charset="-78"/>
              </a:rPr>
              <a:t>Animations</a:t>
            </a:r>
            <a:endParaRPr lang="en-US" sz="6000" b="1" dirty="0" smtClean="0">
              <a:latin typeface="Andalus" pitchFamily="18" charset="-78"/>
              <a:cs typeface="Andalus" pitchFamily="18" charset="-78"/>
            </a:endParaRPr>
          </a:p>
        </p:txBody>
      </p:sp>
      <p:sp>
        <p:nvSpPr>
          <p:cNvPr id="3" name="Rectangle 2"/>
          <p:cNvSpPr/>
          <p:nvPr/>
        </p:nvSpPr>
        <p:spPr>
          <a:xfrm>
            <a:off x="1841500" y="4114800"/>
            <a:ext cx="6172200" cy="1200150"/>
          </a:xfrm>
          <a:prstGeom prst="rect">
            <a:avLst/>
          </a:prstGeom>
        </p:spPr>
        <p:txBody>
          <a:bodyPr>
            <a:spAutoFit/>
          </a:bodyPr>
          <a:lstStyle/>
          <a:p>
            <a:pPr algn="ctr">
              <a:defRPr/>
            </a:pPr>
            <a:r>
              <a:rPr lang="en-US" sz="3600" dirty="0">
                <a:solidFill>
                  <a:srgbClr val="000000"/>
                </a:solidFill>
                <a:hlinkClick r:id="rId4"/>
              </a:rPr>
              <a:t>http://learn.genetics.utah.edu/content/molecules/gene/</a:t>
            </a:r>
            <a:r>
              <a:rPr lang="en-US" sz="3600" dirty="0">
                <a:solidFill>
                  <a:srgbClr val="000000"/>
                </a:solidFill>
              </a:rPr>
              <a:t> </a:t>
            </a:r>
          </a:p>
        </p:txBody>
      </p:sp>
    </p:spTree>
  </p:cSld>
  <p:clrMapOvr>
    <a:masterClrMapping/>
  </p:clrMapOvr>
  <p:transition spd="slow">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138" y="914400"/>
            <a:ext cx="6646862" cy="3016250"/>
          </a:xfrm>
          <a:prstGeom prst="rect">
            <a:avLst/>
          </a:prstGeom>
        </p:spPr>
        <p:txBody>
          <a:bodyPr>
            <a:spAutoFit/>
          </a:bodyPr>
          <a:lstStyle/>
          <a:p>
            <a:pPr algn="ctr">
              <a:defRPr/>
            </a:pPr>
            <a:r>
              <a:rPr lang="en-US" sz="3800" b="1" dirty="0">
                <a:solidFill>
                  <a:srgbClr val="FFFFFF"/>
                </a:solidFill>
                <a:latin typeface="Andalus" pitchFamily="18" charset="-78"/>
                <a:cs typeface="Andalus" pitchFamily="18" charset="-78"/>
              </a:rPr>
              <a:t>Based on our opening activity, we know that we have characteristics of our parents, yet we are unique individuals.  Why is this?</a:t>
            </a:r>
          </a:p>
        </p:txBody>
      </p:sp>
      <p:sp>
        <p:nvSpPr>
          <p:cNvPr id="6" name="Rectangle 5"/>
          <p:cNvSpPr/>
          <p:nvPr/>
        </p:nvSpPr>
        <p:spPr>
          <a:xfrm>
            <a:off x="31750" y="4648200"/>
            <a:ext cx="6985000" cy="1262063"/>
          </a:xfrm>
          <a:prstGeom prst="rect">
            <a:avLst/>
          </a:prstGeom>
        </p:spPr>
        <p:txBody>
          <a:bodyPr>
            <a:spAutoFit/>
          </a:bodyPr>
          <a:lstStyle/>
          <a:p>
            <a:pPr algn="ctr">
              <a:defRPr/>
            </a:pPr>
            <a:r>
              <a:rPr lang="en-US" sz="3800" b="1" dirty="0">
                <a:solidFill>
                  <a:srgbClr val="FFFFFF"/>
                </a:solidFill>
                <a:effectLst>
                  <a:outerShdw blurRad="38100" dist="38100" dir="2700000" algn="tl">
                    <a:schemeClr val="tx1">
                      <a:alpha val="43000"/>
                    </a:schemeClr>
                  </a:outerShdw>
                </a:effectLst>
                <a:latin typeface="Andalus" pitchFamily="18" charset="-78"/>
                <a:cs typeface="Andalus" pitchFamily="18" charset="-78"/>
              </a:rPr>
              <a:t>The answer is in the understanding of Heredity. </a:t>
            </a:r>
            <a:endParaRPr lang="en-US" sz="3800" dirty="0">
              <a:effectLst>
                <a:outerShdw blurRad="38100" dist="38100" dir="2700000" algn="tl">
                  <a:schemeClr val="tx1">
                    <a:alpha val="43000"/>
                  </a:schemeClr>
                </a:outerShdw>
              </a:effectLst>
              <a:latin typeface="Andalus" pitchFamily="18" charset="-78"/>
              <a:cs typeface="Andalus" pitchFamily="18" charset="-78"/>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60438" y="228600"/>
            <a:ext cx="8105775" cy="1376363"/>
          </a:xfrm>
        </p:spPr>
        <p:txBody>
          <a:bodyPr/>
          <a:lstStyle/>
          <a:p>
            <a:pPr algn="ctr"/>
            <a:r>
              <a:rPr lang="en-US" altLang="en-US" sz="6000" b="1" smtClean="0">
                <a:latin typeface="Berlin Sans FB Demi" pitchFamily="34" charset="0"/>
              </a:rPr>
              <a:t>Summarizing Strategy:</a:t>
            </a:r>
          </a:p>
        </p:txBody>
      </p:sp>
      <p:pic>
        <p:nvPicPr>
          <p:cNvPr id="3789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981200"/>
            <a:ext cx="6215063" cy="4200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219200" y="609600"/>
            <a:ext cx="7696200" cy="2895600"/>
          </a:xfrm>
        </p:spPr>
        <p:txBody>
          <a:bodyPr/>
          <a:lstStyle/>
          <a:p>
            <a:pPr algn="ctr">
              <a:defRPr/>
            </a:pPr>
            <a:r>
              <a:rPr lang="en-US" sz="6000" b="1" dirty="0" smtClean="0">
                <a:effectLst>
                  <a:outerShdw blurRad="38100" dist="38100" dir="2700000" algn="tl">
                    <a:srgbClr val="000000">
                      <a:alpha val="43137"/>
                    </a:srgbClr>
                  </a:outerShdw>
                </a:effectLst>
                <a:latin typeface="Andalus" pitchFamily="18" charset="-78"/>
                <a:cs typeface="Andalus" pitchFamily="18" charset="-78"/>
              </a:rPr>
              <a:t>Heredity is the passing of traits from parents to offspring.</a:t>
            </a:r>
          </a:p>
        </p:txBody>
      </p:sp>
      <p:sp>
        <p:nvSpPr>
          <p:cNvPr id="2" name="Rectangle 1"/>
          <p:cNvSpPr/>
          <p:nvPr/>
        </p:nvSpPr>
        <p:spPr>
          <a:xfrm>
            <a:off x="1160463" y="4205288"/>
            <a:ext cx="7543800" cy="1938337"/>
          </a:xfrm>
          <a:prstGeom prst="rect">
            <a:avLst/>
          </a:prstGeom>
        </p:spPr>
        <p:txBody>
          <a:bodyPr>
            <a:spAutoFit/>
          </a:bodyPr>
          <a:lstStyle/>
          <a:p>
            <a:pPr algn="ctr">
              <a:defRPr/>
            </a:pPr>
            <a:r>
              <a:rPr lang="en-US" sz="6000" b="1" kern="0" dirty="0">
                <a:solidFill>
                  <a:srgbClr val="FFFFFF"/>
                </a:solidFill>
                <a:latin typeface="Andalus" pitchFamily="18" charset="-78"/>
                <a:ea typeface="+mj-ea"/>
                <a:cs typeface="Andalus" pitchFamily="18" charset="-78"/>
              </a:rPr>
              <a:t>Genetics is the study </a:t>
            </a:r>
            <a:br>
              <a:rPr lang="en-US" sz="6000" b="1" kern="0" dirty="0">
                <a:solidFill>
                  <a:srgbClr val="FFFFFF"/>
                </a:solidFill>
                <a:latin typeface="Andalus" pitchFamily="18" charset="-78"/>
                <a:ea typeface="+mj-ea"/>
                <a:cs typeface="Andalus" pitchFamily="18" charset="-78"/>
              </a:rPr>
            </a:br>
            <a:r>
              <a:rPr lang="en-US" sz="6000" b="1" kern="0" dirty="0">
                <a:solidFill>
                  <a:srgbClr val="FFFFFF"/>
                </a:solidFill>
                <a:latin typeface="Andalus" pitchFamily="18" charset="-78"/>
                <a:ea typeface="+mj-ea"/>
                <a:cs typeface="Andalus" pitchFamily="18" charset="-78"/>
              </a:rPr>
              <a:t>of heredity.</a:t>
            </a:r>
            <a:endParaRPr lang="en-US" dirty="0"/>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1000"/>
                                        <p:tgtEl>
                                          <p:spTgt spid="13314"/>
                                        </p:tgtEl>
                                      </p:cBhvr>
                                    </p:animEffect>
                                  </p:childTnLst>
                                </p:cTn>
                              </p:par>
                            </p:childTnLst>
                          </p:cTn>
                        </p:par>
                        <p:par>
                          <p:cTn id="8" fill="hold" nodeType="afterGroup">
                            <p:stCondLst>
                              <p:cond delay="1500"/>
                            </p:stCondLst>
                            <p:childTnLst>
                              <p:par>
                                <p:cTn id="9" presetID="9" presetClass="entr" presetSubtype="0" fill="hold" grpId="0" nodeType="afterEffect">
                                  <p:stCondLst>
                                    <p:cond delay="300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98450"/>
            <a:ext cx="8229600" cy="3657600"/>
          </a:xfrm>
        </p:spPr>
        <p:txBody>
          <a:bodyPr/>
          <a:lstStyle/>
          <a:p>
            <a:pPr algn="ctr">
              <a:defRPr/>
            </a:pPr>
            <a:r>
              <a:rPr lang="en-US" sz="5400" b="1" dirty="0" smtClean="0">
                <a:effectLst>
                  <a:outerShdw blurRad="38100" dist="38100" dir="2700000" algn="tl">
                    <a:srgbClr val="000000">
                      <a:alpha val="43137"/>
                    </a:srgbClr>
                  </a:outerShdw>
                </a:effectLst>
                <a:latin typeface="Andalus" pitchFamily="18" charset="-78"/>
                <a:cs typeface="Andalus" pitchFamily="18" charset="-78"/>
              </a:rPr>
              <a:t>Essential Question:</a:t>
            </a:r>
            <a:br>
              <a:rPr lang="en-US" sz="5400" b="1" dirty="0" smtClean="0">
                <a:effectLst>
                  <a:outerShdw blurRad="38100" dist="38100" dir="2700000" algn="tl">
                    <a:srgbClr val="000000">
                      <a:alpha val="43137"/>
                    </a:srgbClr>
                  </a:outerShdw>
                </a:effectLst>
                <a:latin typeface="Andalus" pitchFamily="18" charset="-78"/>
                <a:cs typeface="Andalus" pitchFamily="18" charset="-78"/>
              </a:rPr>
            </a:br>
            <a:r>
              <a:rPr lang="en-US" sz="1800" dirty="0" smtClean="0">
                <a:latin typeface="Andalus" pitchFamily="18" charset="-78"/>
                <a:cs typeface="Andalus" pitchFamily="18" charset="-78"/>
              </a:rPr>
              <a:t/>
            </a:r>
            <a:br>
              <a:rPr lang="en-US" sz="1800" dirty="0" smtClean="0">
                <a:latin typeface="Andalus" pitchFamily="18" charset="-78"/>
                <a:cs typeface="Andalus" pitchFamily="18" charset="-78"/>
              </a:rPr>
            </a:br>
            <a:r>
              <a:rPr lang="en-US" sz="5400" b="1" dirty="0" smtClean="0">
                <a:effectLst>
                  <a:outerShdw blurRad="38100" dist="38100" dir="2700000" algn="tl">
                    <a:srgbClr val="000000">
                      <a:alpha val="43137"/>
                    </a:srgbClr>
                  </a:outerShdw>
                </a:effectLst>
                <a:latin typeface="Andalus" pitchFamily="18" charset="-78"/>
                <a:cs typeface="Andalus" pitchFamily="18" charset="-78"/>
              </a:rPr>
              <a:t>How are genes, chromosomes, and heredity “related” to one another?</a:t>
            </a:r>
          </a:p>
        </p:txBody>
      </p:sp>
      <p:sp>
        <p:nvSpPr>
          <p:cNvPr id="10243" name="Rectangle 3"/>
          <p:cNvSpPr>
            <a:spLocks noGrp="1" noChangeArrowheads="1"/>
          </p:cNvSpPr>
          <p:nvPr>
            <p:ph type="subTitle" idx="1"/>
          </p:nvPr>
        </p:nvSpPr>
        <p:spPr>
          <a:xfrm>
            <a:off x="1066800" y="4191000"/>
            <a:ext cx="7848600" cy="2362200"/>
          </a:xfrm>
        </p:spPr>
        <p:txBody>
          <a:bodyPr/>
          <a:lstStyle/>
          <a:p>
            <a:pPr algn="l"/>
            <a:r>
              <a:rPr lang="en-US" altLang="en-US" sz="3200" smtClean="0"/>
              <a:t>Standards:</a:t>
            </a:r>
          </a:p>
          <a:p>
            <a:pPr algn="l"/>
            <a:r>
              <a:rPr lang="en-US" altLang="en-US" sz="3200" smtClean="0"/>
              <a:t>S7L3a. Explain the role of genes and chromosomes in the process of inheriting a specific trait.</a:t>
            </a:r>
          </a:p>
        </p:txBody>
      </p:sp>
    </p:spTree>
  </p:cSld>
  <p:clrMapOvr>
    <a:masterClrMapping/>
  </p:clrMapOvr>
  <p:transition spd="slow">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588" y="228600"/>
            <a:ext cx="7826375" cy="1524000"/>
          </a:xfrm>
        </p:spPr>
        <p:txBody>
          <a:bodyPr/>
          <a:lstStyle/>
          <a:p>
            <a:pPr algn="ctr"/>
            <a:r>
              <a:rPr lang="en-US" altLang="en-US" sz="5400" b="1" smtClean="0">
                <a:solidFill>
                  <a:schemeClr val="tx1"/>
                </a:solidFill>
                <a:latin typeface="Andalus" pitchFamily="18" charset="-78"/>
                <a:cs typeface="Andalus" pitchFamily="18" charset="-78"/>
              </a:rPr>
              <a:t>What’s the difference between these two cells?</a:t>
            </a:r>
          </a:p>
        </p:txBody>
      </p:sp>
      <p:sp>
        <p:nvSpPr>
          <p:cNvPr id="5" name="TextBox 2"/>
          <p:cNvSpPr txBox="1">
            <a:spLocks noChangeArrowheads="1"/>
          </p:cNvSpPr>
          <p:nvPr/>
        </p:nvSpPr>
        <p:spPr bwMode="auto">
          <a:xfrm>
            <a:off x="866775" y="5999163"/>
            <a:ext cx="3354388"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effectLst/>
              </a:rPr>
              <a:t>Genetic Material</a:t>
            </a:r>
          </a:p>
        </p:txBody>
      </p:sp>
      <p:grpSp>
        <p:nvGrpSpPr>
          <p:cNvPr id="3" name="Group 16"/>
          <p:cNvGrpSpPr>
            <a:grpSpLocks/>
          </p:cNvGrpSpPr>
          <p:nvPr/>
        </p:nvGrpSpPr>
        <p:grpSpPr bwMode="auto">
          <a:xfrm>
            <a:off x="838200" y="2463800"/>
            <a:ext cx="7707313" cy="3140075"/>
            <a:chOff x="838200" y="2463450"/>
            <a:chExt cx="7707103" cy="3140887"/>
          </a:xfrm>
        </p:grpSpPr>
        <p:pic>
          <p:nvPicPr>
            <p:cNvPr id="112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63450"/>
              <a:ext cx="3276600" cy="3110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75"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459" y="2489408"/>
              <a:ext cx="3524844" cy="3114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TextBox 3"/>
          <p:cNvSpPr txBox="1">
            <a:spLocks noChangeArrowheads="1"/>
          </p:cNvSpPr>
          <p:nvPr/>
        </p:nvSpPr>
        <p:spPr bwMode="auto">
          <a:xfrm>
            <a:off x="5181600" y="6013450"/>
            <a:ext cx="3201988" cy="5222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effectLst/>
              </a:rPr>
              <a:t>Genetic Material</a:t>
            </a:r>
          </a:p>
        </p:txBody>
      </p:sp>
      <p:cxnSp>
        <p:nvCxnSpPr>
          <p:cNvPr id="10" name="Straight Arrow Connector 9"/>
          <p:cNvCxnSpPr/>
          <p:nvPr/>
        </p:nvCxnSpPr>
        <p:spPr bwMode="auto">
          <a:xfrm flipV="1">
            <a:off x="6858000" y="3733800"/>
            <a:ext cx="0" cy="2268538"/>
          </a:xfrm>
          <a:prstGeom prst="straightConnector1">
            <a:avLst/>
          </a:prstGeom>
          <a:noFill/>
          <a:ln w="114300" cap="flat" cmpd="sng" algn="ctr">
            <a:solidFill>
              <a:schemeClr val="tx1"/>
            </a:solidFill>
            <a:prstDash val="solid"/>
            <a:tailEnd type="triangle"/>
          </a:ln>
          <a:effectLst>
            <a:outerShdw blurRad="50800" dist="50800" dir="5400000" algn="ctr" rotWithShape="0">
              <a:schemeClr val="tx1"/>
            </a:outerShdw>
          </a:effectLst>
        </p:spPr>
      </p:cxnSp>
      <p:cxnSp>
        <p:nvCxnSpPr>
          <p:cNvPr id="6" name="Straight Arrow Connector 5"/>
          <p:cNvCxnSpPr/>
          <p:nvPr/>
        </p:nvCxnSpPr>
        <p:spPr bwMode="auto">
          <a:xfrm flipV="1">
            <a:off x="2509838" y="4191000"/>
            <a:ext cx="0" cy="1811338"/>
          </a:xfrm>
          <a:prstGeom prst="straightConnector1">
            <a:avLst/>
          </a:prstGeom>
          <a:noFill/>
          <a:ln w="114300" cap="flat" cmpd="sng" algn="ctr">
            <a:solidFill>
              <a:schemeClr val="tx1"/>
            </a:solidFill>
            <a:prstDash val="solid"/>
            <a:tailEnd type="triangle"/>
          </a:ln>
          <a:effectLst>
            <a:outerShdw blurRad="50800" dist="50800" dir="5400000" algn="ctr" rotWithShape="0">
              <a:schemeClr val="tx1"/>
            </a:outerShdw>
          </a:effectLst>
        </p:spPr>
      </p:cxnSp>
      <p:sp>
        <p:nvSpPr>
          <p:cNvPr id="18" name="TextBox 17"/>
          <p:cNvSpPr txBox="1">
            <a:spLocks noChangeArrowheads="1"/>
          </p:cNvSpPr>
          <p:nvPr/>
        </p:nvSpPr>
        <p:spPr bwMode="auto">
          <a:xfrm>
            <a:off x="827088" y="1860550"/>
            <a:ext cx="324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altLang="en-US" sz="3200" b="1">
                <a:effectLst/>
              </a:rPr>
              <a:t>Prokaryote</a:t>
            </a:r>
          </a:p>
        </p:txBody>
      </p:sp>
      <p:sp>
        <p:nvSpPr>
          <p:cNvPr id="19" name="TextBox 18"/>
          <p:cNvSpPr txBox="1">
            <a:spLocks noChangeArrowheads="1"/>
          </p:cNvSpPr>
          <p:nvPr/>
        </p:nvSpPr>
        <p:spPr bwMode="auto">
          <a:xfrm>
            <a:off x="5137150" y="1882775"/>
            <a:ext cx="32464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altLang="en-US" sz="3200" b="1">
                <a:effectLst/>
              </a:rPr>
              <a:t>Eukaryote</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100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1000"/>
                                        <p:tgtEl>
                                          <p:spTgt spid="6"/>
                                        </p:tgtEl>
                                      </p:cBhvr>
                                    </p:animEffect>
                                  </p:childTnLst>
                                </p:cTn>
                              </p:par>
                              <p:par>
                                <p:cTn id="35" presetID="22" presetClass="entr" presetSubtype="4"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10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9"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3588" y="228600"/>
            <a:ext cx="7826375" cy="1524000"/>
          </a:xfrm>
        </p:spPr>
        <p:txBody>
          <a:bodyPr/>
          <a:lstStyle/>
          <a:p>
            <a:pPr algn="ctr"/>
            <a:r>
              <a:rPr lang="en-US" altLang="en-US" sz="5400" b="1" smtClean="0">
                <a:solidFill>
                  <a:schemeClr val="tx1"/>
                </a:solidFill>
                <a:latin typeface="Andalus" pitchFamily="18" charset="-78"/>
                <a:cs typeface="Andalus" pitchFamily="18" charset="-78"/>
              </a:rPr>
              <a:t>What’s the purpose of the genetic material?</a:t>
            </a:r>
          </a:p>
        </p:txBody>
      </p:sp>
      <p:sp>
        <p:nvSpPr>
          <p:cNvPr id="5" name="TextBox 2"/>
          <p:cNvSpPr txBox="1">
            <a:spLocks noChangeArrowheads="1"/>
          </p:cNvSpPr>
          <p:nvPr/>
        </p:nvSpPr>
        <p:spPr bwMode="auto">
          <a:xfrm>
            <a:off x="866775" y="5999163"/>
            <a:ext cx="3354388"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solidFill>
                  <a:srgbClr val="000000"/>
                </a:solidFill>
                <a:effectLst/>
              </a:rPr>
              <a:t>Genetic Material</a:t>
            </a:r>
          </a:p>
        </p:txBody>
      </p:sp>
      <p:grpSp>
        <p:nvGrpSpPr>
          <p:cNvPr id="12292" name="Group 16"/>
          <p:cNvGrpSpPr>
            <a:grpSpLocks/>
          </p:cNvGrpSpPr>
          <p:nvPr/>
        </p:nvGrpSpPr>
        <p:grpSpPr bwMode="auto">
          <a:xfrm>
            <a:off x="838200" y="2463800"/>
            <a:ext cx="7707313" cy="3140075"/>
            <a:chOff x="838200" y="2463450"/>
            <a:chExt cx="7707103" cy="3140887"/>
          </a:xfrm>
        </p:grpSpPr>
        <p:pic>
          <p:nvPicPr>
            <p:cNvPr id="122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463450"/>
              <a:ext cx="3276600" cy="311075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0459" y="2489408"/>
              <a:ext cx="3524844" cy="311492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 name="TextBox 3"/>
          <p:cNvSpPr txBox="1">
            <a:spLocks noChangeArrowheads="1"/>
          </p:cNvSpPr>
          <p:nvPr/>
        </p:nvSpPr>
        <p:spPr bwMode="auto">
          <a:xfrm>
            <a:off x="5181600" y="6013450"/>
            <a:ext cx="3201988" cy="522288"/>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solidFill>
                  <a:srgbClr val="000000"/>
                </a:solidFill>
                <a:effectLst/>
              </a:rPr>
              <a:t>Genetic Material</a:t>
            </a:r>
          </a:p>
        </p:txBody>
      </p:sp>
      <p:cxnSp>
        <p:nvCxnSpPr>
          <p:cNvPr id="10" name="Straight Arrow Connector 9"/>
          <p:cNvCxnSpPr/>
          <p:nvPr/>
        </p:nvCxnSpPr>
        <p:spPr bwMode="auto">
          <a:xfrm flipV="1">
            <a:off x="6858000" y="3733800"/>
            <a:ext cx="0" cy="2268538"/>
          </a:xfrm>
          <a:prstGeom prst="straightConnector1">
            <a:avLst/>
          </a:prstGeom>
          <a:noFill/>
          <a:ln w="114300" cap="flat" cmpd="sng" algn="ctr">
            <a:solidFill>
              <a:schemeClr val="tx1"/>
            </a:solidFill>
            <a:prstDash val="solid"/>
            <a:tailEnd type="triangle"/>
          </a:ln>
          <a:effectLst>
            <a:outerShdw blurRad="50800" dist="50800" dir="5400000" algn="ctr" rotWithShape="0">
              <a:schemeClr val="tx1"/>
            </a:outerShdw>
          </a:effectLst>
        </p:spPr>
      </p:cxnSp>
      <p:cxnSp>
        <p:nvCxnSpPr>
          <p:cNvPr id="6" name="Straight Arrow Connector 5"/>
          <p:cNvCxnSpPr/>
          <p:nvPr/>
        </p:nvCxnSpPr>
        <p:spPr bwMode="auto">
          <a:xfrm flipV="1">
            <a:off x="2509838" y="4191000"/>
            <a:ext cx="0" cy="1811338"/>
          </a:xfrm>
          <a:prstGeom prst="straightConnector1">
            <a:avLst/>
          </a:prstGeom>
          <a:noFill/>
          <a:ln w="114300" cap="flat" cmpd="sng" algn="ctr">
            <a:solidFill>
              <a:schemeClr val="tx1"/>
            </a:solidFill>
            <a:prstDash val="solid"/>
            <a:tailEnd type="triangle"/>
          </a:ln>
          <a:effectLst>
            <a:outerShdw blurRad="50800" dist="50800" dir="5400000" algn="ctr" rotWithShape="0">
              <a:schemeClr val="tx1"/>
            </a:outerShdw>
          </a:effectLst>
        </p:spPr>
      </p:cxnSp>
      <p:sp>
        <p:nvSpPr>
          <p:cNvPr id="12296" name="TextBox 17"/>
          <p:cNvSpPr txBox="1">
            <a:spLocks noChangeArrowheads="1"/>
          </p:cNvSpPr>
          <p:nvPr/>
        </p:nvSpPr>
        <p:spPr bwMode="auto">
          <a:xfrm>
            <a:off x="827088" y="1860550"/>
            <a:ext cx="3248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altLang="en-US" sz="3200" b="1">
                <a:solidFill>
                  <a:srgbClr val="000000"/>
                </a:solidFill>
                <a:effectLst/>
              </a:rPr>
              <a:t>Prokaryote</a:t>
            </a:r>
          </a:p>
        </p:txBody>
      </p:sp>
      <p:sp>
        <p:nvSpPr>
          <p:cNvPr id="12297" name="TextBox 18"/>
          <p:cNvSpPr txBox="1">
            <a:spLocks noChangeArrowheads="1"/>
          </p:cNvSpPr>
          <p:nvPr/>
        </p:nvSpPr>
        <p:spPr bwMode="auto">
          <a:xfrm>
            <a:off x="5137150" y="1882775"/>
            <a:ext cx="32464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altLang="en-US" sz="3200" b="1">
                <a:solidFill>
                  <a:srgbClr val="000000"/>
                </a:solidFill>
                <a:effectLst/>
              </a:rPr>
              <a:t>Eukaryote</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1143000" y="414338"/>
            <a:ext cx="4648200" cy="4267200"/>
          </a:xfrm>
        </p:spPr>
        <p:txBody>
          <a:bodyPr/>
          <a:lstStyle/>
          <a:p>
            <a:pPr algn="ctr">
              <a:defRPr/>
            </a:pPr>
            <a:r>
              <a:rPr lang="en-US" sz="3200" b="1" dirty="0" smtClean="0">
                <a:latin typeface="Andalus" pitchFamily="18" charset="-78"/>
                <a:cs typeface="Andalus" pitchFamily="18" charset="-78"/>
              </a:rPr>
              <a:t>  </a:t>
            </a:r>
            <a:r>
              <a:rPr lang="en-US" sz="3600" b="1" dirty="0" smtClean="0">
                <a:effectLst>
                  <a:outerShdw blurRad="38100" dist="38100" dir="2700000" algn="tl">
                    <a:srgbClr val="000000">
                      <a:alpha val="43137"/>
                    </a:srgbClr>
                  </a:outerShdw>
                </a:effectLst>
                <a:latin typeface="Andalus" pitchFamily="18" charset="-78"/>
                <a:cs typeface="Andalus" pitchFamily="18" charset="-78"/>
              </a:rPr>
              <a:t>So far, we have discussed genetic material in the nucleus of a cell that makes you unique. Now, we can give the genetic material a name…</a:t>
            </a:r>
          </a:p>
        </p:txBody>
      </p:sp>
      <p:grpSp>
        <p:nvGrpSpPr>
          <p:cNvPr id="3" name="Group 10"/>
          <p:cNvGrpSpPr>
            <a:grpSpLocks/>
          </p:cNvGrpSpPr>
          <p:nvPr/>
        </p:nvGrpSpPr>
        <p:grpSpPr bwMode="auto">
          <a:xfrm>
            <a:off x="6184900" y="1824038"/>
            <a:ext cx="2692400" cy="3148012"/>
            <a:chOff x="5985771" y="3362980"/>
            <a:chExt cx="2691925" cy="3148297"/>
          </a:xfrm>
        </p:grpSpPr>
        <p:pic>
          <p:nvPicPr>
            <p:cNvPr id="133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771" y="4100136"/>
              <a:ext cx="2573750" cy="24111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5985771" y="3362980"/>
              <a:ext cx="2691925" cy="52392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solidFill>
                    <a:srgbClr val="FFFFFF"/>
                  </a:solidFill>
                  <a:latin typeface="Andalus" pitchFamily="18" charset="-78"/>
                  <a:cs typeface="Andalus" pitchFamily="18" charset="-78"/>
                </a:rPr>
                <a:t>Genetic Material</a:t>
              </a:r>
            </a:p>
          </p:txBody>
        </p:sp>
        <p:cxnSp>
          <p:nvCxnSpPr>
            <p:cNvPr id="6" name="Straight Arrow Connector 5"/>
            <p:cNvCxnSpPr/>
            <p:nvPr/>
          </p:nvCxnSpPr>
          <p:spPr bwMode="auto">
            <a:xfrm>
              <a:off x="7273007" y="3886902"/>
              <a:ext cx="17459" cy="1176443"/>
            </a:xfrm>
            <a:prstGeom prst="straightConnector1">
              <a:avLst/>
            </a:prstGeom>
            <a:noFill/>
            <a:ln w="114300" cap="flat" cmpd="sng" algn="ctr">
              <a:solidFill>
                <a:srgbClr val="FFFFFF"/>
              </a:solidFill>
              <a:prstDash val="solid"/>
              <a:tailEnd type="triangle"/>
            </a:ln>
            <a:effectLst>
              <a:outerShdw blurRad="50800" dist="50800" dir="5400000" algn="ctr" rotWithShape="0">
                <a:schemeClr val="bg1">
                  <a:lumMod val="75000"/>
                </a:schemeClr>
              </a:outerShdw>
            </a:effectLst>
          </p:spPr>
        </p:cxnSp>
      </p:grpSp>
      <p:sp>
        <p:nvSpPr>
          <p:cNvPr id="2" name="TextBox 1"/>
          <p:cNvSpPr txBox="1">
            <a:spLocks noChangeArrowheads="1"/>
          </p:cNvSpPr>
          <p:nvPr/>
        </p:nvSpPr>
        <p:spPr bwMode="auto">
          <a:xfrm>
            <a:off x="1376363" y="4495800"/>
            <a:ext cx="4114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Arial" charset="0"/>
              </a:defRPr>
            </a:lvl1pPr>
            <a:lvl2pPr marL="742950" indent="-285750" eaLnBrk="0" hangingPunct="0">
              <a:defRPr sz="2200">
                <a:solidFill>
                  <a:schemeClr val="tx1"/>
                </a:solidFill>
                <a:latin typeface="Arial" charset="0"/>
              </a:defRPr>
            </a:lvl2pPr>
            <a:lvl3pPr marL="1143000" indent="-228600" eaLnBrk="0" hangingPunct="0">
              <a:defRPr sz="2200">
                <a:solidFill>
                  <a:schemeClr val="tx1"/>
                </a:solidFill>
                <a:latin typeface="Arial" charset="0"/>
              </a:defRPr>
            </a:lvl3pPr>
            <a:lvl4pPr marL="1600200" indent="-228600" eaLnBrk="0" hangingPunct="0">
              <a:defRPr sz="2200">
                <a:solidFill>
                  <a:schemeClr val="tx1"/>
                </a:solidFill>
                <a:latin typeface="Arial" charset="0"/>
              </a:defRPr>
            </a:lvl4pPr>
            <a:lvl5pPr marL="2057400" indent="-228600" eaLnBrk="0" hangingPunct="0">
              <a:defRPr sz="2200">
                <a:solidFill>
                  <a:schemeClr val="tx1"/>
                </a:solidFill>
                <a:latin typeface="Arial" charset="0"/>
              </a:defRPr>
            </a:lvl5pPr>
            <a:lvl6pPr marL="2514600" indent="-228600" eaLnBrk="0" fontAlgn="base" hangingPunct="0">
              <a:spcBef>
                <a:spcPct val="0"/>
              </a:spcBef>
              <a:spcAft>
                <a:spcPct val="0"/>
              </a:spcAft>
              <a:defRPr sz="2200">
                <a:solidFill>
                  <a:schemeClr val="tx1"/>
                </a:solidFill>
                <a:latin typeface="Arial" charset="0"/>
              </a:defRPr>
            </a:lvl6pPr>
            <a:lvl7pPr marL="2971800" indent="-228600" eaLnBrk="0" fontAlgn="base" hangingPunct="0">
              <a:spcBef>
                <a:spcPct val="0"/>
              </a:spcBef>
              <a:spcAft>
                <a:spcPct val="0"/>
              </a:spcAft>
              <a:defRPr sz="2200">
                <a:solidFill>
                  <a:schemeClr val="tx1"/>
                </a:solidFill>
                <a:latin typeface="Arial" charset="0"/>
              </a:defRPr>
            </a:lvl7pPr>
            <a:lvl8pPr marL="3429000" indent="-228600" eaLnBrk="0" fontAlgn="base" hangingPunct="0">
              <a:spcBef>
                <a:spcPct val="0"/>
              </a:spcBef>
              <a:spcAft>
                <a:spcPct val="0"/>
              </a:spcAft>
              <a:defRPr sz="2200">
                <a:solidFill>
                  <a:schemeClr val="tx1"/>
                </a:solidFill>
                <a:latin typeface="Arial" charset="0"/>
              </a:defRPr>
            </a:lvl8pPr>
            <a:lvl9pPr marL="3886200" indent="-228600" eaLnBrk="0" fontAlgn="base" hangingPunct="0">
              <a:spcBef>
                <a:spcPct val="0"/>
              </a:spcBef>
              <a:spcAft>
                <a:spcPct val="0"/>
              </a:spcAft>
              <a:defRPr sz="2200">
                <a:solidFill>
                  <a:schemeClr val="tx1"/>
                </a:solidFill>
                <a:latin typeface="Arial" charset="0"/>
              </a:defRPr>
            </a:lvl9pPr>
          </a:lstStyle>
          <a:p>
            <a:pPr algn="ctr" eaLnBrk="1" hangingPunct="1"/>
            <a:r>
              <a:rPr lang="en-US" altLang="en-US" sz="9600" b="1">
                <a:solidFill>
                  <a:srgbClr val="FFFFFF"/>
                </a:solidFill>
                <a:effectLst/>
                <a:latin typeface="Andalus" pitchFamily="18" charset="-78"/>
                <a:cs typeface="Andalus" pitchFamily="18" charset="-78"/>
              </a:rPr>
              <a:t>DNA</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6146"/>
                                        </p:tgtEl>
                                        <p:attrNameLst>
                                          <p:attrName>style.visibility</p:attrName>
                                        </p:attrNameLst>
                                      </p:cBhvr>
                                      <p:to>
                                        <p:strVal val="visible"/>
                                      </p:to>
                                    </p:set>
                                    <p:animEffect transition="in" filter="dissolve">
                                      <p:cBhvr>
                                        <p:cTn id="11" dur="1000"/>
                                        <p:tgtEl>
                                          <p:spTgt spid="61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p:cNvSpPr>
          <p:nvPr>
            <p:ph type="title"/>
          </p:nvPr>
        </p:nvSpPr>
        <p:spPr>
          <a:xfrm>
            <a:off x="914400" y="152400"/>
            <a:ext cx="7315200" cy="1752600"/>
          </a:xfrm>
        </p:spPr>
        <p:txBody>
          <a:bodyPr/>
          <a:lstStyle/>
          <a:p>
            <a:pPr algn="ctr">
              <a:defRPr/>
            </a:pPr>
            <a:r>
              <a:rPr lang="en-US" sz="3200" b="1" dirty="0" smtClean="0">
                <a:latin typeface="Andalus" pitchFamily="18" charset="-78"/>
                <a:cs typeface="Andalus" pitchFamily="18" charset="-78"/>
              </a:rPr>
              <a:t>  </a:t>
            </a:r>
            <a:r>
              <a:rPr lang="en-US" sz="7200" b="1" dirty="0" smtClean="0">
                <a:effectLst>
                  <a:outerShdw blurRad="38100" dist="38100" dir="2700000" algn="tl">
                    <a:srgbClr val="000000">
                      <a:alpha val="43137"/>
                    </a:srgbClr>
                  </a:outerShdw>
                </a:effectLst>
                <a:latin typeface="Andalus" pitchFamily="18" charset="-78"/>
                <a:cs typeface="Andalus" pitchFamily="18" charset="-78"/>
              </a:rPr>
              <a:t>DNA stands for…</a:t>
            </a:r>
            <a:endParaRPr lang="en-US" sz="4800" b="1" dirty="0" smtClean="0">
              <a:effectLst>
                <a:outerShdw blurRad="38100" dist="38100" dir="2700000" algn="tl">
                  <a:srgbClr val="000000">
                    <a:alpha val="43137"/>
                  </a:srgbClr>
                </a:outerShdw>
              </a:effectLst>
              <a:latin typeface="Andalus" pitchFamily="18" charset="-78"/>
              <a:cs typeface="Andalus" pitchFamily="18" charset="-78"/>
            </a:endParaRPr>
          </a:p>
        </p:txBody>
      </p:sp>
      <p:grpSp>
        <p:nvGrpSpPr>
          <p:cNvPr id="14339" name="Group 10"/>
          <p:cNvGrpSpPr>
            <a:grpSpLocks/>
          </p:cNvGrpSpPr>
          <p:nvPr/>
        </p:nvGrpSpPr>
        <p:grpSpPr bwMode="auto">
          <a:xfrm>
            <a:off x="2971800" y="2847975"/>
            <a:ext cx="2692400" cy="3500438"/>
            <a:chOff x="5985771" y="3009987"/>
            <a:chExt cx="2691925" cy="3501290"/>
          </a:xfrm>
        </p:grpSpPr>
        <p:pic>
          <p:nvPicPr>
            <p:cNvPr id="143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5771" y="4100136"/>
              <a:ext cx="2573750" cy="24111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3"/>
            <p:cNvSpPr txBox="1">
              <a:spLocks noChangeArrowheads="1"/>
            </p:cNvSpPr>
            <p:nvPr/>
          </p:nvSpPr>
          <p:spPr bwMode="auto">
            <a:xfrm>
              <a:off x="5985771" y="3009987"/>
              <a:ext cx="2691925" cy="954320"/>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auto" hangingPunct="1">
                <a:spcBef>
                  <a:spcPts val="0"/>
                </a:spcBef>
                <a:spcAft>
                  <a:spcPts val="0"/>
                </a:spcAft>
                <a:defRPr/>
              </a:pPr>
              <a:r>
                <a:rPr lang="en-US" altLang="en-US" sz="2800" b="1" kern="0" dirty="0" smtClean="0">
                  <a:solidFill>
                    <a:srgbClr val="FFFFFF"/>
                  </a:solidFill>
                  <a:latin typeface="Andalus" pitchFamily="18" charset="-78"/>
                  <a:cs typeface="Andalus" pitchFamily="18" charset="-78"/>
                </a:rPr>
                <a:t>Genetic Material: DNA</a:t>
              </a:r>
            </a:p>
          </p:txBody>
        </p:sp>
        <p:cxnSp>
          <p:nvCxnSpPr>
            <p:cNvPr id="6" name="Straight Arrow Connector 5"/>
            <p:cNvCxnSpPr/>
            <p:nvPr/>
          </p:nvCxnSpPr>
          <p:spPr bwMode="auto">
            <a:xfrm>
              <a:off x="7273007" y="3896028"/>
              <a:ext cx="17459" cy="1167097"/>
            </a:xfrm>
            <a:prstGeom prst="straightConnector1">
              <a:avLst/>
            </a:prstGeom>
            <a:noFill/>
            <a:ln w="114300" cap="flat" cmpd="sng" algn="ctr">
              <a:solidFill>
                <a:srgbClr val="FFFFFF"/>
              </a:solidFill>
              <a:prstDash val="solid"/>
              <a:tailEnd type="triangle"/>
            </a:ln>
            <a:effectLst>
              <a:outerShdw blurRad="50800" dist="50800" dir="5400000" algn="ctr" rotWithShape="0">
                <a:schemeClr val="bg1">
                  <a:lumMod val="50000"/>
                </a:schemeClr>
              </a:outerShdw>
            </a:effectLst>
          </p:spPr>
        </p:cxnSp>
      </p:grpSp>
      <p:sp>
        <p:nvSpPr>
          <p:cNvPr id="3" name="Rectangle 2"/>
          <p:cNvSpPr/>
          <p:nvPr/>
        </p:nvSpPr>
        <p:spPr>
          <a:xfrm>
            <a:off x="962025" y="1524000"/>
            <a:ext cx="7467600" cy="1323975"/>
          </a:xfrm>
          <a:prstGeom prst="rect">
            <a:avLst/>
          </a:prstGeom>
        </p:spPr>
        <p:txBody>
          <a:bodyPr>
            <a:spAutoFit/>
          </a:bodyPr>
          <a:lstStyle/>
          <a:p>
            <a:pPr algn="ctr">
              <a:defRPr/>
            </a:pPr>
            <a:r>
              <a:rPr lang="en-US" sz="8000" b="1" kern="0" dirty="0" err="1">
                <a:solidFill>
                  <a:srgbClr val="FFFFFF"/>
                </a:solidFill>
                <a:latin typeface="Andalus" pitchFamily="18" charset="-78"/>
                <a:cs typeface="Andalus" pitchFamily="18" charset="-78"/>
              </a:rPr>
              <a:t>D</a:t>
            </a:r>
            <a:r>
              <a:rPr lang="en-US" sz="4800" b="1" kern="0" dirty="0" err="1">
                <a:solidFill>
                  <a:srgbClr val="FFFFFF"/>
                </a:solidFill>
                <a:latin typeface="Andalus" pitchFamily="18" charset="-78"/>
                <a:cs typeface="Andalus" pitchFamily="18" charset="-78"/>
              </a:rPr>
              <a:t>eoxyribo</a:t>
            </a:r>
            <a:r>
              <a:rPr lang="en-US" sz="8000" b="1" kern="0" dirty="0" err="1">
                <a:solidFill>
                  <a:srgbClr val="FFFFFF"/>
                </a:solidFill>
                <a:latin typeface="Andalus" pitchFamily="18" charset="-78"/>
                <a:cs typeface="Andalus" pitchFamily="18" charset="-78"/>
              </a:rPr>
              <a:t>N</a:t>
            </a:r>
            <a:r>
              <a:rPr lang="en-US" sz="4800" b="1" kern="0" dirty="0" err="1">
                <a:solidFill>
                  <a:srgbClr val="FFFFFF"/>
                </a:solidFill>
                <a:latin typeface="Andalus" pitchFamily="18" charset="-78"/>
                <a:cs typeface="Andalus" pitchFamily="18" charset="-78"/>
              </a:rPr>
              <a:t>ucleic</a:t>
            </a:r>
            <a:r>
              <a:rPr lang="en-US" sz="4800" b="1" kern="0" dirty="0">
                <a:solidFill>
                  <a:srgbClr val="FFFFFF"/>
                </a:solidFill>
                <a:latin typeface="Andalus" pitchFamily="18" charset="-78"/>
                <a:cs typeface="Andalus" pitchFamily="18" charset="-78"/>
              </a:rPr>
              <a:t> </a:t>
            </a:r>
            <a:r>
              <a:rPr lang="en-US" sz="8000" b="1" kern="0" dirty="0">
                <a:solidFill>
                  <a:srgbClr val="FFFFFF"/>
                </a:solidFill>
                <a:latin typeface="Andalus" pitchFamily="18" charset="-78"/>
                <a:cs typeface="Andalus" pitchFamily="18" charset="-78"/>
              </a:rPr>
              <a:t>A</a:t>
            </a:r>
            <a:r>
              <a:rPr lang="en-US" sz="4800" b="1" kern="0" dirty="0">
                <a:solidFill>
                  <a:srgbClr val="FFFFFF"/>
                </a:solidFill>
                <a:latin typeface="Andalus" pitchFamily="18" charset="-78"/>
                <a:cs typeface="Andalus" pitchFamily="18" charset="-78"/>
              </a:rPr>
              <a:t>cid</a:t>
            </a:r>
            <a:endParaRPr lang="en-US" dirty="0">
              <a:solidFill>
                <a:srgbClr val="000000"/>
              </a:solidFill>
            </a:endParaRPr>
          </a:p>
        </p:txBody>
      </p:sp>
    </p:spTree>
  </p:cSld>
  <p:clrMapOvr>
    <a:masterClrMapping/>
  </p:clrMapOvr>
  <p:transition spd="slow">
    <p:diamond/>
  </p:transition>
  <p:timing>
    <p:tnLst>
      <p:par>
        <p:cTn id="1" dur="indefinite" restart="never" nodeType="tmRoot"/>
      </p:par>
    </p:tnLst>
  </p:timing>
</p:sld>
</file>

<file path=ppt/theme/theme1.xml><?xml version="1.0" encoding="utf-8"?>
<a:theme xmlns:a="http://schemas.openxmlformats.org/drawingml/2006/main" name="DNA structure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DNA structure design template</Template>
  <TotalTime>1220</TotalTime>
  <Words>1499</Words>
  <Application>Microsoft Office PowerPoint</Application>
  <PresentationFormat>On-screen Show (4:3)</PresentationFormat>
  <Paragraphs>126</Paragraphs>
  <Slides>30</Slides>
  <Notes>28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Andalus</vt:lpstr>
      <vt:lpstr>Arial</vt:lpstr>
      <vt:lpstr>Berlin Sans FB Demi</vt:lpstr>
      <vt:lpstr>Calibri</vt:lpstr>
      <vt:lpstr>Wingdings</vt:lpstr>
      <vt:lpstr>DNA structure design template</vt:lpstr>
      <vt:lpstr>Acrobat Document</vt:lpstr>
      <vt:lpstr>Think of a characteristic that you share with a family member.</vt:lpstr>
      <vt:lpstr>Complete the Genes, Chromosomes, and Heredity Notes during the lesson</vt:lpstr>
      <vt:lpstr>PowerPoint Presentation</vt:lpstr>
      <vt:lpstr>Heredity is the passing of traits from parents to offspring.</vt:lpstr>
      <vt:lpstr>Essential Question:  How are genes, chromosomes, and heredity “related” to one another?</vt:lpstr>
      <vt:lpstr>What’s the difference between these two cells?</vt:lpstr>
      <vt:lpstr>What’s the purpose of the genetic material?</vt:lpstr>
      <vt:lpstr>  So far, we have discussed genetic material in the nucleus of a cell that makes you unique. Now, we can give the genetic material a name…</vt:lpstr>
      <vt:lpstr>  DNA stands for…</vt:lpstr>
      <vt:lpstr>  DNA is often referred to as a blueprint because it contains the instructions needed for an organism to grow, maintain itself, and reproduce. </vt:lpstr>
      <vt:lpstr>  Genetic material (DNA) makes you an  individual with a unique combination of characteristics. These characteristics are also known as Traits.</vt:lpstr>
      <vt:lpstr>Inherited  Traits</vt:lpstr>
      <vt:lpstr>Inherited  Traits</vt:lpstr>
      <vt:lpstr>PowerPoint Presentation</vt:lpstr>
      <vt:lpstr>Inherited  Traits</vt:lpstr>
      <vt:lpstr>Inherited  Traits</vt:lpstr>
      <vt:lpstr>  You inherit traits through sexual reproduction. </vt:lpstr>
      <vt:lpstr>  Inherited traits are controlled by the structures, materials, and processes you learned about in  the previous unit.</vt:lpstr>
      <vt:lpstr>Gregor Mendel discovered that there are patterns to inheritance.  He did this by studying pea plants while living at a monastery.  </vt:lpstr>
      <vt:lpstr>Through Mendel’s discoveries, we found out that inherited traits (characteristics) are determined by genes.</vt:lpstr>
      <vt:lpstr>Overview of Mendel’s Experiment</vt:lpstr>
      <vt:lpstr>Genes, Chromosomes, Heredity, and DNA, what’s the difference?</vt:lpstr>
      <vt:lpstr>PowerPoint Presentation</vt:lpstr>
      <vt:lpstr>PowerPoint Presentation</vt:lpstr>
      <vt:lpstr>PowerPoint Presentation</vt:lpstr>
      <vt:lpstr>Another Comparison…</vt:lpstr>
      <vt:lpstr>Genes, Chromosomes and DNA</vt:lpstr>
      <vt:lpstr>PowerPoint Presentation</vt:lpstr>
      <vt:lpstr>PowerPoint Presentation</vt:lpstr>
      <vt:lpstr>Summarizing Strategy:</vt:lpstr>
    </vt:vector>
  </TitlesOfParts>
  <Company>TCSS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Arrington C</dc:creator>
  <cp:lastModifiedBy>Samantha Locke</cp:lastModifiedBy>
  <cp:revision>96</cp:revision>
  <dcterms:created xsi:type="dcterms:W3CDTF">2009-08-23T19:49:09Z</dcterms:created>
  <dcterms:modified xsi:type="dcterms:W3CDTF">2017-02-23T13:16:37Z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TC102862081033</vt:lpwstr>
  </property>
</Properties>
</file>