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313" r:id="rId2"/>
    <p:sldId id="317" r:id="rId3"/>
    <p:sldId id="318" r:id="rId4"/>
    <p:sldId id="267" r:id="rId5"/>
    <p:sldId id="268" r:id="rId6"/>
    <p:sldId id="269" r:id="rId7"/>
    <p:sldId id="319" r:id="rId8"/>
    <p:sldId id="270" r:id="rId9"/>
    <p:sldId id="295" r:id="rId10"/>
    <p:sldId id="271" r:id="rId11"/>
    <p:sldId id="257" r:id="rId12"/>
    <p:sldId id="272" r:id="rId13"/>
    <p:sldId id="273" r:id="rId14"/>
    <p:sldId id="274" r:id="rId15"/>
    <p:sldId id="275" r:id="rId16"/>
    <p:sldId id="276" r:id="rId17"/>
    <p:sldId id="277" r:id="rId18"/>
    <p:sldId id="278" r:id="rId19"/>
    <p:sldId id="279" r:id="rId20"/>
    <p:sldId id="280" r:id="rId21"/>
    <p:sldId id="281" r:id="rId22"/>
    <p:sldId id="285" r:id="rId23"/>
    <p:sldId id="282" r:id="rId24"/>
    <p:sldId id="283" r:id="rId25"/>
    <p:sldId id="286" r:id="rId26"/>
    <p:sldId id="320" r:id="rId27"/>
    <p:sldId id="288" r:id="rId28"/>
    <p:sldId id="289" r:id="rId29"/>
    <p:sldId id="290" r:id="rId30"/>
    <p:sldId id="291" r:id="rId31"/>
    <p:sldId id="263" r:id="rId32"/>
    <p:sldId id="292" r:id="rId33"/>
    <p:sldId id="293" r:id="rId34"/>
    <p:sldId id="298" r:id="rId35"/>
    <p:sldId id="264" r:id="rId36"/>
    <p:sldId id="297" r:id="rId37"/>
    <p:sldId id="299" r:id="rId38"/>
    <p:sldId id="265" r:id="rId39"/>
    <p:sldId id="300" r:id="rId40"/>
    <p:sldId id="301" r:id="rId41"/>
    <p:sldId id="302" r:id="rId42"/>
    <p:sldId id="294" r:id="rId43"/>
    <p:sldId id="321" r:id="rId44"/>
    <p:sldId id="308" r:id="rId45"/>
    <p:sldId id="309" r:id="rId46"/>
    <p:sldId id="310" r:id="rId47"/>
    <p:sldId id="311" r:id="rId48"/>
    <p:sldId id="312" r:id="rId49"/>
    <p:sldId id="303" r:id="rId50"/>
    <p:sldId id="304" r:id="rId51"/>
    <p:sldId id="305" r:id="rId52"/>
    <p:sldId id="306" r:id="rId53"/>
    <p:sldId id="307" r:id="rId54"/>
    <p:sldId id="266" r:id="rId55"/>
    <p:sldId id="322" r:id="rId56"/>
    <p:sldId id="323" r:id="rId57"/>
  </p:sldIdLst>
  <p:sldSz cx="9144000" cy="6858000" type="screen4x3"/>
  <p:notesSz cx="7077075" cy="9383713"/>
  <p:defaultTextStyle>
    <a:defPPr>
      <a:defRPr lang="en-US"/>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99"/>
    <a:srgbClr val="F1E0AF"/>
    <a:srgbClr val="E0B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911" autoAdjust="0"/>
  </p:normalViewPr>
  <p:slideViewPr>
    <p:cSldViewPr>
      <p:cViewPr varScale="1">
        <p:scale>
          <a:sx n="72" d="100"/>
          <a:sy n="72" d="100"/>
        </p:scale>
        <p:origin x="132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defTabSz="939800">
              <a:defRPr sz="1200">
                <a:latin typeface="Times New Roman" pitchFamily="18" charset="0"/>
              </a:defRPr>
            </a:lvl1pPr>
          </a:lstStyle>
          <a:p>
            <a:pPr>
              <a:defRPr/>
            </a:pPr>
            <a:endParaRPr lang="en-US"/>
          </a:p>
        </p:txBody>
      </p:sp>
      <p:sp>
        <p:nvSpPr>
          <p:cNvPr id="144387" name="Rectangle 3"/>
          <p:cNvSpPr>
            <a:spLocks noGrp="1" noChangeArrowheads="1"/>
          </p:cNvSpPr>
          <p:nvPr>
            <p:ph type="dt" sz="quarter" idx="1"/>
          </p:nvPr>
        </p:nvSpPr>
        <p:spPr bwMode="auto">
          <a:xfrm>
            <a:off x="4008438" y="0"/>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algn="r" defTabSz="939800">
              <a:defRPr sz="1200">
                <a:latin typeface="Times New Roman" pitchFamily="18" charset="0"/>
              </a:defRPr>
            </a:lvl1pPr>
          </a:lstStyle>
          <a:p>
            <a:pPr>
              <a:defRPr/>
            </a:pPr>
            <a:endParaRPr lang="en-US"/>
          </a:p>
        </p:txBody>
      </p:sp>
      <p:sp>
        <p:nvSpPr>
          <p:cNvPr id="144388" name="Rectangle 4"/>
          <p:cNvSpPr>
            <a:spLocks noGrp="1" noChangeArrowheads="1"/>
          </p:cNvSpPr>
          <p:nvPr>
            <p:ph type="ftr" sz="quarter" idx="2"/>
          </p:nvPr>
        </p:nvSpPr>
        <p:spPr bwMode="auto">
          <a:xfrm>
            <a:off x="0" y="8912225"/>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defTabSz="939800">
              <a:defRPr sz="1200">
                <a:latin typeface="Times New Roman" pitchFamily="18" charset="0"/>
              </a:defRPr>
            </a:lvl1pPr>
          </a:lstStyle>
          <a:p>
            <a:pPr>
              <a:defRPr/>
            </a:pPr>
            <a:endParaRPr lang="en-US"/>
          </a:p>
        </p:txBody>
      </p:sp>
      <p:sp>
        <p:nvSpPr>
          <p:cNvPr id="144389" name="Rectangle 5"/>
          <p:cNvSpPr>
            <a:spLocks noGrp="1" noChangeArrowheads="1"/>
          </p:cNvSpPr>
          <p:nvPr>
            <p:ph type="sldNum" sz="quarter" idx="3"/>
          </p:nvPr>
        </p:nvSpPr>
        <p:spPr bwMode="auto">
          <a:xfrm>
            <a:off x="4008438" y="8912225"/>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algn="r" defTabSz="939800">
              <a:defRPr sz="1200">
                <a:latin typeface="Times New Roman" pitchFamily="18" charset="0"/>
              </a:defRPr>
            </a:lvl1pPr>
          </a:lstStyle>
          <a:p>
            <a:pPr>
              <a:defRPr/>
            </a:pPr>
            <a:fld id="{9779BD84-C3E6-49B1-A04D-31982BFC9332}" type="slidenum">
              <a:rPr lang="en-US"/>
              <a:pPr>
                <a:defRPr/>
              </a:pPr>
              <a:t>‹#›</a:t>
            </a:fld>
            <a:endParaRPr lang="en-US"/>
          </a:p>
        </p:txBody>
      </p:sp>
    </p:spTree>
    <p:extLst>
      <p:ext uri="{BB962C8B-B14F-4D97-AF65-F5344CB8AC3E}">
        <p14:creationId xmlns:p14="http://schemas.microsoft.com/office/powerpoint/2010/main" val="3860636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defTabSz="939800">
              <a:defRPr sz="1200"/>
            </a:lvl1pPr>
          </a:lstStyle>
          <a:p>
            <a:pPr>
              <a:defRPr/>
            </a:pPr>
            <a:endParaRPr lang="en-US"/>
          </a:p>
        </p:txBody>
      </p:sp>
      <p:sp>
        <p:nvSpPr>
          <p:cNvPr id="13315" name="Rectangle 3"/>
          <p:cNvSpPr>
            <a:spLocks noGrp="1" noChangeArrowheads="1"/>
          </p:cNvSpPr>
          <p:nvPr>
            <p:ph type="dt" idx="1"/>
          </p:nvPr>
        </p:nvSpPr>
        <p:spPr bwMode="auto">
          <a:xfrm>
            <a:off x="4010025" y="0"/>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algn="r" defTabSz="939800">
              <a:defRPr sz="1200"/>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92213" y="703263"/>
            <a:ext cx="4692650" cy="35194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42975" y="4457700"/>
            <a:ext cx="5191125"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913813"/>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defTabSz="939800">
              <a:defRPr sz="1200"/>
            </a:lvl1pPr>
          </a:lstStyle>
          <a:p>
            <a:pPr>
              <a:defRPr/>
            </a:pPr>
            <a:endParaRPr lang="en-US"/>
          </a:p>
        </p:txBody>
      </p:sp>
      <p:sp>
        <p:nvSpPr>
          <p:cNvPr id="13319" name="Rectangle 7"/>
          <p:cNvSpPr>
            <a:spLocks noGrp="1" noChangeArrowheads="1"/>
          </p:cNvSpPr>
          <p:nvPr>
            <p:ph type="sldNum" sz="quarter" idx="5"/>
          </p:nvPr>
        </p:nvSpPr>
        <p:spPr bwMode="auto">
          <a:xfrm>
            <a:off x="4010025" y="8913813"/>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algn="r" defTabSz="939800">
              <a:defRPr sz="1200"/>
            </a:lvl1pPr>
          </a:lstStyle>
          <a:p>
            <a:pPr>
              <a:defRPr/>
            </a:pPr>
            <a:fld id="{0CED6DA2-1625-4C53-A0FA-1E4AD089C8EC}" type="slidenum">
              <a:rPr lang="en-US"/>
              <a:pPr>
                <a:defRPr/>
              </a:pPr>
              <a:t>‹#›</a:t>
            </a:fld>
            <a:endParaRPr lang="en-US"/>
          </a:p>
        </p:txBody>
      </p:sp>
    </p:spTree>
    <p:extLst>
      <p:ext uri="{BB962C8B-B14F-4D97-AF65-F5344CB8AC3E}">
        <p14:creationId xmlns:p14="http://schemas.microsoft.com/office/powerpoint/2010/main" val="3529325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dirty="0" smtClean="0"/>
              <a:t>Instructional Approach(s): The teacher should use the slide to activate students prior knowledge. The teacher can pose the question to the class, individual students, or let the students pair up to answer the questions. The teacher should not spend more than 2-3 minutes on the slide. </a:t>
            </a:r>
          </a:p>
          <a:p>
            <a:endParaRPr lang="en-US" altLang="en-US" dirty="0" smtClean="0"/>
          </a:p>
        </p:txBody>
      </p:sp>
      <p:sp>
        <p:nvSpPr>
          <p:cNvPr id="62468"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84DF9C02-C4F0-4AFC-BA18-D8DA2487DDBC}" type="slidenum">
              <a:rPr lang="en-US" altLang="en-US" sz="1200" smtClean="0"/>
              <a:pPr eaLnBrk="1" hangingPunct="1"/>
              <a:t>1</a:t>
            </a:fld>
            <a:endParaRPr lang="en-US" altLang="en-US" sz="1200" smtClean="0"/>
          </a:p>
        </p:txBody>
      </p:sp>
    </p:spTree>
    <p:extLst>
      <p:ext uri="{BB962C8B-B14F-4D97-AF65-F5344CB8AC3E}">
        <p14:creationId xmlns:p14="http://schemas.microsoft.com/office/powerpoint/2010/main" val="310456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71684"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330BC948-D4EE-487E-9A47-7A7A3EE6128E}" type="slidenum">
              <a:rPr lang="en-US" altLang="en-US" sz="1200" smtClean="0"/>
              <a:pPr eaLnBrk="1" hangingPunct="1"/>
              <a:t>10</a:t>
            </a:fld>
            <a:endParaRPr lang="en-US" altLang="en-US" sz="1200" smtClean="0"/>
          </a:p>
        </p:txBody>
      </p:sp>
    </p:spTree>
    <p:extLst>
      <p:ext uri="{BB962C8B-B14F-4D97-AF65-F5344CB8AC3E}">
        <p14:creationId xmlns:p14="http://schemas.microsoft.com/office/powerpoint/2010/main" val="3637084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altLang="en-US" smtClean="0"/>
              <a:t>Instructional Approach(s): The teacher should present the information on the slide</a:t>
            </a:r>
          </a:p>
        </p:txBody>
      </p:sp>
      <p:sp>
        <p:nvSpPr>
          <p:cNvPr id="72708"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2C87BF89-C8B1-4AE2-9A23-4AE3A1972B95}" type="slidenum">
              <a:rPr lang="en-US" altLang="en-US" sz="1200" smtClean="0"/>
              <a:pPr eaLnBrk="1" hangingPunct="1"/>
              <a:t>11</a:t>
            </a:fld>
            <a:endParaRPr lang="en-US" altLang="en-US" sz="1200" smtClean="0"/>
          </a:p>
        </p:txBody>
      </p:sp>
    </p:spTree>
    <p:extLst>
      <p:ext uri="{BB962C8B-B14F-4D97-AF65-F5344CB8AC3E}">
        <p14:creationId xmlns:p14="http://schemas.microsoft.com/office/powerpoint/2010/main" val="1708577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73732"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223009A3-55D2-43AA-8AB4-DB98D915526F}" type="slidenum">
              <a:rPr lang="en-US" altLang="en-US" sz="1200" smtClean="0"/>
              <a:pPr eaLnBrk="1" hangingPunct="1"/>
              <a:t>12</a:t>
            </a:fld>
            <a:endParaRPr lang="en-US" altLang="en-US" sz="1200" smtClean="0"/>
          </a:p>
        </p:txBody>
      </p:sp>
    </p:spTree>
    <p:extLst>
      <p:ext uri="{BB962C8B-B14F-4D97-AF65-F5344CB8AC3E}">
        <p14:creationId xmlns:p14="http://schemas.microsoft.com/office/powerpoint/2010/main" val="346057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US" altLang="en-US" dirty="0" smtClean="0"/>
              <a:t>Instructional Approach(s): Think, Pair, Share.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p>
          <a:p>
            <a:endParaRPr lang="en-US" altLang="en-US" dirty="0" smtClean="0"/>
          </a:p>
        </p:txBody>
      </p:sp>
      <p:sp>
        <p:nvSpPr>
          <p:cNvPr id="74756"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9D594E99-DA99-4379-BC24-07550E072EB1}" type="slidenum">
              <a:rPr lang="en-US" altLang="en-US" sz="1200" smtClean="0"/>
              <a:pPr eaLnBrk="1" hangingPunct="1"/>
              <a:t>13</a:t>
            </a:fld>
            <a:endParaRPr lang="en-US" altLang="en-US" sz="1200" smtClean="0"/>
          </a:p>
        </p:txBody>
      </p:sp>
    </p:spTree>
    <p:extLst>
      <p:ext uri="{BB962C8B-B14F-4D97-AF65-F5344CB8AC3E}">
        <p14:creationId xmlns:p14="http://schemas.microsoft.com/office/powerpoint/2010/main" val="3315486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altLang="en-US" dirty="0" smtClean="0"/>
              <a:t>Instructional Approach(s): The teacher should use the images on the slide to illustrate examples of inclined planes</a:t>
            </a:r>
            <a:r>
              <a:rPr lang="en-US" altLang="en-US" baseline="0" dirty="0" smtClean="0"/>
              <a:t> while the students record the examples on their graphic organizer.</a:t>
            </a:r>
            <a:endParaRPr lang="en-US" altLang="en-US" dirty="0" smtClean="0"/>
          </a:p>
          <a:p>
            <a:endParaRPr lang="en-US" altLang="en-US" dirty="0" smtClean="0"/>
          </a:p>
        </p:txBody>
      </p:sp>
      <p:sp>
        <p:nvSpPr>
          <p:cNvPr id="75780"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DF7A5EF5-E2CE-47FA-8786-25FCD0063992}" type="slidenum">
              <a:rPr lang="en-US" altLang="en-US" sz="1200" smtClean="0"/>
              <a:pPr eaLnBrk="1" hangingPunct="1"/>
              <a:t>14</a:t>
            </a:fld>
            <a:endParaRPr lang="en-US" altLang="en-US" sz="1200" smtClean="0"/>
          </a:p>
        </p:txBody>
      </p:sp>
    </p:spTree>
    <p:extLst>
      <p:ext uri="{BB962C8B-B14F-4D97-AF65-F5344CB8AC3E}">
        <p14:creationId xmlns:p14="http://schemas.microsoft.com/office/powerpoint/2010/main" val="3443933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US" altLang="en-US" smtClean="0"/>
              <a:t>Instructional Approach(s): The teacher should use the link on the slide to illustrate examples of inclined planes. </a:t>
            </a:r>
          </a:p>
          <a:p>
            <a:endParaRPr lang="en-US" altLang="en-US" smtClean="0"/>
          </a:p>
        </p:txBody>
      </p:sp>
      <p:sp>
        <p:nvSpPr>
          <p:cNvPr id="76804"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06D0790E-B432-49F7-AF56-FFE0F9A8C51F}" type="slidenum">
              <a:rPr lang="en-US" altLang="en-US" sz="1200" smtClean="0"/>
              <a:pPr eaLnBrk="1" hangingPunct="1"/>
              <a:t>15</a:t>
            </a:fld>
            <a:endParaRPr lang="en-US" altLang="en-US" sz="1200" smtClean="0"/>
          </a:p>
        </p:txBody>
      </p:sp>
    </p:spTree>
    <p:extLst>
      <p:ext uri="{BB962C8B-B14F-4D97-AF65-F5344CB8AC3E}">
        <p14:creationId xmlns:p14="http://schemas.microsoft.com/office/powerpoint/2010/main" val="333889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altLang="en-US" smtClean="0"/>
              <a:t>Instructional Approach(s): The teacher should give each student the Simple Machines graphic organizer sheet to use to record important information throughout the lesson</a:t>
            </a:r>
          </a:p>
          <a:p>
            <a:endParaRPr lang="en-US" altLang="en-US" smtClean="0"/>
          </a:p>
        </p:txBody>
      </p:sp>
      <p:sp>
        <p:nvSpPr>
          <p:cNvPr id="77828"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B4E47E41-BAB2-4907-B651-B95FCC82BF76}" type="slidenum">
              <a:rPr lang="en-US" altLang="en-US" sz="1200" smtClean="0"/>
              <a:pPr eaLnBrk="1" hangingPunct="1"/>
              <a:t>16</a:t>
            </a:fld>
            <a:endParaRPr lang="en-US" altLang="en-US" sz="1200" smtClean="0"/>
          </a:p>
        </p:txBody>
      </p:sp>
    </p:spTree>
    <p:extLst>
      <p:ext uri="{BB962C8B-B14F-4D97-AF65-F5344CB8AC3E}">
        <p14:creationId xmlns:p14="http://schemas.microsoft.com/office/powerpoint/2010/main" val="408582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r>
              <a:rPr lang="en-US" altLang="en-US" smtClean="0"/>
              <a:t>Instructional Approach(s): The teacher should present the information on the slide</a:t>
            </a:r>
          </a:p>
          <a:p>
            <a:endParaRPr lang="en-US" altLang="en-US" smtClean="0"/>
          </a:p>
        </p:txBody>
      </p:sp>
      <p:sp>
        <p:nvSpPr>
          <p:cNvPr id="78852"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0FD0A3B6-F9B4-48A1-97C3-A19B281537F8}" type="slidenum">
              <a:rPr lang="en-US" altLang="en-US" sz="1200" smtClean="0"/>
              <a:pPr eaLnBrk="1" hangingPunct="1"/>
              <a:t>17</a:t>
            </a:fld>
            <a:endParaRPr lang="en-US" altLang="en-US" sz="1200" smtClean="0"/>
          </a:p>
        </p:txBody>
      </p:sp>
    </p:spTree>
    <p:extLst>
      <p:ext uri="{BB962C8B-B14F-4D97-AF65-F5344CB8AC3E}">
        <p14:creationId xmlns:p14="http://schemas.microsoft.com/office/powerpoint/2010/main" val="1626251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79876"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72B0594D-5107-44EE-AD74-44AE788755B4}" type="slidenum">
              <a:rPr lang="en-US" altLang="en-US" sz="1200" smtClean="0"/>
              <a:pPr eaLnBrk="1" hangingPunct="1"/>
              <a:t>18</a:t>
            </a:fld>
            <a:endParaRPr lang="en-US" altLang="en-US" sz="1200" smtClean="0"/>
          </a:p>
        </p:txBody>
      </p:sp>
    </p:spTree>
    <p:extLst>
      <p:ext uri="{BB962C8B-B14F-4D97-AF65-F5344CB8AC3E}">
        <p14:creationId xmlns:p14="http://schemas.microsoft.com/office/powerpoint/2010/main" val="2916863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altLang="en-US" dirty="0" smtClean="0"/>
              <a:t>Instructional Approach(s): Think, Pair, Share.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p>
          <a:p>
            <a:endParaRPr lang="en-US" altLang="en-US" dirty="0" smtClean="0"/>
          </a:p>
        </p:txBody>
      </p:sp>
      <p:sp>
        <p:nvSpPr>
          <p:cNvPr id="80900"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83BACE6E-2AD2-42F9-A205-54E27D5930C9}" type="slidenum">
              <a:rPr lang="en-US" altLang="en-US" sz="1200" smtClean="0"/>
              <a:pPr eaLnBrk="1" hangingPunct="1"/>
              <a:t>19</a:t>
            </a:fld>
            <a:endParaRPr lang="en-US" altLang="en-US" sz="1200" smtClean="0"/>
          </a:p>
        </p:txBody>
      </p:sp>
    </p:spTree>
    <p:extLst>
      <p:ext uri="{BB962C8B-B14F-4D97-AF65-F5344CB8AC3E}">
        <p14:creationId xmlns:p14="http://schemas.microsoft.com/office/powerpoint/2010/main" val="112440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smtClean="0"/>
              <a:t>Instructional Approach(s): The teacher should introduce the essential question and the standard that aligns to the essential question</a:t>
            </a:r>
          </a:p>
          <a:p>
            <a:endParaRPr lang="en-US" altLang="en-US" smtClean="0"/>
          </a:p>
        </p:txBody>
      </p:sp>
      <p:sp>
        <p:nvSpPr>
          <p:cNvPr id="63492"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39704144-D476-4A51-BF19-CF2630318A98}" type="slidenum">
              <a:rPr lang="en-US" altLang="en-US" sz="1200" smtClean="0"/>
              <a:pPr eaLnBrk="1" hangingPunct="1"/>
              <a:t>2</a:t>
            </a:fld>
            <a:endParaRPr lang="en-US" altLang="en-US" sz="1200" smtClean="0"/>
          </a:p>
        </p:txBody>
      </p:sp>
    </p:spTree>
    <p:extLst>
      <p:ext uri="{BB962C8B-B14F-4D97-AF65-F5344CB8AC3E}">
        <p14:creationId xmlns:p14="http://schemas.microsoft.com/office/powerpoint/2010/main" val="1438862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r>
              <a:rPr lang="en-US" altLang="en-US" smtClean="0"/>
              <a:t>Instructional Approach(s): The teacher should use the images on the slide to illustrate examples of wedges. </a:t>
            </a:r>
          </a:p>
          <a:p>
            <a:endParaRPr lang="en-US" altLang="en-US" smtClean="0"/>
          </a:p>
        </p:txBody>
      </p:sp>
      <p:sp>
        <p:nvSpPr>
          <p:cNvPr id="81924"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1A3411C0-8BD2-4486-8750-B7BA71DCD658}" type="slidenum">
              <a:rPr lang="en-US" altLang="en-US" sz="1200" smtClean="0"/>
              <a:pPr eaLnBrk="1" hangingPunct="1"/>
              <a:t>20</a:t>
            </a:fld>
            <a:endParaRPr lang="en-US" altLang="en-US" sz="1200" smtClean="0"/>
          </a:p>
        </p:txBody>
      </p:sp>
    </p:spTree>
    <p:extLst>
      <p:ext uri="{BB962C8B-B14F-4D97-AF65-F5344CB8AC3E}">
        <p14:creationId xmlns:p14="http://schemas.microsoft.com/office/powerpoint/2010/main" val="945192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altLang="en-US" smtClean="0"/>
              <a:t>Instructional Approach(s): The teacher should use the link on the slide to illustrate examples of wedges. </a:t>
            </a:r>
          </a:p>
          <a:p>
            <a:endParaRPr lang="en-US" altLang="en-US" smtClean="0"/>
          </a:p>
        </p:txBody>
      </p:sp>
      <p:sp>
        <p:nvSpPr>
          <p:cNvPr id="82948"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FED838CC-F51E-405D-BBA4-3B1E55D393C3}" type="slidenum">
              <a:rPr lang="en-US" altLang="en-US" sz="1200" smtClean="0"/>
              <a:pPr eaLnBrk="1" hangingPunct="1"/>
              <a:t>21</a:t>
            </a:fld>
            <a:endParaRPr lang="en-US" altLang="en-US" sz="1200" smtClean="0"/>
          </a:p>
        </p:txBody>
      </p:sp>
    </p:spTree>
    <p:extLst>
      <p:ext uri="{BB962C8B-B14F-4D97-AF65-F5344CB8AC3E}">
        <p14:creationId xmlns:p14="http://schemas.microsoft.com/office/powerpoint/2010/main" val="870082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altLang="en-US" smtClean="0"/>
              <a:t>Instructional Approach(s): The teacher should give each student the Simple Machines graphic organizer sheet to use to record important information throughout the lesson</a:t>
            </a:r>
          </a:p>
          <a:p>
            <a:endParaRPr lang="en-US" altLang="en-US" smtClean="0"/>
          </a:p>
        </p:txBody>
      </p:sp>
      <p:sp>
        <p:nvSpPr>
          <p:cNvPr id="83972"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F516C8EA-6BB7-4135-8483-5C76080A414E}" type="slidenum">
              <a:rPr lang="en-US" altLang="en-US" sz="1200" smtClean="0"/>
              <a:pPr eaLnBrk="1" hangingPunct="1"/>
              <a:t>22</a:t>
            </a:fld>
            <a:endParaRPr lang="en-US" altLang="en-US" sz="1200" smtClean="0"/>
          </a:p>
        </p:txBody>
      </p:sp>
    </p:spTree>
    <p:extLst>
      <p:ext uri="{BB962C8B-B14F-4D97-AF65-F5344CB8AC3E}">
        <p14:creationId xmlns:p14="http://schemas.microsoft.com/office/powerpoint/2010/main" val="946186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r>
              <a:rPr lang="en-US" altLang="en-US" smtClean="0"/>
              <a:t>Instructional Approach(s): The teacher should present the information on the slide</a:t>
            </a:r>
          </a:p>
          <a:p>
            <a:endParaRPr lang="en-US" altLang="en-US" smtClean="0"/>
          </a:p>
        </p:txBody>
      </p:sp>
      <p:sp>
        <p:nvSpPr>
          <p:cNvPr id="84996"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6D564E2A-16AA-4729-B2F4-1E5B3BD5FEB1}" type="slidenum">
              <a:rPr lang="en-US" altLang="en-US" sz="1200" smtClean="0"/>
              <a:pPr eaLnBrk="1" hangingPunct="1"/>
              <a:t>23</a:t>
            </a:fld>
            <a:endParaRPr lang="en-US" altLang="en-US" sz="1200" smtClean="0"/>
          </a:p>
        </p:txBody>
      </p:sp>
    </p:spTree>
    <p:extLst>
      <p:ext uri="{BB962C8B-B14F-4D97-AF65-F5344CB8AC3E}">
        <p14:creationId xmlns:p14="http://schemas.microsoft.com/office/powerpoint/2010/main" val="397167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r>
              <a:rPr lang="en-US" altLang="en-US" smtClean="0"/>
              <a:t>Now would be a good time to do the screw demonstration activity</a:t>
            </a:r>
          </a:p>
        </p:txBody>
      </p:sp>
      <p:sp>
        <p:nvSpPr>
          <p:cNvPr id="86020"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848A395D-0DFD-4260-B081-DE69BF5D47B2}" type="slidenum">
              <a:rPr lang="en-US" altLang="en-US" sz="1200" smtClean="0"/>
              <a:pPr eaLnBrk="1" hangingPunct="1"/>
              <a:t>24</a:t>
            </a:fld>
            <a:endParaRPr lang="en-US" altLang="en-US" sz="1200" smtClean="0"/>
          </a:p>
        </p:txBody>
      </p:sp>
    </p:spTree>
    <p:extLst>
      <p:ext uri="{BB962C8B-B14F-4D97-AF65-F5344CB8AC3E}">
        <p14:creationId xmlns:p14="http://schemas.microsoft.com/office/powerpoint/2010/main" val="2463146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r>
              <a:rPr lang="en-US" altLang="en-US" dirty="0" smtClean="0"/>
              <a:t>Instructional Approach(s): Think, Pair, Share.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p>
          <a:p>
            <a:endParaRPr lang="en-US" altLang="en-US" dirty="0" smtClean="0"/>
          </a:p>
        </p:txBody>
      </p:sp>
      <p:sp>
        <p:nvSpPr>
          <p:cNvPr id="87044"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0B7EA638-5E6C-4FBE-B490-AF1B2B48AE1A}" type="slidenum">
              <a:rPr lang="en-US" altLang="en-US" sz="1200" smtClean="0"/>
              <a:pPr eaLnBrk="1" hangingPunct="1"/>
              <a:t>25</a:t>
            </a:fld>
            <a:endParaRPr lang="en-US" altLang="en-US" sz="1200" smtClean="0"/>
          </a:p>
        </p:txBody>
      </p:sp>
    </p:spTree>
    <p:extLst>
      <p:ext uri="{BB962C8B-B14F-4D97-AF65-F5344CB8AC3E}">
        <p14:creationId xmlns:p14="http://schemas.microsoft.com/office/powerpoint/2010/main" val="1000519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altLang="en-US" smtClean="0"/>
              <a:t>Instructional Approach(s): The teacher should use the images on the slide to illustrate examples of screws. </a:t>
            </a:r>
          </a:p>
          <a:p>
            <a:endParaRPr lang="en-US" altLang="en-US" smtClean="0"/>
          </a:p>
        </p:txBody>
      </p:sp>
      <p:sp>
        <p:nvSpPr>
          <p:cNvPr id="88068"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09FE70C3-E8A6-4981-961D-D90400D66E52}" type="slidenum">
              <a:rPr lang="en-US" altLang="en-US" sz="1200" smtClean="0"/>
              <a:pPr eaLnBrk="1" hangingPunct="1"/>
              <a:t>26</a:t>
            </a:fld>
            <a:endParaRPr lang="en-US" altLang="en-US" sz="1200" smtClean="0"/>
          </a:p>
        </p:txBody>
      </p:sp>
    </p:spTree>
    <p:extLst>
      <p:ext uri="{BB962C8B-B14F-4D97-AF65-F5344CB8AC3E}">
        <p14:creationId xmlns:p14="http://schemas.microsoft.com/office/powerpoint/2010/main" val="626647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89092"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07DD247C-E958-4E26-9128-97D46D7F5A55}" type="slidenum">
              <a:rPr lang="en-US" altLang="en-US" sz="1200" smtClean="0"/>
              <a:pPr eaLnBrk="1" hangingPunct="1"/>
              <a:t>27</a:t>
            </a:fld>
            <a:endParaRPr lang="en-US" altLang="en-US" sz="1200" smtClean="0"/>
          </a:p>
        </p:txBody>
      </p:sp>
    </p:spTree>
    <p:extLst>
      <p:ext uri="{BB962C8B-B14F-4D97-AF65-F5344CB8AC3E}">
        <p14:creationId xmlns:p14="http://schemas.microsoft.com/office/powerpoint/2010/main" val="1405935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r>
              <a:rPr lang="en-US" altLang="en-US" smtClean="0"/>
              <a:t>Instructional Approach(s): The teacher should give each student the Simple Machines graphic organizer sheet to use to record important information throughout the lesson</a:t>
            </a:r>
          </a:p>
          <a:p>
            <a:endParaRPr lang="en-US" altLang="en-US" smtClean="0"/>
          </a:p>
        </p:txBody>
      </p:sp>
      <p:sp>
        <p:nvSpPr>
          <p:cNvPr id="90116"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4073167D-C0E4-4342-9DB3-01B1D5F3BD73}" type="slidenum">
              <a:rPr lang="en-US" altLang="en-US" sz="1200" smtClean="0"/>
              <a:pPr eaLnBrk="1" hangingPunct="1"/>
              <a:t>28</a:t>
            </a:fld>
            <a:endParaRPr lang="en-US" altLang="en-US" sz="1200" smtClean="0"/>
          </a:p>
        </p:txBody>
      </p:sp>
    </p:spTree>
    <p:extLst>
      <p:ext uri="{BB962C8B-B14F-4D97-AF65-F5344CB8AC3E}">
        <p14:creationId xmlns:p14="http://schemas.microsoft.com/office/powerpoint/2010/main" val="3944205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US" altLang="en-US" smtClean="0"/>
              <a:t>Instructional Approach(s): The teacher should present the information on the slide</a:t>
            </a:r>
          </a:p>
          <a:p>
            <a:endParaRPr lang="en-US" altLang="en-US" smtClean="0"/>
          </a:p>
        </p:txBody>
      </p:sp>
      <p:sp>
        <p:nvSpPr>
          <p:cNvPr id="91140"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418A5397-CB41-4C69-AF69-2B81DC9FE1E5}" type="slidenum">
              <a:rPr lang="en-US" altLang="en-US" sz="1200" smtClean="0"/>
              <a:pPr eaLnBrk="1" hangingPunct="1"/>
              <a:t>29</a:t>
            </a:fld>
            <a:endParaRPr lang="en-US" altLang="en-US" sz="1200" smtClean="0"/>
          </a:p>
        </p:txBody>
      </p:sp>
    </p:spTree>
    <p:extLst>
      <p:ext uri="{BB962C8B-B14F-4D97-AF65-F5344CB8AC3E}">
        <p14:creationId xmlns:p14="http://schemas.microsoft.com/office/powerpoint/2010/main" val="253419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smtClean="0"/>
              <a:t>Instructional Approach(s): The teacher should give each student the Simple Machines notes sheet to use to record important information throughout the lesson</a:t>
            </a:r>
          </a:p>
          <a:p>
            <a:endParaRPr lang="en-US" altLang="en-US" smtClean="0"/>
          </a:p>
        </p:txBody>
      </p:sp>
      <p:sp>
        <p:nvSpPr>
          <p:cNvPr id="64516"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53F56C61-C93F-4031-8B1B-B59D5E07D560}" type="slidenum">
              <a:rPr lang="en-US" altLang="en-US" sz="1200" smtClean="0"/>
              <a:pPr eaLnBrk="1" hangingPunct="1"/>
              <a:t>3</a:t>
            </a:fld>
            <a:endParaRPr lang="en-US" altLang="en-US" sz="1200" smtClean="0"/>
          </a:p>
        </p:txBody>
      </p:sp>
    </p:spTree>
    <p:extLst>
      <p:ext uri="{BB962C8B-B14F-4D97-AF65-F5344CB8AC3E}">
        <p14:creationId xmlns:p14="http://schemas.microsoft.com/office/powerpoint/2010/main" val="467074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92164"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80CC6480-F91C-4F1C-8231-310A7D1B008B}" type="slidenum">
              <a:rPr lang="en-US" altLang="en-US" sz="1200" smtClean="0"/>
              <a:pPr eaLnBrk="1" hangingPunct="1"/>
              <a:t>30</a:t>
            </a:fld>
            <a:endParaRPr lang="en-US" altLang="en-US" sz="1200" smtClean="0"/>
          </a:p>
        </p:txBody>
      </p:sp>
    </p:spTree>
    <p:extLst>
      <p:ext uri="{BB962C8B-B14F-4D97-AF65-F5344CB8AC3E}">
        <p14:creationId xmlns:p14="http://schemas.microsoft.com/office/powerpoint/2010/main" val="1431476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93188"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9754159D-5C4A-4152-913C-417D14AA1291}" type="slidenum">
              <a:rPr lang="en-US" altLang="en-US" sz="1200" smtClean="0"/>
              <a:pPr eaLnBrk="1" hangingPunct="1"/>
              <a:t>31</a:t>
            </a:fld>
            <a:endParaRPr lang="en-US" altLang="en-US" sz="1200" smtClean="0"/>
          </a:p>
        </p:txBody>
      </p:sp>
    </p:spTree>
    <p:extLst>
      <p:ext uri="{BB962C8B-B14F-4D97-AF65-F5344CB8AC3E}">
        <p14:creationId xmlns:p14="http://schemas.microsoft.com/office/powerpoint/2010/main" val="2147713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US" altLang="en-US" dirty="0" smtClean="0"/>
              <a:t>Instructional Approach(s): Think, Pair, Share.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p>
          <a:p>
            <a:endParaRPr lang="en-US" altLang="en-US" dirty="0" smtClean="0"/>
          </a:p>
        </p:txBody>
      </p:sp>
      <p:sp>
        <p:nvSpPr>
          <p:cNvPr id="94212"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D7362766-3F68-403D-BD89-DF05F41B5EF5}" type="slidenum">
              <a:rPr lang="en-US" altLang="en-US" sz="1200" smtClean="0"/>
              <a:pPr eaLnBrk="1" hangingPunct="1"/>
              <a:t>32</a:t>
            </a:fld>
            <a:endParaRPr lang="en-US" altLang="en-US" sz="1200" smtClean="0"/>
          </a:p>
        </p:txBody>
      </p:sp>
    </p:spTree>
    <p:extLst>
      <p:ext uri="{BB962C8B-B14F-4D97-AF65-F5344CB8AC3E}">
        <p14:creationId xmlns:p14="http://schemas.microsoft.com/office/powerpoint/2010/main" val="3455862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r>
              <a:rPr lang="en-US" altLang="en-US" smtClean="0"/>
              <a:t>Instructional Approach(s): The teacher should use the images on the slide to illustrate examples of levers. </a:t>
            </a:r>
          </a:p>
          <a:p>
            <a:endParaRPr lang="en-US" altLang="en-US" smtClean="0"/>
          </a:p>
        </p:txBody>
      </p:sp>
      <p:sp>
        <p:nvSpPr>
          <p:cNvPr id="95236"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39F3983D-02E9-4422-84FA-CF3B4AFF5EC7}" type="slidenum">
              <a:rPr lang="en-US" altLang="en-US" sz="1200" smtClean="0"/>
              <a:pPr eaLnBrk="1" hangingPunct="1"/>
              <a:t>33</a:t>
            </a:fld>
            <a:endParaRPr lang="en-US" altLang="en-US" sz="1200" smtClean="0"/>
          </a:p>
        </p:txBody>
      </p:sp>
    </p:spTree>
    <p:extLst>
      <p:ext uri="{BB962C8B-B14F-4D97-AF65-F5344CB8AC3E}">
        <p14:creationId xmlns:p14="http://schemas.microsoft.com/office/powerpoint/2010/main" val="3639584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r>
              <a:rPr lang="en-US" altLang="en-US" smtClean="0"/>
              <a:t>Instructional Approach(s): The teacher should give each student the Simple Machines graphic organizer sheet to use to record important information throughout the lesson</a:t>
            </a:r>
          </a:p>
          <a:p>
            <a:endParaRPr lang="en-US" altLang="en-US" smtClean="0"/>
          </a:p>
        </p:txBody>
      </p:sp>
      <p:sp>
        <p:nvSpPr>
          <p:cNvPr id="96260"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C6732253-7D76-4A38-90A4-B2E56FAEEE33}" type="slidenum">
              <a:rPr lang="en-US" altLang="en-US" sz="1200" smtClean="0"/>
              <a:pPr eaLnBrk="1" hangingPunct="1"/>
              <a:t>34</a:t>
            </a:fld>
            <a:endParaRPr lang="en-US" altLang="en-US" sz="1200" smtClean="0"/>
          </a:p>
        </p:txBody>
      </p:sp>
    </p:spTree>
    <p:extLst>
      <p:ext uri="{BB962C8B-B14F-4D97-AF65-F5344CB8AC3E}">
        <p14:creationId xmlns:p14="http://schemas.microsoft.com/office/powerpoint/2010/main" val="196239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97284"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8A850D6B-1AA3-4D1E-A500-C5EEC272D45A}" type="slidenum">
              <a:rPr lang="en-US" altLang="en-US" sz="1200" smtClean="0"/>
              <a:pPr eaLnBrk="1" hangingPunct="1"/>
              <a:t>35</a:t>
            </a:fld>
            <a:endParaRPr lang="en-US" altLang="en-US" sz="1200" smtClean="0"/>
          </a:p>
        </p:txBody>
      </p:sp>
    </p:spTree>
    <p:extLst>
      <p:ext uri="{BB962C8B-B14F-4D97-AF65-F5344CB8AC3E}">
        <p14:creationId xmlns:p14="http://schemas.microsoft.com/office/powerpoint/2010/main" val="2952468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altLang="en-US" smtClean="0"/>
              <a:t>Instructional Approach(s): The teacher should use the images on the slide to illustrate examples of levers. </a:t>
            </a:r>
          </a:p>
          <a:p>
            <a:endParaRPr lang="en-US" altLang="en-US" smtClean="0"/>
          </a:p>
        </p:txBody>
      </p:sp>
      <p:sp>
        <p:nvSpPr>
          <p:cNvPr id="99332"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8C8F7C57-98C7-4E48-B3A0-39904FBD4C26}" type="slidenum">
              <a:rPr lang="en-US" altLang="en-US" sz="1200" smtClean="0"/>
              <a:pPr eaLnBrk="1" hangingPunct="1"/>
              <a:t>36</a:t>
            </a:fld>
            <a:endParaRPr lang="en-US" altLang="en-US" sz="1200" smtClean="0"/>
          </a:p>
        </p:txBody>
      </p:sp>
    </p:spTree>
    <p:extLst>
      <p:ext uri="{BB962C8B-B14F-4D97-AF65-F5344CB8AC3E}">
        <p14:creationId xmlns:p14="http://schemas.microsoft.com/office/powerpoint/2010/main" val="2043903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altLang="en-US" smtClean="0"/>
              <a:t>Instructional Approach(s): The teacher should give each student the Simple Machines graphic organizer sheet to use to record important information throughout the lesson</a:t>
            </a:r>
          </a:p>
          <a:p>
            <a:endParaRPr lang="en-US" altLang="en-US" smtClean="0"/>
          </a:p>
        </p:txBody>
      </p:sp>
      <p:sp>
        <p:nvSpPr>
          <p:cNvPr id="100356"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E8379F17-EEE4-4A28-9BE6-6FEB8445E43F}" type="slidenum">
              <a:rPr lang="en-US" altLang="en-US" sz="1200" smtClean="0"/>
              <a:pPr eaLnBrk="1" hangingPunct="1"/>
              <a:t>37</a:t>
            </a:fld>
            <a:endParaRPr lang="en-US" altLang="en-US" sz="1200" smtClean="0"/>
          </a:p>
        </p:txBody>
      </p:sp>
    </p:spTree>
    <p:extLst>
      <p:ext uri="{BB962C8B-B14F-4D97-AF65-F5344CB8AC3E}">
        <p14:creationId xmlns:p14="http://schemas.microsoft.com/office/powerpoint/2010/main" val="2887336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101380"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46E3D0D1-577D-4FCC-BA59-08E881653914}" type="slidenum">
              <a:rPr lang="en-US" altLang="en-US" sz="1200" smtClean="0"/>
              <a:pPr eaLnBrk="1" hangingPunct="1"/>
              <a:t>38</a:t>
            </a:fld>
            <a:endParaRPr lang="en-US" altLang="en-US" sz="1200" smtClean="0"/>
          </a:p>
        </p:txBody>
      </p:sp>
    </p:spTree>
    <p:extLst>
      <p:ext uri="{BB962C8B-B14F-4D97-AF65-F5344CB8AC3E}">
        <p14:creationId xmlns:p14="http://schemas.microsoft.com/office/powerpoint/2010/main" val="864337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r>
              <a:rPr lang="en-US" altLang="en-US" dirty="0" smtClean="0"/>
              <a:t>Instructional Approach(s): Think, Pair, Share.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p>
        </p:txBody>
      </p:sp>
      <p:sp>
        <p:nvSpPr>
          <p:cNvPr id="102404"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1E562D9E-A0B2-47ED-BE05-4F1A996870C6}" type="slidenum">
              <a:rPr lang="en-US" altLang="en-US" sz="1200" smtClean="0"/>
              <a:pPr eaLnBrk="1" hangingPunct="1"/>
              <a:t>39</a:t>
            </a:fld>
            <a:endParaRPr lang="en-US" altLang="en-US" sz="1200" smtClean="0"/>
          </a:p>
        </p:txBody>
      </p:sp>
    </p:spTree>
    <p:extLst>
      <p:ext uri="{BB962C8B-B14F-4D97-AF65-F5344CB8AC3E}">
        <p14:creationId xmlns:p14="http://schemas.microsoft.com/office/powerpoint/2010/main" val="119951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65540"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3E25385E-087B-4A91-944E-B93EE13F50F8}" type="slidenum">
              <a:rPr lang="en-US" altLang="en-US" sz="1200" smtClean="0"/>
              <a:pPr eaLnBrk="1" hangingPunct="1"/>
              <a:t>4</a:t>
            </a:fld>
            <a:endParaRPr lang="en-US" altLang="en-US" sz="1200" smtClean="0"/>
          </a:p>
        </p:txBody>
      </p:sp>
    </p:spTree>
    <p:extLst>
      <p:ext uri="{BB962C8B-B14F-4D97-AF65-F5344CB8AC3E}">
        <p14:creationId xmlns:p14="http://schemas.microsoft.com/office/powerpoint/2010/main" val="382990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altLang="en-US" smtClean="0"/>
              <a:t>Instructional Approach(s): The teacher should use the images on the slide to illustrate examples of levers. </a:t>
            </a:r>
          </a:p>
          <a:p>
            <a:endParaRPr lang="en-US" altLang="en-US" smtClean="0"/>
          </a:p>
        </p:txBody>
      </p:sp>
      <p:sp>
        <p:nvSpPr>
          <p:cNvPr id="103428"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9E85FA79-C3A9-4CE9-95EA-B9B77D73DA34}" type="slidenum">
              <a:rPr lang="en-US" altLang="en-US" sz="1200" smtClean="0"/>
              <a:pPr eaLnBrk="1" hangingPunct="1"/>
              <a:t>40</a:t>
            </a:fld>
            <a:endParaRPr lang="en-US" altLang="en-US" sz="1200" smtClean="0"/>
          </a:p>
        </p:txBody>
      </p:sp>
    </p:spTree>
    <p:extLst>
      <p:ext uri="{BB962C8B-B14F-4D97-AF65-F5344CB8AC3E}">
        <p14:creationId xmlns:p14="http://schemas.microsoft.com/office/powerpoint/2010/main" val="4074079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en-US" altLang="en-US" smtClean="0"/>
              <a:t>Instructional Approach(s): The teacher should give each student the Simple Machines graphic organizer sheet to use to record important information throughout the lesson</a:t>
            </a:r>
          </a:p>
          <a:p>
            <a:endParaRPr lang="en-US" altLang="en-US" smtClean="0"/>
          </a:p>
        </p:txBody>
      </p:sp>
      <p:sp>
        <p:nvSpPr>
          <p:cNvPr id="104452"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11A9D039-D6C1-4F34-85FD-34C16CA67F6F}" type="slidenum">
              <a:rPr lang="en-US" altLang="en-US" sz="1200" smtClean="0"/>
              <a:pPr eaLnBrk="1" hangingPunct="1"/>
              <a:t>41</a:t>
            </a:fld>
            <a:endParaRPr lang="en-US" altLang="en-US" sz="1200" smtClean="0"/>
          </a:p>
        </p:txBody>
      </p:sp>
    </p:spTree>
    <p:extLst>
      <p:ext uri="{BB962C8B-B14F-4D97-AF65-F5344CB8AC3E}">
        <p14:creationId xmlns:p14="http://schemas.microsoft.com/office/powerpoint/2010/main" val="2489551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r>
              <a:rPr lang="en-US" altLang="en-US" dirty="0" smtClean="0"/>
              <a:t>Instructional Approach(s): The teacher should use the link on the slide to illustrate examples of levers and initiate critical thinking question. The teacher should ask the class or call on students,</a:t>
            </a:r>
            <a:r>
              <a:rPr lang="en-US" altLang="en-US" baseline="0" dirty="0" smtClean="0"/>
              <a:t> or allow students to discuss the question with a partner. Briefly discuss student responses with the class. When ready, click the mouse to reveal the answer. Do not spend more than 5 minutes total on the question and discussion time.</a:t>
            </a:r>
            <a:r>
              <a:rPr lang="en-US" altLang="en-US" dirty="0" smtClean="0"/>
              <a:t> </a:t>
            </a:r>
          </a:p>
          <a:p>
            <a:endParaRPr lang="en-US" altLang="en-US" dirty="0" smtClean="0"/>
          </a:p>
        </p:txBody>
      </p:sp>
      <p:sp>
        <p:nvSpPr>
          <p:cNvPr id="105476"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808BA4F6-709A-4E35-AC81-DF8A1594608E}" type="slidenum">
              <a:rPr lang="en-US" altLang="en-US" sz="1200" smtClean="0"/>
              <a:pPr eaLnBrk="1" hangingPunct="1"/>
              <a:t>42</a:t>
            </a:fld>
            <a:endParaRPr lang="en-US" altLang="en-US" sz="1200" smtClean="0"/>
          </a:p>
        </p:txBody>
      </p:sp>
    </p:spTree>
    <p:extLst>
      <p:ext uri="{BB962C8B-B14F-4D97-AF65-F5344CB8AC3E}">
        <p14:creationId xmlns:p14="http://schemas.microsoft.com/office/powerpoint/2010/main" val="983498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r>
              <a:rPr lang="en-US" altLang="en-US" dirty="0" smtClean="0"/>
              <a:t>Instructional Approach(s): If needed, the teacher can use the additional activities [linked on the Force &amp; Motion resource page] to review or differentiate.</a:t>
            </a:r>
          </a:p>
          <a:p>
            <a:endParaRPr lang="en-US" altLang="en-US" dirty="0" smtClean="0"/>
          </a:p>
        </p:txBody>
      </p:sp>
      <p:sp>
        <p:nvSpPr>
          <p:cNvPr id="106500"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16D85D43-0DC8-41FE-9B0F-B29A97A1FB0F}" type="slidenum">
              <a:rPr lang="en-US" altLang="en-US" sz="1200" smtClean="0"/>
              <a:pPr eaLnBrk="1" hangingPunct="1"/>
              <a:t>43</a:t>
            </a:fld>
            <a:endParaRPr lang="en-US" altLang="en-US" sz="1200" smtClean="0"/>
          </a:p>
        </p:txBody>
      </p:sp>
    </p:spTree>
    <p:extLst>
      <p:ext uri="{BB962C8B-B14F-4D97-AF65-F5344CB8AC3E}">
        <p14:creationId xmlns:p14="http://schemas.microsoft.com/office/powerpoint/2010/main" val="1721574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r>
              <a:rPr lang="en-US" altLang="en-US" smtClean="0"/>
              <a:t>Instructional Approach(s): The teacher should present the information on the slide</a:t>
            </a:r>
          </a:p>
          <a:p>
            <a:endParaRPr lang="en-US" altLang="en-US" smtClean="0"/>
          </a:p>
        </p:txBody>
      </p:sp>
      <p:sp>
        <p:nvSpPr>
          <p:cNvPr id="107524"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A38BA90C-608E-4A59-9C9C-2AFA4618F6BB}" type="slidenum">
              <a:rPr lang="en-US" altLang="en-US" sz="1200" smtClean="0"/>
              <a:pPr eaLnBrk="1" hangingPunct="1"/>
              <a:t>44</a:t>
            </a:fld>
            <a:endParaRPr lang="en-US" altLang="en-US" sz="1200" smtClean="0"/>
          </a:p>
        </p:txBody>
      </p:sp>
    </p:spTree>
    <p:extLst>
      <p:ext uri="{BB962C8B-B14F-4D97-AF65-F5344CB8AC3E}">
        <p14:creationId xmlns:p14="http://schemas.microsoft.com/office/powerpoint/2010/main" val="16087902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108548"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26671EE4-986C-4E50-A722-D36550A87960}" type="slidenum">
              <a:rPr lang="en-US" altLang="en-US" sz="1200" smtClean="0"/>
              <a:pPr eaLnBrk="1" hangingPunct="1"/>
              <a:t>45</a:t>
            </a:fld>
            <a:endParaRPr lang="en-US" altLang="en-US" sz="1200" smtClean="0"/>
          </a:p>
        </p:txBody>
      </p:sp>
    </p:spTree>
    <p:extLst>
      <p:ext uri="{BB962C8B-B14F-4D97-AF65-F5344CB8AC3E}">
        <p14:creationId xmlns:p14="http://schemas.microsoft.com/office/powerpoint/2010/main" val="495848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dirty="0" smtClean="0"/>
              <a:t>Instructional Approach(s): Think, Pair, Share.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p>
          <a:p>
            <a:endParaRPr lang="en-US" altLang="en-US" dirty="0" smtClean="0"/>
          </a:p>
        </p:txBody>
      </p:sp>
      <p:sp>
        <p:nvSpPr>
          <p:cNvPr id="109572"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2D4CCEE1-EC81-49F3-A086-25415B28C5D6}" type="slidenum">
              <a:rPr lang="en-US" altLang="en-US" sz="1200" smtClean="0"/>
              <a:pPr eaLnBrk="1" hangingPunct="1"/>
              <a:t>46</a:t>
            </a:fld>
            <a:endParaRPr lang="en-US" altLang="en-US" sz="1200" smtClean="0"/>
          </a:p>
        </p:txBody>
      </p:sp>
    </p:spTree>
    <p:extLst>
      <p:ext uri="{BB962C8B-B14F-4D97-AF65-F5344CB8AC3E}">
        <p14:creationId xmlns:p14="http://schemas.microsoft.com/office/powerpoint/2010/main" val="13581323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r>
              <a:rPr lang="en-US" altLang="en-US" smtClean="0"/>
              <a:t>Instructional Approach(s): The teacher should use the images on the slide to illustrate examples of wheel and axles. </a:t>
            </a:r>
          </a:p>
          <a:p>
            <a:endParaRPr lang="en-US" altLang="en-US" smtClean="0"/>
          </a:p>
        </p:txBody>
      </p:sp>
      <p:sp>
        <p:nvSpPr>
          <p:cNvPr id="110596"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270750A5-D6AD-4316-9E2E-6478A449F6E1}" type="slidenum">
              <a:rPr lang="en-US" altLang="en-US" sz="1200" smtClean="0"/>
              <a:pPr eaLnBrk="1" hangingPunct="1"/>
              <a:t>47</a:t>
            </a:fld>
            <a:endParaRPr lang="en-US" altLang="en-US" sz="1200" smtClean="0"/>
          </a:p>
        </p:txBody>
      </p:sp>
    </p:spTree>
    <p:extLst>
      <p:ext uri="{BB962C8B-B14F-4D97-AF65-F5344CB8AC3E}">
        <p14:creationId xmlns:p14="http://schemas.microsoft.com/office/powerpoint/2010/main" val="9155367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r>
              <a:rPr lang="en-US" altLang="en-US" smtClean="0"/>
              <a:t>Instructional Approach(s): The teacher should give each student the Simple Machines graphic organizer sheet to use to record important information throughout the lesson</a:t>
            </a:r>
          </a:p>
          <a:p>
            <a:endParaRPr lang="en-US" altLang="en-US" smtClean="0"/>
          </a:p>
        </p:txBody>
      </p:sp>
      <p:sp>
        <p:nvSpPr>
          <p:cNvPr id="111620"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4A9A60D8-CE8A-4540-8657-8D9A6BD115A2}" type="slidenum">
              <a:rPr lang="en-US" altLang="en-US" sz="1200" smtClean="0"/>
              <a:pPr eaLnBrk="1" hangingPunct="1"/>
              <a:t>48</a:t>
            </a:fld>
            <a:endParaRPr lang="en-US" altLang="en-US" sz="1200" smtClean="0"/>
          </a:p>
        </p:txBody>
      </p:sp>
    </p:spTree>
    <p:extLst>
      <p:ext uri="{BB962C8B-B14F-4D97-AF65-F5344CB8AC3E}">
        <p14:creationId xmlns:p14="http://schemas.microsoft.com/office/powerpoint/2010/main" val="2073207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r>
              <a:rPr lang="en-US" altLang="en-US" smtClean="0"/>
              <a:t>Instructional Approach(s): The teacher should present the information on the slide</a:t>
            </a:r>
          </a:p>
          <a:p>
            <a:endParaRPr lang="en-US" altLang="en-US" smtClean="0"/>
          </a:p>
        </p:txBody>
      </p:sp>
      <p:sp>
        <p:nvSpPr>
          <p:cNvPr id="112644"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CD5E3888-40C2-4667-8451-35EFFDBD0757}" type="slidenum">
              <a:rPr lang="en-US" altLang="en-US" sz="1200" smtClean="0"/>
              <a:pPr eaLnBrk="1" hangingPunct="1"/>
              <a:t>49</a:t>
            </a:fld>
            <a:endParaRPr lang="en-US" altLang="en-US" sz="1200" smtClean="0"/>
          </a:p>
        </p:txBody>
      </p:sp>
    </p:spTree>
    <p:extLst>
      <p:ext uri="{BB962C8B-B14F-4D97-AF65-F5344CB8AC3E}">
        <p14:creationId xmlns:p14="http://schemas.microsoft.com/office/powerpoint/2010/main" val="259826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altLang="en-US" dirty="0" smtClean="0"/>
              <a:t>Instructional Approach(s): The teacher should ask the class or call on students to answer the question. Click the mouse to reveal the answer</a:t>
            </a:r>
            <a:r>
              <a:rPr lang="en-US" altLang="en-US" baseline="0" dirty="0" smtClean="0"/>
              <a:t> on the next slide.</a:t>
            </a:r>
            <a:endParaRPr lang="en-US" altLang="en-US" dirty="0" smtClean="0"/>
          </a:p>
          <a:p>
            <a:endParaRPr lang="en-US" altLang="en-US" dirty="0" smtClean="0"/>
          </a:p>
          <a:p>
            <a:endParaRPr lang="en-US" altLang="en-US" dirty="0" smtClean="0"/>
          </a:p>
        </p:txBody>
      </p:sp>
      <p:sp>
        <p:nvSpPr>
          <p:cNvPr id="66564"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990C2056-3E57-4F1F-B037-4121188D35DA}" type="slidenum">
              <a:rPr lang="en-US" altLang="en-US" sz="1200" smtClean="0"/>
              <a:pPr eaLnBrk="1" hangingPunct="1"/>
              <a:t>5</a:t>
            </a:fld>
            <a:endParaRPr lang="en-US" altLang="en-US" sz="1200" smtClean="0"/>
          </a:p>
        </p:txBody>
      </p:sp>
    </p:spTree>
    <p:extLst>
      <p:ext uri="{BB962C8B-B14F-4D97-AF65-F5344CB8AC3E}">
        <p14:creationId xmlns:p14="http://schemas.microsoft.com/office/powerpoint/2010/main" val="37963125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113668"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406B5BA6-AA62-4772-921F-EF12346A1E65}" type="slidenum">
              <a:rPr lang="en-US" altLang="en-US" sz="1200" smtClean="0"/>
              <a:pPr eaLnBrk="1" hangingPunct="1"/>
              <a:t>50</a:t>
            </a:fld>
            <a:endParaRPr lang="en-US" altLang="en-US" sz="1200" smtClean="0"/>
          </a:p>
        </p:txBody>
      </p:sp>
    </p:spTree>
    <p:extLst>
      <p:ext uri="{BB962C8B-B14F-4D97-AF65-F5344CB8AC3E}">
        <p14:creationId xmlns:p14="http://schemas.microsoft.com/office/powerpoint/2010/main" val="40135329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r>
              <a:rPr lang="en-US" altLang="en-US" dirty="0" smtClean="0"/>
              <a:t>Instructional Approach(s): Think, Pair, Share.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p>
          <a:p>
            <a:endParaRPr lang="en-US" altLang="en-US" dirty="0" smtClean="0"/>
          </a:p>
        </p:txBody>
      </p:sp>
      <p:sp>
        <p:nvSpPr>
          <p:cNvPr id="114692"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D0F14387-9199-43E2-A264-9A543167E1D7}" type="slidenum">
              <a:rPr lang="en-US" altLang="en-US" sz="1200" smtClean="0"/>
              <a:pPr eaLnBrk="1" hangingPunct="1"/>
              <a:t>51</a:t>
            </a:fld>
            <a:endParaRPr lang="en-US" altLang="en-US" sz="1200" smtClean="0"/>
          </a:p>
        </p:txBody>
      </p:sp>
    </p:spTree>
    <p:extLst>
      <p:ext uri="{BB962C8B-B14F-4D97-AF65-F5344CB8AC3E}">
        <p14:creationId xmlns:p14="http://schemas.microsoft.com/office/powerpoint/2010/main" val="2146047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r>
              <a:rPr lang="en-US" altLang="en-US" smtClean="0"/>
              <a:t>Instructional Approach(s): The teacher should use the images on the slide to illustrate examples of pulleys. </a:t>
            </a:r>
          </a:p>
          <a:p>
            <a:endParaRPr lang="en-US" altLang="en-US" smtClean="0"/>
          </a:p>
        </p:txBody>
      </p:sp>
      <p:sp>
        <p:nvSpPr>
          <p:cNvPr id="115716"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C66903BD-093C-4056-B3B9-66DD20D698B1}" type="slidenum">
              <a:rPr lang="en-US" altLang="en-US" sz="1200" smtClean="0"/>
              <a:pPr eaLnBrk="1" hangingPunct="1"/>
              <a:t>52</a:t>
            </a:fld>
            <a:endParaRPr lang="en-US" altLang="en-US" sz="1200" smtClean="0"/>
          </a:p>
        </p:txBody>
      </p:sp>
    </p:spTree>
    <p:extLst>
      <p:ext uri="{BB962C8B-B14F-4D97-AF65-F5344CB8AC3E}">
        <p14:creationId xmlns:p14="http://schemas.microsoft.com/office/powerpoint/2010/main" val="2248851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p:spPr>
        <p:txBody>
          <a:bodyPr/>
          <a:lstStyle/>
          <a:p>
            <a:r>
              <a:rPr lang="en-US" altLang="en-US" smtClean="0"/>
              <a:t>Instructional Approach(s): The teacher should give each student the Simple Machines graphic organizer sheet to use to record important information throughout the lesson</a:t>
            </a:r>
          </a:p>
          <a:p>
            <a:endParaRPr lang="en-US" altLang="en-US" smtClean="0"/>
          </a:p>
        </p:txBody>
      </p:sp>
      <p:sp>
        <p:nvSpPr>
          <p:cNvPr id="116740"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6AB6F5A0-CEE2-4D65-970A-1144322455F6}" type="slidenum">
              <a:rPr lang="en-US" altLang="en-US" sz="1200" smtClean="0"/>
              <a:pPr eaLnBrk="1" hangingPunct="1"/>
              <a:t>53</a:t>
            </a:fld>
            <a:endParaRPr lang="en-US" altLang="en-US" sz="1200" smtClean="0"/>
          </a:p>
        </p:txBody>
      </p:sp>
    </p:spTree>
    <p:extLst>
      <p:ext uri="{BB962C8B-B14F-4D97-AF65-F5344CB8AC3E}">
        <p14:creationId xmlns:p14="http://schemas.microsoft.com/office/powerpoint/2010/main" val="38819921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117764"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C82D97A0-AB1A-4234-8BA3-974462215F93}" type="slidenum">
              <a:rPr lang="en-US" altLang="en-US" sz="1200" smtClean="0"/>
              <a:pPr eaLnBrk="1" hangingPunct="1"/>
              <a:t>54</a:t>
            </a:fld>
            <a:endParaRPr lang="en-US" altLang="en-US" sz="1200" smtClean="0"/>
          </a:p>
        </p:txBody>
      </p:sp>
    </p:spTree>
    <p:extLst>
      <p:ext uri="{BB962C8B-B14F-4D97-AF65-F5344CB8AC3E}">
        <p14:creationId xmlns:p14="http://schemas.microsoft.com/office/powerpoint/2010/main" val="2223045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p:spPr>
        <p:txBody>
          <a:bodyPr/>
          <a:lstStyle/>
          <a:p>
            <a:r>
              <a:rPr lang="en-US" altLang="en-US" dirty="0" smtClean="0"/>
              <a:t>Instructional Approach(s): If needed, the teacher can use the additional activities [linked on the Force &amp; Motion resource page] to review or labs/projects.</a:t>
            </a:r>
          </a:p>
          <a:p>
            <a:endParaRPr lang="en-US" altLang="en-US" dirty="0" smtClean="0"/>
          </a:p>
        </p:txBody>
      </p:sp>
      <p:sp>
        <p:nvSpPr>
          <p:cNvPr id="118788"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36C585C7-2CBD-40C8-9D7C-9F53E81D46C8}" type="slidenum">
              <a:rPr lang="en-US" altLang="en-US" sz="1200" smtClean="0"/>
              <a:pPr eaLnBrk="1" hangingPunct="1"/>
              <a:t>55</a:t>
            </a:fld>
            <a:endParaRPr lang="en-US" altLang="en-US" sz="1200" smtClean="0"/>
          </a:p>
        </p:txBody>
      </p:sp>
    </p:spTree>
    <p:extLst>
      <p:ext uri="{BB962C8B-B14F-4D97-AF65-F5344CB8AC3E}">
        <p14:creationId xmlns:p14="http://schemas.microsoft.com/office/powerpoint/2010/main" val="42663406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p:spPr>
        <p:txBody>
          <a:bodyPr/>
          <a:lstStyle/>
          <a:p>
            <a:r>
              <a:rPr lang="en-US" altLang="en-US" dirty="0" smtClean="0"/>
              <a:t>Instructional Approach(s): Each student should complete the summarizer. The teacher should use the summarizer as a formative</a:t>
            </a:r>
            <a:r>
              <a:rPr lang="en-US" altLang="en-US" baseline="0" dirty="0" smtClean="0"/>
              <a:t> </a:t>
            </a:r>
            <a:r>
              <a:rPr lang="en-US" altLang="en-US" baseline="0" smtClean="0"/>
              <a:t>assessment tool </a:t>
            </a:r>
            <a:r>
              <a:rPr lang="en-US" altLang="en-US" smtClean="0"/>
              <a:t>to </a:t>
            </a:r>
            <a:r>
              <a:rPr lang="en-US" altLang="en-US" dirty="0" smtClean="0"/>
              <a:t>determine the level of student mastery and if differentiation is needed.</a:t>
            </a:r>
          </a:p>
          <a:p>
            <a:endParaRPr lang="en-US" altLang="en-US" dirty="0" smtClean="0"/>
          </a:p>
        </p:txBody>
      </p:sp>
      <p:sp>
        <p:nvSpPr>
          <p:cNvPr id="119812"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708D91A5-20A9-45F7-9638-2EC635ECD5DB}" type="slidenum">
              <a:rPr lang="en-US" altLang="en-US" sz="1200" smtClean="0"/>
              <a:pPr eaLnBrk="1" hangingPunct="1"/>
              <a:t>56</a:t>
            </a:fld>
            <a:endParaRPr lang="en-US" altLang="en-US" sz="1200" smtClean="0"/>
          </a:p>
        </p:txBody>
      </p:sp>
    </p:spTree>
    <p:extLst>
      <p:ext uri="{BB962C8B-B14F-4D97-AF65-F5344CB8AC3E}">
        <p14:creationId xmlns:p14="http://schemas.microsoft.com/office/powerpoint/2010/main" val="2323335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altLang="en-US" dirty="0" smtClean="0"/>
              <a:t>Instructional Approach(s): Think, Pair, Share.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p>
        </p:txBody>
      </p:sp>
      <p:sp>
        <p:nvSpPr>
          <p:cNvPr id="67588"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975D047D-6247-4ABC-BAD0-92B5868790AB}" type="slidenum">
              <a:rPr lang="en-US" altLang="en-US" sz="1200" smtClean="0"/>
              <a:pPr eaLnBrk="1" hangingPunct="1"/>
              <a:t>6</a:t>
            </a:fld>
            <a:endParaRPr lang="en-US" altLang="en-US" sz="1200" smtClean="0"/>
          </a:p>
        </p:txBody>
      </p:sp>
    </p:spTree>
    <p:extLst>
      <p:ext uri="{BB962C8B-B14F-4D97-AF65-F5344CB8AC3E}">
        <p14:creationId xmlns:p14="http://schemas.microsoft.com/office/powerpoint/2010/main" val="101539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US" altLang="en-US" smtClean="0"/>
              <a:t>Instructional Approach(s): The teacher should present the link and ask the class or call on students to answer the question.</a:t>
            </a:r>
          </a:p>
          <a:p>
            <a:endParaRPr lang="en-US" altLang="en-US" smtClean="0"/>
          </a:p>
        </p:txBody>
      </p:sp>
      <p:sp>
        <p:nvSpPr>
          <p:cNvPr id="68612"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D31D4D2C-52D3-4D23-9372-188C82613154}" type="slidenum">
              <a:rPr lang="en-US" altLang="en-US" sz="1200" smtClean="0"/>
              <a:pPr eaLnBrk="1" hangingPunct="1"/>
              <a:t>7</a:t>
            </a:fld>
            <a:endParaRPr lang="en-US" altLang="en-US" sz="1200" smtClean="0"/>
          </a:p>
        </p:txBody>
      </p:sp>
    </p:spTree>
    <p:extLst>
      <p:ext uri="{BB962C8B-B14F-4D97-AF65-F5344CB8AC3E}">
        <p14:creationId xmlns:p14="http://schemas.microsoft.com/office/powerpoint/2010/main" val="3273313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69636"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6960FFD2-E0A9-4C3E-9CF8-86BB7EAD1662}" type="slidenum">
              <a:rPr lang="en-US" altLang="en-US" sz="1200" smtClean="0"/>
              <a:pPr eaLnBrk="1" hangingPunct="1"/>
              <a:t>8</a:t>
            </a:fld>
            <a:endParaRPr lang="en-US" altLang="en-US" sz="1200" smtClean="0"/>
          </a:p>
        </p:txBody>
      </p:sp>
    </p:spTree>
    <p:extLst>
      <p:ext uri="{BB962C8B-B14F-4D97-AF65-F5344CB8AC3E}">
        <p14:creationId xmlns:p14="http://schemas.microsoft.com/office/powerpoint/2010/main" val="154812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 The teacher should ask the class or call on students to identify the machines. Answer: All are simple machines. </a:t>
            </a:r>
          </a:p>
          <a:p>
            <a:endParaRPr lang="en-US" altLang="en-US" smtClean="0"/>
          </a:p>
        </p:txBody>
      </p:sp>
      <p:sp>
        <p:nvSpPr>
          <p:cNvPr id="70660" name="Slide Number Placeholder 3"/>
          <p:cNvSpPr>
            <a:spLocks noGrp="1"/>
          </p:cNvSpPr>
          <p:nvPr>
            <p:ph type="sldNum" sz="quarter" idx="5"/>
          </p:nvPr>
        </p:nvSpPr>
        <p:spPr>
          <a:noFill/>
        </p:spPr>
        <p:txBody>
          <a:bodyPr/>
          <a:lstStyle>
            <a:lvl1pPr defTabSz="939800" eaLnBrk="0" hangingPunct="0">
              <a:defRPr sz="2400">
                <a:solidFill>
                  <a:schemeClr val="tx1"/>
                </a:solidFill>
                <a:latin typeface="Arial Narrow" pitchFamily="34" charset="0"/>
              </a:defRPr>
            </a:lvl1pPr>
            <a:lvl2pPr marL="742950" indent="-285750" defTabSz="939800" eaLnBrk="0" hangingPunct="0">
              <a:defRPr sz="2400">
                <a:solidFill>
                  <a:schemeClr val="tx1"/>
                </a:solidFill>
                <a:latin typeface="Arial Narrow" pitchFamily="34" charset="0"/>
              </a:defRPr>
            </a:lvl2pPr>
            <a:lvl3pPr marL="1143000" indent="-228600" defTabSz="939800" eaLnBrk="0" hangingPunct="0">
              <a:defRPr sz="2400">
                <a:solidFill>
                  <a:schemeClr val="tx1"/>
                </a:solidFill>
                <a:latin typeface="Arial Narrow" pitchFamily="34" charset="0"/>
              </a:defRPr>
            </a:lvl3pPr>
            <a:lvl4pPr marL="1600200" indent="-228600" defTabSz="939800" eaLnBrk="0" hangingPunct="0">
              <a:defRPr sz="2400">
                <a:solidFill>
                  <a:schemeClr val="tx1"/>
                </a:solidFill>
                <a:latin typeface="Arial Narrow" pitchFamily="34" charset="0"/>
              </a:defRPr>
            </a:lvl4pPr>
            <a:lvl5pPr marL="2057400" indent="-228600" defTabSz="939800" eaLnBrk="0" hangingPunct="0">
              <a:defRPr sz="2400">
                <a:solidFill>
                  <a:schemeClr val="tx1"/>
                </a:solidFill>
                <a:latin typeface="Arial Narrow" pitchFamily="34" charset="0"/>
              </a:defRPr>
            </a:lvl5pPr>
            <a:lvl6pPr marL="2514600" indent="-228600" defTabSz="939800" eaLnBrk="0" fontAlgn="base" hangingPunct="0">
              <a:spcBef>
                <a:spcPct val="0"/>
              </a:spcBef>
              <a:spcAft>
                <a:spcPct val="0"/>
              </a:spcAft>
              <a:defRPr sz="2400">
                <a:solidFill>
                  <a:schemeClr val="tx1"/>
                </a:solidFill>
                <a:latin typeface="Arial Narrow" pitchFamily="34" charset="0"/>
              </a:defRPr>
            </a:lvl6pPr>
            <a:lvl7pPr marL="2971800" indent="-228600" defTabSz="939800" eaLnBrk="0" fontAlgn="base" hangingPunct="0">
              <a:spcBef>
                <a:spcPct val="0"/>
              </a:spcBef>
              <a:spcAft>
                <a:spcPct val="0"/>
              </a:spcAft>
              <a:defRPr sz="2400">
                <a:solidFill>
                  <a:schemeClr val="tx1"/>
                </a:solidFill>
                <a:latin typeface="Arial Narrow" pitchFamily="34" charset="0"/>
              </a:defRPr>
            </a:lvl7pPr>
            <a:lvl8pPr marL="3429000" indent="-228600" defTabSz="939800" eaLnBrk="0" fontAlgn="base" hangingPunct="0">
              <a:spcBef>
                <a:spcPct val="0"/>
              </a:spcBef>
              <a:spcAft>
                <a:spcPct val="0"/>
              </a:spcAft>
              <a:defRPr sz="2400">
                <a:solidFill>
                  <a:schemeClr val="tx1"/>
                </a:solidFill>
                <a:latin typeface="Arial Narrow" pitchFamily="34" charset="0"/>
              </a:defRPr>
            </a:lvl8pPr>
            <a:lvl9pPr marL="3886200" indent="-228600" defTabSz="939800" eaLnBrk="0" fontAlgn="base" hangingPunct="0">
              <a:spcBef>
                <a:spcPct val="0"/>
              </a:spcBef>
              <a:spcAft>
                <a:spcPct val="0"/>
              </a:spcAft>
              <a:defRPr sz="2400">
                <a:solidFill>
                  <a:schemeClr val="tx1"/>
                </a:solidFill>
                <a:latin typeface="Arial Narrow" pitchFamily="34" charset="0"/>
              </a:defRPr>
            </a:lvl9pPr>
          </a:lstStyle>
          <a:p>
            <a:pPr eaLnBrk="1" hangingPunct="1"/>
            <a:fld id="{4746BB00-CDAC-463D-8DEE-9B30968CBFBD}" type="slidenum">
              <a:rPr lang="en-US" altLang="en-US" sz="1200" smtClean="0"/>
              <a:pPr eaLnBrk="1" hangingPunct="1"/>
              <a:t>9</a:t>
            </a:fld>
            <a:endParaRPr lang="en-US" altLang="en-US" sz="1200" smtClean="0"/>
          </a:p>
        </p:txBody>
      </p:sp>
    </p:spTree>
    <p:extLst>
      <p:ext uri="{BB962C8B-B14F-4D97-AF65-F5344CB8AC3E}">
        <p14:creationId xmlns:p14="http://schemas.microsoft.com/office/powerpoint/2010/main" val="3870513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hidden">
          <a:xfrm>
            <a:off x="-11113" y="1836738"/>
            <a:ext cx="2268538" cy="2709862"/>
          </a:xfrm>
          <a:custGeom>
            <a:avLst/>
            <a:gdLst>
              <a:gd name="T0" fmla="*/ 2147483647 w 1429"/>
              <a:gd name="T1" fmla="*/ 2147483647 h 1707"/>
              <a:gd name="T2" fmla="*/ 2147483647 w 1429"/>
              <a:gd name="T3" fmla="*/ 2147483647 h 1707"/>
              <a:gd name="T4" fmla="*/ 2147483647 w 1429"/>
              <a:gd name="T5" fmla="*/ 0 h 1707"/>
              <a:gd name="T6" fmla="*/ 2147483647 w 1429"/>
              <a:gd name="T7" fmla="*/ 2147483647 h 1707"/>
              <a:gd name="T8" fmla="*/ 2147483647 w 1429"/>
              <a:gd name="T9" fmla="*/ 2147483647 h 1707"/>
              <a:gd name="T10" fmla="*/ 2147483647 w 1429"/>
              <a:gd name="T11" fmla="*/ 2147483647 h 1707"/>
              <a:gd name="T12" fmla="*/ 2147483647 w 1429"/>
              <a:gd name="T13" fmla="*/ 2147483647 h 1707"/>
              <a:gd name="T14" fmla="*/ 2147483647 w 1429"/>
              <a:gd name="T15" fmla="*/ 2147483647 h 1707"/>
              <a:gd name="T16" fmla="*/ 2147483647 w 1429"/>
              <a:gd name="T17" fmla="*/ 2147483647 h 1707"/>
              <a:gd name="T18" fmla="*/ 2147483647 w 1429"/>
              <a:gd name="T19" fmla="*/ 2147483647 h 1707"/>
              <a:gd name="T20" fmla="*/ 0 w 1429"/>
              <a:gd name="T21" fmla="*/ 2147483647 h 1707"/>
              <a:gd name="T22" fmla="*/ 0 w 1429"/>
              <a:gd name="T23" fmla="*/ 2147483647 h 1707"/>
              <a:gd name="T24" fmla="*/ 2147483647 w 1429"/>
              <a:gd name="T25" fmla="*/ 2147483647 h 1707"/>
              <a:gd name="T26" fmla="*/ 2147483647 w 1429"/>
              <a:gd name="T27" fmla="*/ 2147483647 h 1707"/>
              <a:gd name="T28" fmla="*/ 2147483647 w 1429"/>
              <a:gd name="T29" fmla="*/ 2147483647 h 1707"/>
              <a:gd name="T30" fmla="*/ 2147483647 w 1429"/>
              <a:gd name="T31" fmla="*/ 2147483647 h 1707"/>
              <a:gd name="T32" fmla="*/ 2147483647 w 1429"/>
              <a:gd name="T33" fmla="*/ 2147483647 h 1707"/>
              <a:gd name="T34" fmla="*/ 2147483647 w 1429"/>
              <a:gd name="T35" fmla="*/ 2147483647 h 1707"/>
              <a:gd name="T36" fmla="*/ 2147483647 w 1429"/>
              <a:gd name="T37" fmla="*/ 2147483647 h 1707"/>
              <a:gd name="T38" fmla="*/ 2147483647 w 1429"/>
              <a:gd name="T39" fmla="*/ 2147483647 h 1707"/>
              <a:gd name="T40" fmla="*/ 2147483647 w 1429"/>
              <a:gd name="T41" fmla="*/ 2147483647 h 1707"/>
              <a:gd name="T42" fmla="*/ 2147483647 w 1429"/>
              <a:gd name="T43" fmla="*/ 2147483647 h 1707"/>
              <a:gd name="T44" fmla="*/ 2147483647 w 1429"/>
              <a:gd name="T45" fmla="*/ 2147483647 h 1707"/>
              <a:gd name="T46" fmla="*/ 2147483647 w 1429"/>
              <a:gd name="T47" fmla="*/ 2147483647 h 1707"/>
              <a:gd name="T48" fmla="*/ 2147483647 w 1429"/>
              <a:gd name="T49" fmla="*/ 2147483647 h 1707"/>
              <a:gd name="T50" fmla="*/ 2147483647 w 1429"/>
              <a:gd name="T51" fmla="*/ 2147483647 h 1707"/>
              <a:gd name="T52" fmla="*/ 2147483647 w 1429"/>
              <a:gd name="T53" fmla="*/ 2147483647 h 1707"/>
              <a:gd name="T54" fmla="*/ 2147483647 w 1429"/>
              <a:gd name="T55" fmla="*/ 2147483647 h 1707"/>
              <a:gd name="T56" fmla="*/ 2147483647 w 1429"/>
              <a:gd name="T57" fmla="*/ 2147483647 h 1707"/>
              <a:gd name="T58" fmla="*/ 2147483647 w 1429"/>
              <a:gd name="T59" fmla="*/ 2147483647 h 1707"/>
              <a:gd name="T60" fmla="*/ 2147483647 w 1429"/>
              <a:gd name="T61" fmla="*/ 2147483647 h 1707"/>
              <a:gd name="T62" fmla="*/ 2147483647 w 1429"/>
              <a:gd name="T63" fmla="*/ 2147483647 h 1707"/>
              <a:gd name="T64" fmla="*/ 2147483647 w 1429"/>
              <a:gd name="T65" fmla="*/ 2147483647 h 1707"/>
              <a:gd name="T66" fmla="*/ 2147483647 w 1429"/>
              <a:gd name="T67" fmla="*/ 2147483647 h 1707"/>
              <a:gd name="T68" fmla="*/ 2147483647 w 1429"/>
              <a:gd name="T69" fmla="*/ 2147483647 h 1707"/>
              <a:gd name="T70" fmla="*/ 2147483647 w 1429"/>
              <a:gd name="T71" fmla="*/ 2147483647 h 1707"/>
              <a:gd name="T72" fmla="*/ 2147483647 w 1429"/>
              <a:gd name="T73" fmla="*/ 2147483647 h 1707"/>
              <a:gd name="T74" fmla="*/ 2147483647 w 1429"/>
              <a:gd name="T75" fmla="*/ 2147483647 h 1707"/>
              <a:gd name="T76" fmla="*/ 2147483647 w 1429"/>
              <a:gd name="T77" fmla="*/ 2147483647 h 1707"/>
              <a:gd name="T78" fmla="*/ 2147483647 w 1429"/>
              <a:gd name="T79" fmla="*/ 2147483647 h 1707"/>
              <a:gd name="T80" fmla="*/ 2147483647 w 1429"/>
              <a:gd name="T81" fmla="*/ 2147483647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Freeform 3"/>
          <p:cNvSpPr>
            <a:spLocks/>
          </p:cNvSpPr>
          <p:nvPr/>
        </p:nvSpPr>
        <p:spPr bwMode="hidden">
          <a:xfrm>
            <a:off x="107950" y="15875"/>
            <a:ext cx="838200" cy="787400"/>
          </a:xfrm>
          <a:custGeom>
            <a:avLst/>
            <a:gdLst>
              <a:gd name="T0" fmla="*/ 2147483647 w 528"/>
              <a:gd name="T1" fmla="*/ 2147483647 h 496"/>
              <a:gd name="T2" fmla="*/ 2147483647 w 528"/>
              <a:gd name="T3" fmla="*/ 2147483647 h 496"/>
              <a:gd name="T4" fmla="*/ 2147483647 w 528"/>
              <a:gd name="T5" fmla="*/ 0 h 496"/>
              <a:gd name="T6" fmla="*/ 2147483647 w 528"/>
              <a:gd name="T7" fmla="*/ 0 h 496"/>
              <a:gd name="T8" fmla="*/ 2147483647 w 528"/>
              <a:gd name="T9" fmla="*/ 2147483647 h 496"/>
              <a:gd name="T10" fmla="*/ 2147483647 w 528"/>
              <a:gd name="T11" fmla="*/ 2147483647 h 496"/>
              <a:gd name="T12" fmla="*/ 2147483647 w 528"/>
              <a:gd name="T13" fmla="*/ 0 h 496"/>
              <a:gd name="T14" fmla="*/ 2147483647 w 528"/>
              <a:gd name="T15" fmla="*/ 2147483647 h 496"/>
              <a:gd name="T16" fmla="*/ 2147483647 w 528"/>
              <a:gd name="T17" fmla="*/ 2147483647 h 496"/>
              <a:gd name="T18" fmla="*/ 2147483647 w 528"/>
              <a:gd name="T19" fmla="*/ 2147483647 h 496"/>
              <a:gd name="T20" fmla="*/ 2147483647 w 528"/>
              <a:gd name="T21" fmla="*/ 2147483647 h 496"/>
              <a:gd name="T22" fmla="*/ 2147483647 w 528"/>
              <a:gd name="T23" fmla="*/ 2147483647 h 496"/>
              <a:gd name="T24" fmla="*/ 2147483647 w 528"/>
              <a:gd name="T25" fmla="*/ 2147483647 h 496"/>
              <a:gd name="T26" fmla="*/ 2147483647 w 528"/>
              <a:gd name="T27" fmla="*/ 2147483647 h 496"/>
              <a:gd name="T28" fmla="*/ 2147483647 w 528"/>
              <a:gd name="T29" fmla="*/ 2147483647 h 496"/>
              <a:gd name="T30" fmla="*/ 0 w 528"/>
              <a:gd name="T31" fmla="*/ 2147483647 h 496"/>
              <a:gd name="T32" fmla="*/ 2147483647 w 528"/>
              <a:gd name="T33" fmla="*/ 2147483647 h 496"/>
              <a:gd name="T34" fmla="*/ 2147483647 w 528"/>
              <a:gd name="T35" fmla="*/ 2147483647 h 496"/>
              <a:gd name="T36" fmla="*/ 2147483647 w 528"/>
              <a:gd name="T37" fmla="*/ 2147483647 h 496"/>
              <a:gd name="T38" fmla="*/ 2147483647 w 528"/>
              <a:gd name="T39" fmla="*/ 2147483647 h 496"/>
              <a:gd name="T40" fmla="*/ 2147483647 w 528"/>
              <a:gd name="T41" fmla="*/ 2147483647 h 496"/>
              <a:gd name="T42" fmla="*/ 2147483647 w 528"/>
              <a:gd name="T43" fmla="*/ 2147483647 h 496"/>
              <a:gd name="T44" fmla="*/ 2147483647 w 528"/>
              <a:gd name="T45" fmla="*/ 2147483647 h 496"/>
              <a:gd name="T46" fmla="*/ 2147483647 w 528"/>
              <a:gd name="T47" fmla="*/ 2147483647 h 496"/>
              <a:gd name="T48" fmla="*/ 2147483647 w 528"/>
              <a:gd name="T49" fmla="*/ 2147483647 h 496"/>
              <a:gd name="T50" fmla="*/ 2147483647 w 528"/>
              <a:gd name="T51" fmla="*/ 2147483647 h 496"/>
              <a:gd name="T52" fmla="*/ 2147483647 w 528"/>
              <a:gd name="T53" fmla="*/ 2147483647 h 496"/>
              <a:gd name="T54" fmla="*/ 2147483647 w 528"/>
              <a:gd name="T55" fmla="*/ 2147483647 h 496"/>
              <a:gd name="T56" fmla="*/ 2147483647 w 528"/>
              <a:gd name="T57" fmla="*/ 2147483647 h 496"/>
              <a:gd name="T58" fmla="*/ 2147483647 w 528"/>
              <a:gd name="T59" fmla="*/ 2147483647 h 496"/>
              <a:gd name="T60" fmla="*/ 2147483647 w 528"/>
              <a:gd name="T61" fmla="*/ 2147483647 h 496"/>
              <a:gd name="T62" fmla="*/ 2147483647 w 528"/>
              <a:gd name="T63" fmla="*/ 2147483647 h 496"/>
              <a:gd name="T64" fmla="*/ 2147483647 w 528"/>
              <a:gd name="T65" fmla="*/ 2147483647 h 496"/>
              <a:gd name="T66" fmla="*/ 2147483647 w 528"/>
              <a:gd name="T67" fmla="*/ 2147483647 h 496"/>
              <a:gd name="T68" fmla="*/ 2147483647 w 528"/>
              <a:gd name="T69" fmla="*/ 2147483647 h 496"/>
              <a:gd name="T70" fmla="*/ 2147483647 w 528"/>
              <a:gd name="T71" fmla="*/ 2147483647 h 496"/>
              <a:gd name="T72" fmla="*/ 2147483647 w 528"/>
              <a:gd name="T73" fmla="*/ 2147483647 h 496"/>
              <a:gd name="T74" fmla="*/ 2147483647 w 528"/>
              <a:gd name="T75" fmla="*/ 2147483647 h 496"/>
              <a:gd name="T76" fmla="*/ 2147483647 w 528"/>
              <a:gd name="T77" fmla="*/ 2147483647 h 496"/>
              <a:gd name="T78" fmla="*/ 2147483647 w 528"/>
              <a:gd name="T79" fmla="*/ 2147483647 h 496"/>
              <a:gd name="T80" fmla="*/ 2147483647 w 528"/>
              <a:gd name="T81" fmla="*/ 2147483647 h 496"/>
              <a:gd name="T82" fmla="*/ 2147483647 w 528"/>
              <a:gd name="T83" fmla="*/ 2147483647 h 496"/>
              <a:gd name="T84" fmla="*/ 2147483647 w 528"/>
              <a:gd name="T85" fmla="*/ 2147483647 h 496"/>
              <a:gd name="T86" fmla="*/ 2147483647 w 528"/>
              <a:gd name="T87" fmla="*/ 2147483647 h 496"/>
              <a:gd name="T88" fmla="*/ 2147483647 w 528"/>
              <a:gd name="T89" fmla="*/ 2147483647 h 496"/>
              <a:gd name="T90" fmla="*/ 2147483647 w 528"/>
              <a:gd name="T91" fmla="*/ 2147483647 h 496"/>
              <a:gd name="T92" fmla="*/ 2147483647 w 528"/>
              <a:gd name="T93" fmla="*/ 2147483647 h 496"/>
              <a:gd name="T94" fmla="*/ 2147483647 w 528"/>
              <a:gd name="T95" fmla="*/ 0 h 496"/>
              <a:gd name="T96" fmla="*/ 2147483647 w 528"/>
              <a:gd name="T97" fmla="*/ 2147483647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Freeform 4"/>
          <p:cNvSpPr>
            <a:spLocks/>
          </p:cNvSpPr>
          <p:nvPr/>
        </p:nvSpPr>
        <p:spPr bwMode="hidden">
          <a:xfrm>
            <a:off x="1192213" y="354013"/>
            <a:ext cx="2266950" cy="2270125"/>
          </a:xfrm>
          <a:custGeom>
            <a:avLst/>
            <a:gdLst>
              <a:gd name="T0" fmla="*/ 2147483647 w 2312"/>
              <a:gd name="T1" fmla="*/ 2147483647 h 2313"/>
              <a:gd name="T2" fmla="*/ 2147483647 w 2312"/>
              <a:gd name="T3" fmla="*/ 2147483647 h 2313"/>
              <a:gd name="T4" fmla="*/ 2147483647 w 2312"/>
              <a:gd name="T5" fmla="*/ 0 h 2313"/>
              <a:gd name="T6" fmla="*/ 2147483647 w 2312"/>
              <a:gd name="T7" fmla="*/ 2147483647 h 2313"/>
              <a:gd name="T8" fmla="*/ 2147483647 w 2312"/>
              <a:gd name="T9" fmla="*/ 2147483647 h 2313"/>
              <a:gd name="T10" fmla="*/ 2147483647 w 2312"/>
              <a:gd name="T11" fmla="*/ 2147483647 h 2313"/>
              <a:gd name="T12" fmla="*/ 2147483647 w 2312"/>
              <a:gd name="T13" fmla="*/ 2147483647 h 2313"/>
              <a:gd name="T14" fmla="*/ 2147483647 w 2312"/>
              <a:gd name="T15" fmla="*/ 2147483647 h 2313"/>
              <a:gd name="T16" fmla="*/ 2147483647 w 2312"/>
              <a:gd name="T17" fmla="*/ 2147483647 h 2313"/>
              <a:gd name="T18" fmla="*/ 2147483647 w 2312"/>
              <a:gd name="T19" fmla="*/ 2147483647 h 2313"/>
              <a:gd name="T20" fmla="*/ 2147483647 w 2312"/>
              <a:gd name="T21" fmla="*/ 2147483647 h 2313"/>
              <a:gd name="T22" fmla="*/ 2147483647 w 2312"/>
              <a:gd name="T23" fmla="*/ 2147483647 h 2313"/>
              <a:gd name="T24" fmla="*/ 2147483647 w 2312"/>
              <a:gd name="T25" fmla="*/ 2147483647 h 2313"/>
              <a:gd name="T26" fmla="*/ 2147483647 w 2312"/>
              <a:gd name="T27" fmla="*/ 2147483647 h 2313"/>
              <a:gd name="T28" fmla="*/ 2147483647 w 2312"/>
              <a:gd name="T29" fmla="*/ 2147483647 h 2313"/>
              <a:gd name="T30" fmla="*/ 0 w 2312"/>
              <a:gd name="T31" fmla="*/ 2147483647 h 2313"/>
              <a:gd name="T32" fmla="*/ 2147483647 w 2312"/>
              <a:gd name="T33" fmla="*/ 2147483647 h 2313"/>
              <a:gd name="T34" fmla="*/ 2147483647 w 2312"/>
              <a:gd name="T35" fmla="*/ 2147483647 h 2313"/>
              <a:gd name="T36" fmla="*/ 2147483647 w 2312"/>
              <a:gd name="T37" fmla="*/ 2147483647 h 2313"/>
              <a:gd name="T38" fmla="*/ 2147483647 w 2312"/>
              <a:gd name="T39" fmla="*/ 2147483647 h 2313"/>
              <a:gd name="T40" fmla="*/ 2147483647 w 2312"/>
              <a:gd name="T41" fmla="*/ 2147483647 h 2313"/>
              <a:gd name="T42" fmla="*/ 2147483647 w 2312"/>
              <a:gd name="T43" fmla="*/ 2147483647 h 2313"/>
              <a:gd name="T44" fmla="*/ 2147483647 w 2312"/>
              <a:gd name="T45" fmla="*/ 2147483647 h 2313"/>
              <a:gd name="T46" fmla="*/ 2147483647 w 2312"/>
              <a:gd name="T47" fmla="*/ 2147483647 h 2313"/>
              <a:gd name="T48" fmla="*/ 2147483647 w 2312"/>
              <a:gd name="T49" fmla="*/ 2147483647 h 2313"/>
              <a:gd name="T50" fmla="*/ 2147483647 w 2312"/>
              <a:gd name="T51" fmla="*/ 2147483647 h 2313"/>
              <a:gd name="T52" fmla="*/ 2147483647 w 2312"/>
              <a:gd name="T53" fmla="*/ 2147483647 h 2313"/>
              <a:gd name="T54" fmla="*/ 2147483647 w 2312"/>
              <a:gd name="T55" fmla="*/ 2147483647 h 2313"/>
              <a:gd name="T56" fmla="*/ 2147483647 w 2312"/>
              <a:gd name="T57" fmla="*/ 2147483647 h 2313"/>
              <a:gd name="T58" fmla="*/ 2147483647 w 2312"/>
              <a:gd name="T59" fmla="*/ 2147483647 h 2313"/>
              <a:gd name="T60" fmla="*/ 2147483647 w 2312"/>
              <a:gd name="T61" fmla="*/ 2147483647 h 2313"/>
              <a:gd name="T62" fmla="*/ 2147483647 w 2312"/>
              <a:gd name="T63" fmla="*/ 2147483647 h 2313"/>
              <a:gd name="T64" fmla="*/ 2147483647 w 2312"/>
              <a:gd name="T65" fmla="*/ 2147483647 h 2313"/>
              <a:gd name="T66" fmla="*/ 2147483647 w 2312"/>
              <a:gd name="T67" fmla="*/ 2147483647 h 2313"/>
              <a:gd name="T68" fmla="*/ 2147483647 w 2312"/>
              <a:gd name="T69" fmla="*/ 2147483647 h 2313"/>
              <a:gd name="T70" fmla="*/ 2147483647 w 2312"/>
              <a:gd name="T71" fmla="*/ 2147483647 h 2313"/>
              <a:gd name="T72" fmla="*/ 2147483647 w 2312"/>
              <a:gd name="T73" fmla="*/ 2147483647 h 2313"/>
              <a:gd name="T74" fmla="*/ 2147483647 w 2312"/>
              <a:gd name="T75" fmla="*/ 2147483647 h 2313"/>
              <a:gd name="T76" fmla="*/ 2147483647 w 2312"/>
              <a:gd name="T77" fmla="*/ 2147483647 h 2313"/>
              <a:gd name="T78" fmla="*/ 2147483647 w 2312"/>
              <a:gd name="T79" fmla="*/ 2147483647 h 2313"/>
              <a:gd name="T80" fmla="*/ 2147483647 w 2312"/>
              <a:gd name="T81" fmla="*/ 2147483647 h 2313"/>
              <a:gd name="T82" fmla="*/ 2147483647 w 2312"/>
              <a:gd name="T83" fmla="*/ 2147483647 h 2313"/>
              <a:gd name="T84" fmla="*/ 2147483647 w 2312"/>
              <a:gd name="T85" fmla="*/ 2147483647 h 2313"/>
              <a:gd name="T86" fmla="*/ 2147483647 w 2312"/>
              <a:gd name="T87" fmla="*/ 2147483647 h 2313"/>
              <a:gd name="T88" fmla="*/ 2147483647 w 2312"/>
              <a:gd name="T89" fmla="*/ 2147483647 h 2313"/>
              <a:gd name="T90" fmla="*/ 2147483647 w 2312"/>
              <a:gd name="T91" fmla="*/ 2147483647 h 2313"/>
              <a:gd name="T92" fmla="*/ 2147483647 w 2312"/>
              <a:gd name="T93" fmla="*/ 2147483647 h 2313"/>
              <a:gd name="T94" fmla="*/ 2147483647 w 2312"/>
              <a:gd name="T95" fmla="*/ 2147483647 h 2313"/>
              <a:gd name="T96" fmla="*/ 2147483647 w 2312"/>
              <a:gd name="T97" fmla="*/ 2147483647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5"/>
          <p:cNvSpPr>
            <a:spLocks/>
          </p:cNvSpPr>
          <p:nvPr/>
        </p:nvSpPr>
        <p:spPr bwMode="hidden">
          <a:xfrm>
            <a:off x="2532063" y="1270000"/>
            <a:ext cx="3670300" cy="3671888"/>
          </a:xfrm>
          <a:custGeom>
            <a:avLst/>
            <a:gdLst>
              <a:gd name="T0" fmla="*/ 2147483647 w 2312"/>
              <a:gd name="T1" fmla="*/ 2147483647 h 2313"/>
              <a:gd name="T2" fmla="*/ 2147483647 w 2312"/>
              <a:gd name="T3" fmla="*/ 2147483647 h 2313"/>
              <a:gd name="T4" fmla="*/ 2147483647 w 2312"/>
              <a:gd name="T5" fmla="*/ 0 h 2313"/>
              <a:gd name="T6" fmla="*/ 2147483647 w 2312"/>
              <a:gd name="T7" fmla="*/ 2147483647 h 2313"/>
              <a:gd name="T8" fmla="*/ 2147483647 w 2312"/>
              <a:gd name="T9" fmla="*/ 2147483647 h 2313"/>
              <a:gd name="T10" fmla="*/ 2147483647 w 2312"/>
              <a:gd name="T11" fmla="*/ 2147483647 h 2313"/>
              <a:gd name="T12" fmla="*/ 2147483647 w 2312"/>
              <a:gd name="T13" fmla="*/ 2147483647 h 2313"/>
              <a:gd name="T14" fmla="*/ 2147483647 w 2312"/>
              <a:gd name="T15" fmla="*/ 2147483647 h 2313"/>
              <a:gd name="T16" fmla="*/ 2147483647 w 2312"/>
              <a:gd name="T17" fmla="*/ 2147483647 h 2313"/>
              <a:gd name="T18" fmla="*/ 2147483647 w 2312"/>
              <a:gd name="T19" fmla="*/ 2147483647 h 2313"/>
              <a:gd name="T20" fmla="*/ 2147483647 w 2312"/>
              <a:gd name="T21" fmla="*/ 2147483647 h 2313"/>
              <a:gd name="T22" fmla="*/ 2147483647 w 2312"/>
              <a:gd name="T23" fmla="*/ 2147483647 h 2313"/>
              <a:gd name="T24" fmla="*/ 2147483647 w 2312"/>
              <a:gd name="T25" fmla="*/ 2147483647 h 2313"/>
              <a:gd name="T26" fmla="*/ 2147483647 w 2312"/>
              <a:gd name="T27" fmla="*/ 2147483647 h 2313"/>
              <a:gd name="T28" fmla="*/ 2147483647 w 2312"/>
              <a:gd name="T29" fmla="*/ 2147483647 h 2313"/>
              <a:gd name="T30" fmla="*/ 0 w 2312"/>
              <a:gd name="T31" fmla="*/ 2147483647 h 2313"/>
              <a:gd name="T32" fmla="*/ 2147483647 w 2312"/>
              <a:gd name="T33" fmla="*/ 2147483647 h 2313"/>
              <a:gd name="T34" fmla="*/ 2147483647 w 2312"/>
              <a:gd name="T35" fmla="*/ 2147483647 h 2313"/>
              <a:gd name="T36" fmla="*/ 2147483647 w 2312"/>
              <a:gd name="T37" fmla="*/ 2147483647 h 2313"/>
              <a:gd name="T38" fmla="*/ 2147483647 w 2312"/>
              <a:gd name="T39" fmla="*/ 2147483647 h 2313"/>
              <a:gd name="T40" fmla="*/ 2147483647 w 2312"/>
              <a:gd name="T41" fmla="*/ 2147483647 h 2313"/>
              <a:gd name="T42" fmla="*/ 2147483647 w 2312"/>
              <a:gd name="T43" fmla="*/ 2147483647 h 2313"/>
              <a:gd name="T44" fmla="*/ 2147483647 w 2312"/>
              <a:gd name="T45" fmla="*/ 2147483647 h 2313"/>
              <a:gd name="T46" fmla="*/ 2147483647 w 2312"/>
              <a:gd name="T47" fmla="*/ 2147483647 h 2313"/>
              <a:gd name="T48" fmla="*/ 2147483647 w 2312"/>
              <a:gd name="T49" fmla="*/ 2147483647 h 2313"/>
              <a:gd name="T50" fmla="*/ 2147483647 w 2312"/>
              <a:gd name="T51" fmla="*/ 2147483647 h 2313"/>
              <a:gd name="T52" fmla="*/ 2147483647 w 2312"/>
              <a:gd name="T53" fmla="*/ 2147483647 h 2313"/>
              <a:gd name="T54" fmla="*/ 2147483647 w 2312"/>
              <a:gd name="T55" fmla="*/ 2147483647 h 2313"/>
              <a:gd name="T56" fmla="*/ 2147483647 w 2312"/>
              <a:gd name="T57" fmla="*/ 2147483647 h 2313"/>
              <a:gd name="T58" fmla="*/ 2147483647 w 2312"/>
              <a:gd name="T59" fmla="*/ 2147483647 h 2313"/>
              <a:gd name="T60" fmla="*/ 2147483647 w 2312"/>
              <a:gd name="T61" fmla="*/ 2147483647 h 2313"/>
              <a:gd name="T62" fmla="*/ 2147483647 w 2312"/>
              <a:gd name="T63" fmla="*/ 2147483647 h 2313"/>
              <a:gd name="T64" fmla="*/ 2147483647 w 2312"/>
              <a:gd name="T65" fmla="*/ 2147483647 h 2313"/>
              <a:gd name="T66" fmla="*/ 2147483647 w 2312"/>
              <a:gd name="T67" fmla="*/ 2147483647 h 2313"/>
              <a:gd name="T68" fmla="*/ 2147483647 w 2312"/>
              <a:gd name="T69" fmla="*/ 2147483647 h 2313"/>
              <a:gd name="T70" fmla="*/ 2147483647 w 2312"/>
              <a:gd name="T71" fmla="*/ 2147483647 h 2313"/>
              <a:gd name="T72" fmla="*/ 2147483647 w 2312"/>
              <a:gd name="T73" fmla="*/ 2147483647 h 2313"/>
              <a:gd name="T74" fmla="*/ 2147483647 w 2312"/>
              <a:gd name="T75" fmla="*/ 2147483647 h 2313"/>
              <a:gd name="T76" fmla="*/ 2147483647 w 2312"/>
              <a:gd name="T77" fmla="*/ 2147483647 h 2313"/>
              <a:gd name="T78" fmla="*/ 2147483647 w 2312"/>
              <a:gd name="T79" fmla="*/ 2147483647 h 2313"/>
              <a:gd name="T80" fmla="*/ 2147483647 w 2312"/>
              <a:gd name="T81" fmla="*/ 2147483647 h 2313"/>
              <a:gd name="T82" fmla="*/ 2147483647 w 2312"/>
              <a:gd name="T83" fmla="*/ 2147483647 h 2313"/>
              <a:gd name="T84" fmla="*/ 2147483647 w 2312"/>
              <a:gd name="T85" fmla="*/ 2147483647 h 2313"/>
              <a:gd name="T86" fmla="*/ 2147483647 w 2312"/>
              <a:gd name="T87" fmla="*/ 2147483647 h 2313"/>
              <a:gd name="T88" fmla="*/ 2147483647 w 2312"/>
              <a:gd name="T89" fmla="*/ 2147483647 h 2313"/>
              <a:gd name="T90" fmla="*/ 2147483647 w 2312"/>
              <a:gd name="T91" fmla="*/ 2147483647 h 2313"/>
              <a:gd name="T92" fmla="*/ 2147483647 w 2312"/>
              <a:gd name="T93" fmla="*/ 2147483647 h 2313"/>
              <a:gd name="T94" fmla="*/ 2147483647 w 2312"/>
              <a:gd name="T95" fmla="*/ 2147483647 h 2313"/>
              <a:gd name="T96" fmla="*/ 2147483647 w 2312"/>
              <a:gd name="T97" fmla="*/ 2147483647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Freeform 6"/>
          <p:cNvSpPr>
            <a:spLocks/>
          </p:cNvSpPr>
          <p:nvPr/>
        </p:nvSpPr>
        <p:spPr bwMode="hidden">
          <a:xfrm>
            <a:off x="3175" y="4797425"/>
            <a:ext cx="3417888" cy="2097088"/>
          </a:xfrm>
          <a:custGeom>
            <a:avLst/>
            <a:gdLst>
              <a:gd name="T0" fmla="*/ 2147483647 w 2153"/>
              <a:gd name="T1" fmla="*/ 2147483647 h 1321"/>
              <a:gd name="T2" fmla="*/ 2147483647 w 2153"/>
              <a:gd name="T3" fmla="*/ 2147483647 h 1321"/>
              <a:gd name="T4" fmla="*/ 2147483647 w 2153"/>
              <a:gd name="T5" fmla="*/ 0 h 1321"/>
              <a:gd name="T6" fmla="*/ 2147483647 w 2153"/>
              <a:gd name="T7" fmla="*/ 2147483647 h 1321"/>
              <a:gd name="T8" fmla="*/ 2147483647 w 2153"/>
              <a:gd name="T9" fmla="*/ 2147483647 h 1321"/>
              <a:gd name="T10" fmla="*/ 2147483647 w 2153"/>
              <a:gd name="T11" fmla="*/ 2147483647 h 1321"/>
              <a:gd name="T12" fmla="*/ 2147483647 w 2153"/>
              <a:gd name="T13" fmla="*/ 2147483647 h 1321"/>
              <a:gd name="T14" fmla="*/ 2147483647 w 2153"/>
              <a:gd name="T15" fmla="*/ 2147483647 h 1321"/>
              <a:gd name="T16" fmla="*/ 2147483647 w 2153"/>
              <a:gd name="T17" fmla="*/ 2147483647 h 1321"/>
              <a:gd name="T18" fmla="*/ 2147483647 w 2153"/>
              <a:gd name="T19" fmla="*/ 2147483647 h 1321"/>
              <a:gd name="T20" fmla="*/ 2147483647 w 2153"/>
              <a:gd name="T21" fmla="*/ 2147483647 h 1321"/>
              <a:gd name="T22" fmla="*/ 2147483647 w 2153"/>
              <a:gd name="T23" fmla="*/ 2147483647 h 1321"/>
              <a:gd name="T24" fmla="*/ 2147483647 w 2153"/>
              <a:gd name="T25" fmla="*/ 2147483647 h 1321"/>
              <a:gd name="T26" fmla="*/ 2147483647 w 2153"/>
              <a:gd name="T27" fmla="*/ 2147483647 h 1321"/>
              <a:gd name="T28" fmla="*/ 2147483647 w 2153"/>
              <a:gd name="T29" fmla="*/ 2147483647 h 1321"/>
              <a:gd name="T30" fmla="*/ 0 w 2153"/>
              <a:gd name="T31" fmla="*/ 2147483647 h 1321"/>
              <a:gd name="T32" fmla="*/ 2147483647 w 2153"/>
              <a:gd name="T33" fmla="*/ 2147483647 h 1321"/>
              <a:gd name="T34" fmla="*/ 2147483647 w 2153"/>
              <a:gd name="T35" fmla="*/ 2147483647 h 1321"/>
              <a:gd name="T36" fmla="*/ 2147483647 w 2153"/>
              <a:gd name="T37" fmla="*/ 2147483647 h 1321"/>
              <a:gd name="T38" fmla="*/ 2147483647 w 2153"/>
              <a:gd name="T39" fmla="*/ 2147483647 h 1321"/>
              <a:gd name="T40" fmla="*/ 2147483647 w 2153"/>
              <a:gd name="T41" fmla="*/ 2147483647 h 1321"/>
              <a:gd name="T42" fmla="*/ 2147483647 w 2153"/>
              <a:gd name="T43" fmla="*/ 2147483647 h 1321"/>
              <a:gd name="T44" fmla="*/ 2147483647 w 2153"/>
              <a:gd name="T45" fmla="*/ 2147483647 h 1321"/>
              <a:gd name="T46" fmla="*/ 2147483647 w 2153"/>
              <a:gd name="T47" fmla="*/ 2147483647 h 1321"/>
              <a:gd name="T48" fmla="*/ 2147483647 w 2153"/>
              <a:gd name="T49" fmla="*/ 2147483647 h 1321"/>
              <a:gd name="T50" fmla="*/ 2147483647 w 2153"/>
              <a:gd name="T51" fmla="*/ 2147483647 h 1321"/>
              <a:gd name="T52" fmla="*/ 2147483647 w 2153"/>
              <a:gd name="T53" fmla="*/ 2147483647 h 1321"/>
              <a:gd name="T54" fmla="*/ 2147483647 w 2153"/>
              <a:gd name="T55" fmla="*/ 2147483647 h 1321"/>
              <a:gd name="T56" fmla="*/ 2147483647 w 2153"/>
              <a:gd name="T57" fmla="*/ 2147483647 h 1321"/>
              <a:gd name="T58" fmla="*/ 2147483647 w 2153"/>
              <a:gd name="T59" fmla="*/ 2147483647 h 1321"/>
              <a:gd name="T60" fmla="*/ 2147483647 w 2153"/>
              <a:gd name="T61" fmla="*/ 2147483647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7"/>
          <p:cNvSpPr>
            <a:spLocks/>
          </p:cNvSpPr>
          <p:nvPr/>
        </p:nvSpPr>
        <p:spPr bwMode="hidden">
          <a:xfrm>
            <a:off x="4494213" y="4425950"/>
            <a:ext cx="2263775" cy="2263775"/>
          </a:xfrm>
          <a:custGeom>
            <a:avLst/>
            <a:gdLst>
              <a:gd name="T0" fmla="*/ 2147483647 w 2312"/>
              <a:gd name="T1" fmla="*/ 2147483647 h 2313"/>
              <a:gd name="T2" fmla="*/ 2147483647 w 2312"/>
              <a:gd name="T3" fmla="*/ 2147483647 h 2313"/>
              <a:gd name="T4" fmla="*/ 2147483647 w 2312"/>
              <a:gd name="T5" fmla="*/ 0 h 2313"/>
              <a:gd name="T6" fmla="*/ 2147483647 w 2312"/>
              <a:gd name="T7" fmla="*/ 2147483647 h 2313"/>
              <a:gd name="T8" fmla="*/ 2147483647 w 2312"/>
              <a:gd name="T9" fmla="*/ 2147483647 h 2313"/>
              <a:gd name="T10" fmla="*/ 2147483647 w 2312"/>
              <a:gd name="T11" fmla="*/ 2147483647 h 2313"/>
              <a:gd name="T12" fmla="*/ 2147483647 w 2312"/>
              <a:gd name="T13" fmla="*/ 2147483647 h 2313"/>
              <a:gd name="T14" fmla="*/ 2147483647 w 2312"/>
              <a:gd name="T15" fmla="*/ 2147483647 h 2313"/>
              <a:gd name="T16" fmla="*/ 2147483647 w 2312"/>
              <a:gd name="T17" fmla="*/ 2147483647 h 2313"/>
              <a:gd name="T18" fmla="*/ 2147483647 w 2312"/>
              <a:gd name="T19" fmla="*/ 2147483647 h 2313"/>
              <a:gd name="T20" fmla="*/ 2147483647 w 2312"/>
              <a:gd name="T21" fmla="*/ 2147483647 h 2313"/>
              <a:gd name="T22" fmla="*/ 2147483647 w 2312"/>
              <a:gd name="T23" fmla="*/ 2147483647 h 2313"/>
              <a:gd name="T24" fmla="*/ 2147483647 w 2312"/>
              <a:gd name="T25" fmla="*/ 2147483647 h 2313"/>
              <a:gd name="T26" fmla="*/ 2147483647 w 2312"/>
              <a:gd name="T27" fmla="*/ 2147483647 h 2313"/>
              <a:gd name="T28" fmla="*/ 2147483647 w 2312"/>
              <a:gd name="T29" fmla="*/ 2147483647 h 2313"/>
              <a:gd name="T30" fmla="*/ 0 w 2312"/>
              <a:gd name="T31" fmla="*/ 2147483647 h 2313"/>
              <a:gd name="T32" fmla="*/ 2147483647 w 2312"/>
              <a:gd name="T33" fmla="*/ 2147483647 h 2313"/>
              <a:gd name="T34" fmla="*/ 2147483647 w 2312"/>
              <a:gd name="T35" fmla="*/ 2147483647 h 2313"/>
              <a:gd name="T36" fmla="*/ 2147483647 w 2312"/>
              <a:gd name="T37" fmla="*/ 2147483647 h 2313"/>
              <a:gd name="T38" fmla="*/ 2147483647 w 2312"/>
              <a:gd name="T39" fmla="*/ 2147483647 h 2313"/>
              <a:gd name="T40" fmla="*/ 2147483647 w 2312"/>
              <a:gd name="T41" fmla="*/ 2147483647 h 2313"/>
              <a:gd name="T42" fmla="*/ 2147483647 w 2312"/>
              <a:gd name="T43" fmla="*/ 2147483647 h 2313"/>
              <a:gd name="T44" fmla="*/ 2147483647 w 2312"/>
              <a:gd name="T45" fmla="*/ 2147483647 h 2313"/>
              <a:gd name="T46" fmla="*/ 2147483647 w 2312"/>
              <a:gd name="T47" fmla="*/ 2147483647 h 2313"/>
              <a:gd name="T48" fmla="*/ 2147483647 w 2312"/>
              <a:gd name="T49" fmla="*/ 2147483647 h 2313"/>
              <a:gd name="T50" fmla="*/ 2147483647 w 2312"/>
              <a:gd name="T51" fmla="*/ 2147483647 h 2313"/>
              <a:gd name="T52" fmla="*/ 2147483647 w 2312"/>
              <a:gd name="T53" fmla="*/ 2147483647 h 2313"/>
              <a:gd name="T54" fmla="*/ 2147483647 w 2312"/>
              <a:gd name="T55" fmla="*/ 2147483647 h 2313"/>
              <a:gd name="T56" fmla="*/ 2147483647 w 2312"/>
              <a:gd name="T57" fmla="*/ 2147483647 h 2313"/>
              <a:gd name="T58" fmla="*/ 2147483647 w 2312"/>
              <a:gd name="T59" fmla="*/ 2147483647 h 2313"/>
              <a:gd name="T60" fmla="*/ 2147483647 w 2312"/>
              <a:gd name="T61" fmla="*/ 2147483647 h 2313"/>
              <a:gd name="T62" fmla="*/ 2147483647 w 2312"/>
              <a:gd name="T63" fmla="*/ 2147483647 h 2313"/>
              <a:gd name="T64" fmla="*/ 2147483647 w 2312"/>
              <a:gd name="T65" fmla="*/ 2147483647 h 2313"/>
              <a:gd name="T66" fmla="*/ 2147483647 w 2312"/>
              <a:gd name="T67" fmla="*/ 2147483647 h 2313"/>
              <a:gd name="T68" fmla="*/ 2147483647 w 2312"/>
              <a:gd name="T69" fmla="*/ 2147483647 h 2313"/>
              <a:gd name="T70" fmla="*/ 2147483647 w 2312"/>
              <a:gd name="T71" fmla="*/ 2147483647 h 2313"/>
              <a:gd name="T72" fmla="*/ 2147483647 w 2312"/>
              <a:gd name="T73" fmla="*/ 2147483647 h 2313"/>
              <a:gd name="T74" fmla="*/ 2147483647 w 2312"/>
              <a:gd name="T75" fmla="*/ 2147483647 h 2313"/>
              <a:gd name="T76" fmla="*/ 2147483647 w 2312"/>
              <a:gd name="T77" fmla="*/ 2147483647 h 2313"/>
              <a:gd name="T78" fmla="*/ 2147483647 w 2312"/>
              <a:gd name="T79" fmla="*/ 2147483647 h 2313"/>
              <a:gd name="T80" fmla="*/ 2147483647 w 2312"/>
              <a:gd name="T81" fmla="*/ 2147483647 h 2313"/>
              <a:gd name="T82" fmla="*/ 2147483647 w 2312"/>
              <a:gd name="T83" fmla="*/ 2147483647 h 2313"/>
              <a:gd name="T84" fmla="*/ 2147483647 w 2312"/>
              <a:gd name="T85" fmla="*/ 2147483647 h 2313"/>
              <a:gd name="T86" fmla="*/ 2147483647 w 2312"/>
              <a:gd name="T87" fmla="*/ 2147483647 h 2313"/>
              <a:gd name="T88" fmla="*/ 2147483647 w 2312"/>
              <a:gd name="T89" fmla="*/ 2147483647 h 2313"/>
              <a:gd name="T90" fmla="*/ 2147483647 w 2312"/>
              <a:gd name="T91" fmla="*/ 2147483647 h 2313"/>
              <a:gd name="T92" fmla="*/ 2147483647 w 2312"/>
              <a:gd name="T93" fmla="*/ 2147483647 h 2313"/>
              <a:gd name="T94" fmla="*/ 2147483647 w 2312"/>
              <a:gd name="T95" fmla="*/ 2147483647 h 2313"/>
              <a:gd name="T96" fmla="*/ 2147483647 w 2312"/>
              <a:gd name="T97" fmla="*/ 2147483647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8"/>
          <p:cNvSpPr>
            <a:spLocks/>
          </p:cNvSpPr>
          <p:nvPr/>
        </p:nvSpPr>
        <p:spPr bwMode="hidden">
          <a:xfrm>
            <a:off x="5646738" y="487363"/>
            <a:ext cx="2928937" cy="2930525"/>
          </a:xfrm>
          <a:custGeom>
            <a:avLst/>
            <a:gdLst>
              <a:gd name="T0" fmla="*/ 2147483647 w 2312"/>
              <a:gd name="T1" fmla="*/ 2147483647 h 2313"/>
              <a:gd name="T2" fmla="*/ 2147483647 w 2312"/>
              <a:gd name="T3" fmla="*/ 2147483647 h 2313"/>
              <a:gd name="T4" fmla="*/ 2147483647 w 2312"/>
              <a:gd name="T5" fmla="*/ 0 h 2313"/>
              <a:gd name="T6" fmla="*/ 2147483647 w 2312"/>
              <a:gd name="T7" fmla="*/ 2147483647 h 2313"/>
              <a:gd name="T8" fmla="*/ 2147483647 w 2312"/>
              <a:gd name="T9" fmla="*/ 2147483647 h 2313"/>
              <a:gd name="T10" fmla="*/ 2147483647 w 2312"/>
              <a:gd name="T11" fmla="*/ 2147483647 h 2313"/>
              <a:gd name="T12" fmla="*/ 2147483647 w 2312"/>
              <a:gd name="T13" fmla="*/ 2147483647 h 2313"/>
              <a:gd name="T14" fmla="*/ 2147483647 w 2312"/>
              <a:gd name="T15" fmla="*/ 2147483647 h 2313"/>
              <a:gd name="T16" fmla="*/ 2147483647 w 2312"/>
              <a:gd name="T17" fmla="*/ 2147483647 h 2313"/>
              <a:gd name="T18" fmla="*/ 2147483647 w 2312"/>
              <a:gd name="T19" fmla="*/ 2147483647 h 2313"/>
              <a:gd name="T20" fmla="*/ 2147483647 w 2312"/>
              <a:gd name="T21" fmla="*/ 2147483647 h 2313"/>
              <a:gd name="T22" fmla="*/ 2147483647 w 2312"/>
              <a:gd name="T23" fmla="*/ 2147483647 h 2313"/>
              <a:gd name="T24" fmla="*/ 2147483647 w 2312"/>
              <a:gd name="T25" fmla="*/ 2147483647 h 2313"/>
              <a:gd name="T26" fmla="*/ 2147483647 w 2312"/>
              <a:gd name="T27" fmla="*/ 2147483647 h 2313"/>
              <a:gd name="T28" fmla="*/ 2147483647 w 2312"/>
              <a:gd name="T29" fmla="*/ 2147483647 h 2313"/>
              <a:gd name="T30" fmla="*/ 0 w 2312"/>
              <a:gd name="T31" fmla="*/ 2147483647 h 2313"/>
              <a:gd name="T32" fmla="*/ 2147483647 w 2312"/>
              <a:gd name="T33" fmla="*/ 2147483647 h 2313"/>
              <a:gd name="T34" fmla="*/ 2147483647 w 2312"/>
              <a:gd name="T35" fmla="*/ 2147483647 h 2313"/>
              <a:gd name="T36" fmla="*/ 2147483647 w 2312"/>
              <a:gd name="T37" fmla="*/ 2147483647 h 2313"/>
              <a:gd name="T38" fmla="*/ 2147483647 w 2312"/>
              <a:gd name="T39" fmla="*/ 2147483647 h 2313"/>
              <a:gd name="T40" fmla="*/ 2147483647 w 2312"/>
              <a:gd name="T41" fmla="*/ 2147483647 h 2313"/>
              <a:gd name="T42" fmla="*/ 2147483647 w 2312"/>
              <a:gd name="T43" fmla="*/ 2147483647 h 2313"/>
              <a:gd name="T44" fmla="*/ 2147483647 w 2312"/>
              <a:gd name="T45" fmla="*/ 2147483647 h 2313"/>
              <a:gd name="T46" fmla="*/ 2147483647 w 2312"/>
              <a:gd name="T47" fmla="*/ 2147483647 h 2313"/>
              <a:gd name="T48" fmla="*/ 2147483647 w 2312"/>
              <a:gd name="T49" fmla="*/ 2147483647 h 2313"/>
              <a:gd name="T50" fmla="*/ 2147483647 w 2312"/>
              <a:gd name="T51" fmla="*/ 2147483647 h 2313"/>
              <a:gd name="T52" fmla="*/ 2147483647 w 2312"/>
              <a:gd name="T53" fmla="*/ 2147483647 h 2313"/>
              <a:gd name="T54" fmla="*/ 2147483647 w 2312"/>
              <a:gd name="T55" fmla="*/ 2147483647 h 2313"/>
              <a:gd name="T56" fmla="*/ 2147483647 w 2312"/>
              <a:gd name="T57" fmla="*/ 2147483647 h 2313"/>
              <a:gd name="T58" fmla="*/ 2147483647 w 2312"/>
              <a:gd name="T59" fmla="*/ 2147483647 h 2313"/>
              <a:gd name="T60" fmla="*/ 2147483647 w 2312"/>
              <a:gd name="T61" fmla="*/ 2147483647 h 2313"/>
              <a:gd name="T62" fmla="*/ 2147483647 w 2312"/>
              <a:gd name="T63" fmla="*/ 2147483647 h 2313"/>
              <a:gd name="T64" fmla="*/ 2147483647 w 2312"/>
              <a:gd name="T65" fmla="*/ 2147483647 h 2313"/>
              <a:gd name="T66" fmla="*/ 2147483647 w 2312"/>
              <a:gd name="T67" fmla="*/ 2147483647 h 2313"/>
              <a:gd name="T68" fmla="*/ 2147483647 w 2312"/>
              <a:gd name="T69" fmla="*/ 2147483647 h 2313"/>
              <a:gd name="T70" fmla="*/ 2147483647 w 2312"/>
              <a:gd name="T71" fmla="*/ 2147483647 h 2313"/>
              <a:gd name="T72" fmla="*/ 2147483647 w 2312"/>
              <a:gd name="T73" fmla="*/ 2147483647 h 2313"/>
              <a:gd name="T74" fmla="*/ 2147483647 w 2312"/>
              <a:gd name="T75" fmla="*/ 2147483647 h 2313"/>
              <a:gd name="T76" fmla="*/ 2147483647 w 2312"/>
              <a:gd name="T77" fmla="*/ 2147483647 h 2313"/>
              <a:gd name="T78" fmla="*/ 2147483647 w 2312"/>
              <a:gd name="T79" fmla="*/ 2147483647 h 2313"/>
              <a:gd name="T80" fmla="*/ 2147483647 w 2312"/>
              <a:gd name="T81" fmla="*/ 2147483647 h 2313"/>
              <a:gd name="T82" fmla="*/ 2147483647 w 2312"/>
              <a:gd name="T83" fmla="*/ 2147483647 h 2313"/>
              <a:gd name="T84" fmla="*/ 2147483647 w 2312"/>
              <a:gd name="T85" fmla="*/ 2147483647 h 2313"/>
              <a:gd name="T86" fmla="*/ 2147483647 w 2312"/>
              <a:gd name="T87" fmla="*/ 2147483647 h 2313"/>
              <a:gd name="T88" fmla="*/ 2147483647 w 2312"/>
              <a:gd name="T89" fmla="*/ 2147483647 h 2313"/>
              <a:gd name="T90" fmla="*/ 2147483647 w 2312"/>
              <a:gd name="T91" fmla="*/ 2147483647 h 2313"/>
              <a:gd name="T92" fmla="*/ 2147483647 w 2312"/>
              <a:gd name="T93" fmla="*/ 2147483647 h 2313"/>
              <a:gd name="T94" fmla="*/ 2147483647 w 2312"/>
              <a:gd name="T95" fmla="*/ 2147483647 h 2313"/>
              <a:gd name="T96" fmla="*/ 2147483647 w 2312"/>
              <a:gd name="T97" fmla="*/ 2147483647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9"/>
          <p:cNvSpPr>
            <a:spLocks/>
          </p:cNvSpPr>
          <p:nvPr/>
        </p:nvSpPr>
        <p:spPr bwMode="hidden">
          <a:xfrm>
            <a:off x="7146925" y="2555875"/>
            <a:ext cx="2008188" cy="3997325"/>
          </a:xfrm>
          <a:custGeom>
            <a:avLst/>
            <a:gdLst>
              <a:gd name="T0" fmla="*/ 2147483647 w 1265"/>
              <a:gd name="T1" fmla="*/ 0 h 2518"/>
              <a:gd name="T2" fmla="*/ 2147483647 w 1265"/>
              <a:gd name="T3" fmla="*/ 2147483647 h 2518"/>
              <a:gd name="T4" fmla="*/ 2147483647 w 1265"/>
              <a:gd name="T5" fmla="*/ 2147483647 h 2518"/>
              <a:gd name="T6" fmla="*/ 2147483647 w 1265"/>
              <a:gd name="T7" fmla="*/ 2147483647 h 2518"/>
              <a:gd name="T8" fmla="*/ 2147483647 w 1265"/>
              <a:gd name="T9" fmla="*/ 2147483647 h 2518"/>
              <a:gd name="T10" fmla="*/ 2147483647 w 1265"/>
              <a:gd name="T11" fmla="*/ 2147483647 h 2518"/>
              <a:gd name="T12" fmla="*/ 2147483647 w 1265"/>
              <a:gd name="T13" fmla="*/ 2147483647 h 2518"/>
              <a:gd name="T14" fmla="*/ 2147483647 w 1265"/>
              <a:gd name="T15" fmla="*/ 2147483647 h 2518"/>
              <a:gd name="T16" fmla="*/ 2147483647 w 1265"/>
              <a:gd name="T17" fmla="*/ 2147483647 h 2518"/>
              <a:gd name="T18" fmla="*/ 2147483647 w 1265"/>
              <a:gd name="T19" fmla="*/ 2147483647 h 2518"/>
              <a:gd name="T20" fmla="*/ 2147483647 w 1265"/>
              <a:gd name="T21" fmla="*/ 2147483647 h 2518"/>
              <a:gd name="T22" fmla="*/ 2147483647 w 1265"/>
              <a:gd name="T23" fmla="*/ 2147483647 h 2518"/>
              <a:gd name="T24" fmla="*/ 2147483647 w 1265"/>
              <a:gd name="T25" fmla="*/ 2147483647 h 2518"/>
              <a:gd name="T26" fmla="*/ 0 w 1265"/>
              <a:gd name="T27" fmla="*/ 2147483647 h 2518"/>
              <a:gd name="T28" fmla="*/ 2147483647 w 1265"/>
              <a:gd name="T29" fmla="*/ 2147483647 h 2518"/>
              <a:gd name="T30" fmla="*/ 2147483647 w 1265"/>
              <a:gd name="T31" fmla="*/ 2147483647 h 2518"/>
              <a:gd name="T32" fmla="*/ 2147483647 w 1265"/>
              <a:gd name="T33" fmla="*/ 2147483647 h 2518"/>
              <a:gd name="T34" fmla="*/ 2147483647 w 1265"/>
              <a:gd name="T35" fmla="*/ 2147483647 h 2518"/>
              <a:gd name="T36" fmla="*/ 2147483647 w 1265"/>
              <a:gd name="T37" fmla="*/ 2147483647 h 2518"/>
              <a:gd name="T38" fmla="*/ 2147483647 w 1265"/>
              <a:gd name="T39" fmla="*/ 2147483647 h 2518"/>
              <a:gd name="T40" fmla="*/ 2147483647 w 1265"/>
              <a:gd name="T41" fmla="*/ 2147483647 h 2518"/>
              <a:gd name="T42" fmla="*/ 2147483647 w 1265"/>
              <a:gd name="T43" fmla="*/ 2147483647 h 2518"/>
              <a:gd name="T44" fmla="*/ 2147483647 w 1265"/>
              <a:gd name="T45" fmla="*/ 2147483647 h 2518"/>
              <a:gd name="T46" fmla="*/ 2147483647 w 1265"/>
              <a:gd name="T47" fmla="*/ 2147483647 h 2518"/>
              <a:gd name="T48" fmla="*/ 2147483647 w 1265"/>
              <a:gd name="T49" fmla="*/ 2147483647 h 2518"/>
              <a:gd name="T50" fmla="*/ 2147483647 w 1265"/>
              <a:gd name="T51" fmla="*/ 2147483647 h 2518"/>
              <a:gd name="T52" fmla="*/ 2147483647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0"/>
          <p:cNvSpPr>
            <a:spLocks/>
          </p:cNvSpPr>
          <p:nvPr/>
        </p:nvSpPr>
        <p:spPr bwMode="hidden">
          <a:xfrm rot="16200000">
            <a:off x="3977481" y="-853281"/>
            <a:ext cx="1722438" cy="3429000"/>
          </a:xfrm>
          <a:custGeom>
            <a:avLst/>
            <a:gdLst>
              <a:gd name="T0" fmla="*/ 2147483647 w 1265"/>
              <a:gd name="T1" fmla="*/ 0 h 2518"/>
              <a:gd name="T2" fmla="*/ 2147483647 w 1265"/>
              <a:gd name="T3" fmla="*/ 2147483647 h 2518"/>
              <a:gd name="T4" fmla="*/ 2147483647 w 1265"/>
              <a:gd name="T5" fmla="*/ 2147483647 h 2518"/>
              <a:gd name="T6" fmla="*/ 2147483647 w 1265"/>
              <a:gd name="T7" fmla="*/ 2147483647 h 2518"/>
              <a:gd name="T8" fmla="*/ 2147483647 w 1265"/>
              <a:gd name="T9" fmla="*/ 2147483647 h 2518"/>
              <a:gd name="T10" fmla="*/ 2147483647 w 1265"/>
              <a:gd name="T11" fmla="*/ 2147483647 h 2518"/>
              <a:gd name="T12" fmla="*/ 2147483647 w 1265"/>
              <a:gd name="T13" fmla="*/ 2147483647 h 2518"/>
              <a:gd name="T14" fmla="*/ 2147483647 w 1265"/>
              <a:gd name="T15" fmla="*/ 2147483647 h 2518"/>
              <a:gd name="T16" fmla="*/ 2147483647 w 1265"/>
              <a:gd name="T17" fmla="*/ 2147483647 h 2518"/>
              <a:gd name="T18" fmla="*/ 2147483647 w 1265"/>
              <a:gd name="T19" fmla="*/ 2147483647 h 2518"/>
              <a:gd name="T20" fmla="*/ 2147483647 w 1265"/>
              <a:gd name="T21" fmla="*/ 2147483647 h 2518"/>
              <a:gd name="T22" fmla="*/ 2147483647 w 1265"/>
              <a:gd name="T23" fmla="*/ 2147483647 h 2518"/>
              <a:gd name="T24" fmla="*/ 2147483647 w 1265"/>
              <a:gd name="T25" fmla="*/ 2147483647 h 2518"/>
              <a:gd name="T26" fmla="*/ 0 w 1265"/>
              <a:gd name="T27" fmla="*/ 2147483647 h 2518"/>
              <a:gd name="T28" fmla="*/ 2147483647 w 1265"/>
              <a:gd name="T29" fmla="*/ 2147483647 h 2518"/>
              <a:gd name="T30" fmla="*/ 2147483647 w 1265"/>
              <a:gd name="T31" fmla="*/ 2147483647 h 2518"/>
              <a:gd name="T32" fmla="*/ 2147483647 w 1265"/>
              <a:gd name="T33" fmla="*/ 2147483647 h 2518"/>
              <a:gd name="T34" fmla="*/ 2147483647 w 1265"/>
              <a:gd name="T35" fmla="*/ 2147483647 h 2518"/>
              <a:gd name="T36" fmla="*/ 2147483647 w 1265"/>
              <a:gd name="T37" fmla="*/ 2147483647 h 2518"/>
              <a:gd name="T38" fmla="*/ 2147483647 w 1265"/>
              <a:gd name="T39" fmla="*/ 2147483647 h 2518"/>
              <a:gd name="T40" fmla="*/ 2147483647 w 1265"/>
              <a:gd name="T41" fmla="*/ 2147483647 h 2518"/>
              <a:gd name="T42" fmla="*/ 2147483647 w 1265"/>
              <a:gd name="T43" fmla="*/ 2147483647 h 2518"/>
              <a:gd name="T44" fmla="*/ 2147483647 w 1265"/>
              <a:gd name="T45" fmla="*/ 2147483647 h 2518"/>
              <a:gd name="T46" fmla="*/ 2147483647 w 1265"/>
              <a:gd name="T47" fmla="*/ 2147483647 h 2518"/>
              <a:gd name="T48" fmla="*/ 2147483647 w 1265"/>
              <a:gd name="T49" fmla="*/ 2147483647 h 2518"/>
              <a:gd name="T50" fmla="*/ 2147483647 w 1265"/>
              <a:gd name="T51" fmla="*/ 2147483647 h 2518"/>
              <a:gd name="T52" fmla="*/ 2147483647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 name="Picture 11" descr="Fac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3175" y="-3175"/>
            <a:ext cx="80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Rectangle 12"/>
          <p:cNvSpPr>
            <a:spLocks noGrp="1" noChangeArrowheads="1"/>
          </p:cNvSpPr>
          <p:nvPr>
            <p:ph type="ctrTitle"/>
          </p:nvPr>
        </p:nvSpPr>
        <p:spPr>
          <a:xfrm>
            <a:off x="1143000" y="2286000"/>
            <a:ext cx="7772400" cy="1143000"/>
          </a:xfrm>
        </p:spPr>
        <p:txBody>
          <a:bodyPr/>
          <a:lstStyle>
            <a:lvl1pPr>
              <a:defRPr/>
            </a:lvl1pPr>
          </a:lstStyle>
          <a:p>
            <a:pPr lvl="0"/>
            <a:r>
              <a:rPr lang="en-US" noProof="0" smtClean="0"/>
              <a:t>Click to edit Master title style</a:t>
            </a:r>
          </a:p>
        </p:txBody>
      </p:sp>
      <p:sp>
        <p:nvSpPr>
          <p:cNvPr id="4109" name="Rectangle 13"/>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14" name="Rectangle 14"/>
          <p:cNvSpPr>
            <a:spLocks noGrp="1" noChangeArrowheads="1"/>
          </p:cNvSpPr>
          <p:nvPr>
            <p:ph type="dt" sz="half" idx="10"/>
          </p:nvPr>
        </p:nvSpPr>
        <p:spPr>
          <a:xfrm>
            <a:off x="1143000" y="6248400"/>
            <a:ext cx="1905000" cy="457200"/>
          </a:xfrm>
        </p:spPr>
        <p:txBody>
          <a:bodyPr/>
          <a:lstStyle>
            <a:lvl1pPr>
              <a:defRPr/>
            </a:lvl1pPr>
          </a:lstStyle>
          <a:p>
            <a:pPr>
              <a:defRPr/>
            </a:pPr>
            <a:endParaRPr lang="en-US"/>
          </a:p>
        </p:txBody>
      </p:sp>
      <p:sp>
        <p:nvSpPr>
          <p:cNvPr id="15" name="Rectangle 15"/>
          <p:cNvSpPr>
            <a:spLocks noGrp="1" noChangeArrowheads="1"/>
          </p:cNvSpPr>
          <p:nvPr>
            <p:ph type="ftr" sz="quarter" idx="11"/>
          </p:nvPr>
        </p:nvSpPr>
        <p:spPr>
          <a:xfrm>
            <a:off x="3581400" y="6248400"/>
            <a:ext cx="2895600" cy="457200"/>
          </a:xfrm>
        </p:spPr>
        <p:txBody>
          <a:bodyPr/>
          <a:lstStyle>
            <a:lvl1pPr>
              <a:defRPr/>
            </a:lvl1pPr>
          </a:lstStyle>
          <a:p>
            <a:pPr>
              <a:defRPr/>
            </a:pPr>
            <a:endParaRPr lang="en-US"/>
          </a:p>
        </p:txBody>
      </p:sp>
      <p:sp>
        <p:nvSpPr>
          <p:cNvPr id="16" name="Rectangle 16"/>
          <p:cNvSpPr>
            <a:spLocks noGrp="1" noChangeArrowheads="1"/>
          </p:cNvSpPr>
          <p:nvPr>
            <p:ph type="sldNum" sz="quarter" idx="12"/>
          </p:nvPr>
        </p:nvSpPr>
        <p:spPr>
          <a:xfrm>
            <a:off x="7010400" y="6248400"/>
            <a:ext cx="1905000" cy="457200"/>
          </a:xfrm>
        </p:spPr>
        <p:txBody>
          <a:bodyPr/>
          <a:lstStyle>
            <a:lvl1pPr>
              <a:defRPr/>
            </a:lvl1pPr>
          </a:lstStyle>
          <a:p>
            <a:pPr>
              <a:defRPr/>
            </a:pPr>
            <a:fld id="{F934589B-47FD-46C1-ACA2-E0C8B2910290}" type="slidenum">
              <a:rPr lang="en-US"/>
              <a:pPr>
                <a:defRPr/>
              </a:pPr>
              <a:t>‹#›</a:t>
            </a:fld>
            <a:endParaRPr lang="en-US"/>
          </a:p>
        </p:txBody>
      </p:sp>
    </p:spTree>
    <p:extLst>
      <p:ext uri="{BB962C8B-B14F-4D97-AF65-F5344CB8AC3E}">
        <p14:creationId xmlns:p14="http://schemas.microsoft.com/office/powerpoint/2010/main" val="1460636986"/>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34D2073E-587C-4449-8224-EA1102784289}" type="slidenum">
              <a:rPr lang="en-US"/>
              <a:pPr>
                <a:defRPr/>
              </a:pPr>
              <a:t>‹#›</a:t>
            </a:fld>
            <a:endParaRPr lang="en-US"/>
          </a:p>
        </p:txBody>
      </p:sp>
    </p:spTree>
    <p:extLst>
      <p:ext uri="{BB962C8B-B14F-4D97-AF65-F5344CB8AC3E}">
        <p14:creationId xmlns:p14="http://schemas.microsoft.com/office/powerpoint/2010/main" val="1453119894"/>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C206F056-B0B9-4837-B462-FADAD8D7FBF6}" type="slidenum">
              <a:rPr lang="en-US"/>
              <a:pPr>
                <a:defRPr/>
              </a:pPr>
              <a:t>‹#›</a:t>
            </a:fld>
            <a:endParaRPr lang="en-US"/>
          </a:p>
        </p:txBody>
      </p:sp>
    </p:spTree>
    <p:extLst>
      <p:ext uri="{BB962C8B-B14F-4D97-AF65-F5344CB8AC3E}">
        <p14:creationId xmlns:p14="http://schemas.microsoft.com/office/powerpoint/2010/main" val="176116577"/>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00" y="1676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676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00" y="3810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29200" y="3810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7"/>
          <p:cNvSpPr>
            <a:spLocks noGrp="1" noChangeArrowheads="1"/>
          </p:cNvSpPr>
          <p:nvPr>
            <p:ph type="dt" sz="half" idx="10"/>
          </p:nvPr>
        </p:nvSpPr>
        <p:spPr>
          <a:ln/>
        </p:spPr>
        <p:txBody>
          <a:bodyPr/>
          <a:lstStyle>
            <a:lvl1pPr>
              <a:defRPr/>
            </a:lvl1pPr>
          </a:lstStyle>
          <a:p>
            <a:pPr>
              <a:defRPr/>
            </a:pP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EAEBFDF1-4F0B-4C09-9185-93AB0A21BCB4}" type="slidenum">
              <a:rPr lang="en-US"/>
              <a:pPr>
                <a:defRPr/>
              </a:pPr>
              <a:t>‹#›</a:t>
            </a:fld>
            <a:endParaRPr lang="en-US"/>
          </a:p>
        </p:txBody>
      </p:sp>
    </p:spTree>
    <p:extLst>
      <p:ext uri="{BB962C8B-B14F-4D97-AF65-F5344CB8AC3E}">
        <p14:creationId xmlns:p14="http://schemas.microsoft.com/office/powerpoint/2010/main" val="1351593708"/>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726147D8-73C0-472C-B2D6-255E1322F0B5}" type="slidenum">
              <a:rPr lang="en-US"/>
              <a:pPr>
                <a:defRPr/>
              </a:pPr>
              <a:t>‹#›</a:t>
            </a:fld>
            <a:endParaRPr lang="en-US"/>
          </a:p>
        </p:txBody>
      </p:sp>
    </p:spTree>
    <p:extLst>
      <p:ext uri="{BB962C8B-B14F-4D97-AF65-F5344CB8AC3E}">
        <p14:creationId xmlns:p14="http://schemas.microsoft.com/office/powerpoint/2010/main" val="2125684873"/>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1676400"/>
            <a:ext cx="3810000" cy="4114800"/>
          </a:xfrm>
        </p:spPr>
        <p:txBody>
          <a:bodyPr/>
          <a:lstStyle/>
          <a:p>
            <a:pPr lvl="0"/>
            <a:endParaRPr lang="en-US" noProof="0" smtClean="0"/>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15977DD0-0EE2-41BB-968B-37183D43087E}" type="slidenum">
              <a:rPr lang="en-US"/>
              <a:pPr>
                <a:defRPr/>
              </a:pPr>
              <a:t>‹#›</a:t>
            </a:fld>
            <a:endParaRPr lang="en-US"/>
          </a:p>
        </p:txBody>
      </p:sp>
    </p:spTree>
    <p:extLst>
      <p:ext uri="{BB962C8B-B14F-4D97-AF65-F5344CB8AC3E}">
        <p14:creationId xmlns:p14="http://schemas.microsoft.com/office/powerpoint/2010/main" val="3299253760"/>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F7D36F06-9964-45EA-8E3A-B174FFE6FB71}" type="slidenum">
              <a:rPr lang="en-US"/>
              <a:pPr>
                <a:defRPr/>
              </a:pPr>
              <a:t>‹#›</a:t>
            </a:fld>
            <a:endParaRPr lang="en-US"/>
          </a:p>
        </p:txBody>
      </p:sp>
    </p:spTree>
    <p:extLst>
      <p:ext uri="{BB962C8B-B14F-4D97-AF65-F5344CB8AC3E}">
        <p14:creationId xmlns:p14="http://schemas.microsoft.com/office/powerpoint/2010/main" val="638821062"/>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36DABAA8-CAF5-4039-88E9-07D60CAC30DF}" type="slidenum">
              <a:rPr lang="en-US"/>
              <a:pPr>
                <a:defRPr/>
              </a:pPr>
              <a:t>‹#›</a:t>
            </a:fld>
            <a:endParaRPr lang="en-US"/>
          </a:p>
        </p:txBody>
      </p:sp>
    </p:spTree>
    <p:extLst>
      <p:ext uri="{BB962C8B-B14F-4D97-AF65-F5344CB8AC3E}">
        <p14:creationId xmlns:p14="http://schemas.microsoft.com/office/powerpoint/2010/main" val="1008929083"/>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F81488A2-F909-4572-A0FD-11DC0DF927EE}" type="slidenum">
              <a:rPr lang="en-US"/>
              <a:pPr>
                <a:defRPr/>
              </a:pPr>
              <a:t>‹#›</a:t>
            </a:fld>
            <a:endParaRPr lang="en-US"/>
          </a:p>
        </p:txBody>
      </p:sp>
    </p:spTree>
    <p:extLst>
      <p:ext uri="{BB962C8B-B14F-4D97-AF65-F5344CB8AC3E}">
        <p14:creationId xmlns:p14="http://schemas.microsoft.com/office/powerpoint/2010/main" val="3119832082"/>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7"/>
          <p:cNvSpPr>
            <a:spLocks noGrp="1" noChangeArrowheads="1"/>
          </p:cNvSpPr>
          <p:nvPr>
            <p:ph type="dt" sz="half" idx="10"/>
          </p:nvPr>
        </p:nvSpPr>
        <p:spPr>
          <a:ln/>
        </p:spPr>
        <p:txBody>
          <a:bodyPr/>
          <a:lstStyle>
            <a:lvl1pPr>
              <a:defRPr/>
            </a:lvl1pPr>
          </a:lstStyle>
          <a:p>
            <a:pPr>
              <a:defRPr/>
            </a:pP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70594978-FC55-46A4-ACFB-D260DA953248}" type="slidenum">
              <a:rPr lang="en-US"/>
              <a:pPr>
                <a:defRPr/>
              </a:pPr>
              <a:t>‹#›</a:t>
            </a:fld>
            <a:endParaRPr lang="en-US"/>
          </a:p>
        </p:txBody>
      </p:sp>
    </p:spTree>
    <p:extLst>
      <p:ext uri="{BB962C8B-B14F-4D97-AF65-F5344CB8AC3E}">
        <p14:creationId xmlns:p14="http://schemas.microsoft.com/office/powerpoint/2010/main" val="2428826713"/>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7"/>
          <p:cNvSpPr>
            <a:spLocks noGrp="1" noChangeArrowheads="1"/>
          </p:cNvSpPr>
          <p:nvPr>
            <p:ph type="dt" sz="half" idx="10"/>
          </p:nvPr>
        </p:nvSpPr>
        <p:spPr>
          <a:ln/>
        </p:spPr>
        <p:txBody>
          <a:bodyPr/>
          <a:lstStyle>
            <a:lvl1pPr>
              <a:defRPr/>
            </a:lvl1pPr>
          </a:lstStyle>
          <a:p>
            <a:pPr>
              <a:defRPr/>
            </a:pPr>
            <a:endParaRPr lang="en-US"/>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p>
        </p:txBody>
      </p:sp>
      <p:sp>
        <p:nvSpPr>
          <p:cNvPr id="5" name="Rectangle 1039"/>
          <p:cNvSpPr>
            <a:spLocks noGrp="1" noChangeArrowheads="1"/>
          </p:cNvSpPr>
          <p:nvPr>
            <p:ph type="sldNum" sz="quarter" idx="12"/>
          </p:nvPr>
        </p:nvSpPr>
        <p:spPr>
          <a:ln/>
        </p:spPr>
        <p:txBody>
          <a:bodyPr/>
          <a:lstStyle>
            <a:lvl1pPr>
              <a:defRPr/>
            </a:lvl1pPr>
          </a:lstStyle>
          <a:p>
            <a:pPr>
              <a:defRPr/>
            </a:pPr>
            <a:fld id="{141AE2FC-5FD9-4BD1-BE37-EA0A270CABAE}" type="slidenum">
              <a:rPr lang="en-US"/>
              <a:pPr>
                <a:defRPr/>
              </a:pPr>
              <a:t>‹#›</a:t>
            </a:fld>
            <a:endParaRPr lang="en-US"/>
          </a:p>
        </p:txBody>
      </p:sp>
    </p:spTree>
    <p:extLst>
      <p:ext uri="{BB962C8B-B14F-4D97-AF65-F5344CB8AC3E}">
        <p14:creationId xmlns:p14="http://schemas.microsoft.com/office/powerpoint/2010/main" val="2580040230"/>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p>
        </p:txBody>
      </p:sp>
      <p:sp>
        <p:nvSpPr>
          <p:cNvPr id="4" name="Rectangle 1039"/>
          <p:cNvSpPr>
            <a:spLocks noGrp="1" noChangeArrowheads="1"/>
          </p:cNvSpPr>
          <p:nvPr>
            <p:ph type="sldNum" sz="quarter" idx="12"/>
          </p:nvPr>
        </p:nvSpPr>
        <p:spPr>
          <a:ln/>
        </p:spPr>
        <p:txBody>
          <a:bodyPr/>
          <a:lstStyle>
            <a:lvl1pPr>
              <a:defRPr/>
            </a:lvl1pPr>
          </a:lstStyle>
          <a:p>
            <a:pPr>
              <a:defRPr/>
            </a:pPr>
            <a:fld id="{20F5BDDD-78FA-496B-9D36-F38EBDAA73EA}" type="slidenum">
              <a:rPr lang="en-US"/>
              <a:pPr>
                <a:defRPr/>
              </a:pPr>
              <a:t>‹#›</a:t>
            </a:fld>
            <a:endParaRPr lang="en-US"/>
          </a:p>
        </p:txBody>
      </p:sp>
    </p:spTree>
    <p:extLst>
      <p:ext uri="{BB962C8B-B14F-4D97-AF65-F5344CB8AC3E}">
        <p14:creationId xmlns:p14="http://schemas.microsoft.com/office/powerpoint/2010/main" val="3861906517"/>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D8BBE5CD-1D68-495A-B5F2-1BE8CA1DD214}" type="slidenum">
              <a:rPr lang="en-US"/>
              <a:pPr>
                <a:defRPr/>
              </a:pPr>
              <a:t>‹#›</a:t>
            </a:fld>
            <a:endParaRPr lang="en-US"/>
          </a:p>
        </p:txBody>
      </p:sp>
    </p:spTree>
    <p:extLst>
      <p:ext uri="{BB962C8B-B14F-4D97-AF65-F5344CB8AC3E}">
        <p14:creationId xmlns:p14="http://schemas.microsoft.com/office/powerpoint/2010/main" val="51459067"/>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B24DAA75-4A3D-4FBD-88F3-2DCE8A3D337B}" type="slidenum">
              <a:rPr lang="en-US"/>
              <a:pPr>
                <a:defRPr/>
              </a:pPr>
              <a:t>‹#›</a:t>
            </a:fld>
            <a:endParaRPr lang="en-US"/>
          </a:p>
        </p:txBody>
      </p:sp>
    </p:spTree>
    <p:extLst>
      <p:ext uri="{BB962C8B-B14F-4D97-AF65-F5344CB8AC3E}">
        <p14:creationId xmlns:p14="http://schemas.microsoft.com/office/powerpoint/2010/main" val="2405750391"/>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026" name="Freeform 1026"/>
          <p:cNvSpPr>
            <a:spLocks/>
          </p:cNvSpPr>
          <p:nvPr/>
        </p:nvSpPr>
        <p:spPr bwMode="hidden">
          <a:xfrm>
            <a:off x="-11113" y="1836738"/>
            <a:ext cx="2268538" cy="2709862"/>
          </a:xfrm>
          <a:custGeom>
            <a:avLst/>
            <a:gdLst>
              <a:gd name="T0" fmla="*/ 2147483647 w 1429"/>
              <a:gd name="T1" fmla="*/ 2147483647 h 1707"/>
              <a:gd name="T2" fmla="*/ 2147483647 w 1429"/>
              <a:gd name="T3" fmla="*/ 2147483647 h 1707"/>
              <a:gd name="T4" fmla="*/ 2147483647 w 1429"/>
              <a:gd name="T5" fmla="*/ 0 h 1707"/>
              <a:gd name="T6" fmla="*/ 2147483647 w 1429"/>
              <a:gd name="T7" fmla="*/ 2147483647 h 1707"/>
              <a:gd name="T8" fmla="*/ 2147483647 w 1429"/>
              <a:gd name="T9" fmla="*/ 2147483647 h 1707"/>
              <a:gd name="T10" fmla="*/ 2147483647 w 1429"/>
              <a:gd name="T11" fmla="*/ 2147483647 h 1707"/>
              <a:gd name="T12" fmla="*/ 2147483647 w 1429"/>
              <a:gd name="T13" fmla="*/ 2147483647 h 1707"/>
              <a:gd name="T14" fmla="*/ 2147483647 w 1429"/>
              <a:gd name="T15" fmla="*/ 2147483647 h 1707"/>
              <a:gd name="T16" fmla="*/ 2147483647 w 1429"/>
              <a:gd name="T17" fmla="*/ 2147483647 h 1707"/>
              <a:gd name="T18" fmla="*/ 2147483647 w 1429"/>
              <a:gd name="T19" fmla="*/ 2147483647 h 1707"/>
              <a:gd name="T20" fmla="*/ 0 w 1429"/>
              <a:gd name="T21" fmla="*/ 2147483647 h 1707"/>
              <a:gd name="T22" fmla="*/ 0 w 1429"/>
              <a:gd name="T23" fmla="*/ 2147483647 h 1707"/>
              <a:gd name="T24" fmla="*/ 2147483647 w 1429"/>
              <a:gd name="T25" fmla="*/ 2147483647 h 1707"/>
              <a:gd name="T26" fmla="*/ 2147483647 w 1429"/>
              <a:gd name="T27" fmla="*/ 2147483647 h 1707"/>
              <a:gd name="T28" fmla="*/ 2147483647 w 1429"/>
              <a:gd name="T29" fmla="*/ 2147483647 h 1707"/>
              <a:gd name="T30" fmla="*/ 2147483647 w 1429"/>
              <a:gd name="T31" fmla="*/ 2147483647 h 1707"/>
              <a:gd name="T32" fmla="*/ 2147483647 w 1429"/>
              <a:gd name="T33" fmla="*/ 2147483647 h 1707"/>
              <a:gd name="T34" fmla="*/ 2147483647 w 1429"/>
              <a:gd name="T35" fmla="*/ 2147483647 h 1707"/>
              <a:gd name="T36" fmla="*/ 2147483647 w 1429"/>
              <a:gd name="T37" fmla="*/ 2147483647 h 1707"/>
              <a:gd name="T38" fmla="*/ 2147483647 w 1429"/>
              <a:gd name="T39" fmla="*/ 2147483647 h 1707"/>
              <a:gd name="T40" fmla="*/ 2147483647 w 1429"/>
              <a:gd name="T41" fmla="*/ 2147483647 h 1707"/>
              <a:gd name="T42" fmla="*/ 2147483647 w 1429"/>
              <a:gd name="T43" fmla="*/ 2147483647 h 1707"/>
              <a:gd name="T44" fmla="*/ 2147483647 w 1429"/>
              <a:gd name="T45" fmla="*/ 2147483647 h 1707"/>
              <a:gd name="T46" fmla="*/ 2147483647 w 1429"/>
              <a:gd name="T47" fmla="*/ 2147483647 h 1707"/>
              <a:gd name="T48" fmla="*/ 2147483647 w 1429"/>
              <a:gd name="T49" fmla="*/ 2147483647 h 1707"/>
              <a:gd name="T50" fmla="*/ 2147483647 w 1429"/>
              <a:gd name="T51" fmla="*/ 2147483647 h 1707"/>
              <a:gd name="T52" fmla="*/ 2147483647 w 1429"/>
              <a:gd name="T53" fmla="*/ 2147483647 h 1707"/>
              <a:gd name="T54" fmla="*/ 2147483647 w 1429"/>
              <a:gd name="T55" fmla="*/ 2147483647 h 1707"/>
              <a:gd name="T56" fmla="*/ 2147483647 w 1429"/>
              <a:gd name="T57" fmla="*/ 2147483647 h 1707"/>
              <a:gd name="T58" fmla="*/ 2147483647 w 1429"/>
              <a:gd name="T59" fmla="*/ 2147483647 h 1707"/>
              <a:gd name="T60" fmla="*/ 2147483647 w 1429"/>
              <a:gd name="T61" fmla="*/ 2147483647 h 1707"/>
              <a:gd name="T62" fmla="*/ 2147483647 w 1429"/>
              <a:gd name="T63" fmla="*/ 2147483647 h 1707"/>
              <a:gd name="T64" fmla="*/ 2147483647 w 1429"/>
              <a:gd name="T65" fmla="*/ 2147483647 h 1707"/>
              <a:gd name="T66" fmla="*/ 2147483647 w 1429"/>
              <a:gd name="T67" fmla="*/ 2147483647 h 1707"/>
              <a:gd name="T68" fmla="*/ 2147483647 w 1429"/>
              <a:gd name="T69" fmla="*/ 2147483647 h 1707"/>
              <a:gd name="T70" fmla="*/ 2147483647 w 1429"/>
              <a:gd name="T71" fmla="*/ 2147483647 h 1707"/>
              <a:gd name="T72" fmla="*/ 2147483647 w 1429"/>
              <a:gd name="T73" fmla="*/ 2147483647 h 1707"/>
              <a:gd name="T74" fmla="*/ 2147483647 w 1429"/>
              <a:gd name="T75" fmla="*/ 2147483647 h 1707"/>
              <a:gd name="T76" fmla="*/ 2147483647 w 1429"/>
              <a:gd name="T77" fmla="*/ 2147483647 h 1707"/>
              <a:gd name="T78" fmla="*/ 2147483647 w 1429"/>
              <a:gd name="T79" fmla="*/ 2147483647 h 1707"/>
              <a:gd name="T80" fmla="*/ 2147483647 w 1429"/>
              <a:gd name="T81" fmla="*/ 2147483647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Freeform 1027"/>
          <p:cNvSpPr>
            <a:spLocks/>
          </p:cNvSpPr>
          <p:nvPr/>
        </p:nvSpPr>
        <p:spPr bwMode="hidden">
          <a:xfrm>
            <a:off x="107950" y="15875"/>
            <a:ext cx="838200" cy="787400"/>
          </a:xfrm>
          <a:custGeom>
            <a:avLst/>
            <a:gdLst>
              <a:gd name="T0" fmla="*/ 2147483647 w 528"/>
              <a:gd name="T1" fmla="*/ 2147483647 h 496"/>
              <a:gd name="T2" fmla="*/ 2147483647 w 528"/>
              <a:gd name="T3" fmla="*/ 2147483647 h 496"/>
              <a:gd name="T4" fmla="*/ 2147483647 w 528"/>
              <a:gd name="T5" fmla="*/ 0 h 496"/>
              <a:gd name="T6" fmla="*/ 2147483647 w 528"/>
              <a:gd name="T7" fmla="*/ 0 h 496"/>
              <a:gd name="T8" fmla="*/ 2147483647 w 528"/>
              <a:gd name="T9" fmla="*/ 2147483647 h 496"/>
              <a:gd name="T10" fmla="*/ 2147483647 w 528"/>
              <a:gd name="T11" fmla="*/ 2147483647 h 496"/>
              <a:gd name="T12" fmla="*/ 2147483647 w 528"/>
              <a:gd name="T13" fmla="*/ 0 h 496"/>
              <a:gd name="T14" fmla="*/ 2147483647 w 528"/>
              <a:gd name="T15" fmla="*/ 2147483647 h 496"/>
              <a:gd name="T16" fmla="*/ 2147483647 w 528"/>
              <a:gd name="T17" fmla="*/ 2147483647 h 496"/>
              <a:gd name="T18" fmla="*/ 2147483647 w 528"/>
              <a:gd name="T19" fmla="*/ 2147483647 h 496"/>
              <a:gd name="T20" fmla="*/ 2147483647 w 528"/>
              <a:gd name="T21" fmla="*/ 2147483647 h 496"/>
              <a:gd name="T22" fmla="*/ 2147483647 w 528"/>
              <a:gd name="T23" fmla="*/ 2147483647 h 496"/>
              <a:gd name="T24" fmla="*/ 2147483647 w 528"/>
              <a:gd name="T25" fmla="*/ 2147483647 h 496"/>
              <a:gd name="T26" fmla="*/ 2147483647 w 528"/>
              <a:gd name="T27" fmla="*/ 2147483647 h 496"/>
              <a:gd name="T28" fmla="*/ 2147483647 w 528"/>
              <a:gd name="T29" fmla="*/ 2147483647 h 496"/>
              <a:gd name="T30" fmla="*/ 0 w 528"/>
              <a:gd name="T31" fmla="*/ 2147483647 h 496"/>
              <a:gd name="T32" fmla="*/ 2147483647 w 528"/>
              <a:gd name="T33" fmla="*/ 2147483647 h 496"/>
              <a:gd name="T34" fmla="*/ 2147483647 w 528"/>
              <a:gd name="T35" fmla="*/ 2147483647 h 496"/>
              <a:gd name="T36" fmla="*/ 2147483647 w 528"/>
              <a:gd name="T37" fmla="*/ 2147483647 h 496"/>
              <a:gd name="T38" fmla="*/ 2147483647 w 528"/>
              <a:gd name="T39" fmla="*/ 2147483647 h 496"/>
              <a:gd name="T40" fmla="*/ 2147483647 w 528"/>
              <a:gd name="T41" fmla="*/ 2147483647 h 496"/>
              <a:gd name="T42" fmla="*/ 2147483647 w 528"/>
              <a:gd name="T43" fmla="*/ 2147483647 h 496"/>
              <a:gd name="T44" fmla="*/ 2147483647 w 528"/>
              <a:gd name="T45" fmla="*/ 2147483647 h 496"/>
              <a:gd name="T46" fmla="*/ 2147483647 w 528"/>
              <a:gd name="T47" fmla="*/ 2147483647 h 496"/>
              <a:gd name="T48" fmla="*/ 2147483647 w 528"/>
              <a:gd name="T49" fmla="*/ 2147483647 h 496"/>
              <a:gd name="T50" fmla="*/ 2147483647 w 528"/>
              <a:gd name="T51" fmla="*/ 2147483647 h 496"/>
              <a:gd name="T52" fmla="*/ 2147483647 w 528"/>
              <a:gd name="T53" fmla="*/ 2147483647 h 496"/>
              <a:gd name="T54" fmla="*/ 2147483647 w 528"/>
              <a:gd name="T55" fmla="*/ 2147483647 h 496"/>
              <a:gd name="T56" fmla="*/ 2147483647 w 528"/>
              <a:gd name="T57" fmla="*/ 2147483647 h 496"/>
              <a:gd name="T58" fmla="*/ 2147483647 w 528"/>
              <a:gd name="T59" fmla="*/ 2147483647 h 496"/>
              <a:gd name="T60" fmla="*/ 2147483647 w 528"/>
              <a:gd name="T61" fmla="*/ 2147483647 h 496"/>
              <a:gd name="T62" fmla="*/ 2147483647 w 528"/>
              <a:gd name="T63" fmla="*/ 2147483647 h 496"/>
              <a:gd name="T64" fmla="*/ 2147483647 w 528"/>
              <a:gd name="T65" fmla="*/ 2147483647 h 496"/>
              <a:gd name="T66" fmla="*/ 2147483647 w 528"/>
              <a:gd name="T67" fmla="*/ 2147483647 h 496"/>
              <a:gd name="T68" fmla="*/ 2147483647 w 528"/>
              <a:gd name="T69" fmla="*/ 2147483647 h 496"/>
              <a:gd name="T70" fmla="*/ 2147483647 w 528"/>
              <a:gd name="T71" fmla="*/ 2147483647 h 496"/>
              <a:gd name="T72" fmla="*/ 2147483647 w 528"/>
              <a:gd name="T73" fmla="*/ 2147483647 h 496"/>
              <a:gd name="T74" fmla="*/ 2147483647 w 528"/>
              <a:gd name="T75" fmla="*/ 2147483647 h 496"/>
              <a:gd name="T76" fmla="*/ 2147483647 w 528"/>
              <a:gd name="T77" fmla="*/ 2147483647 h 496"/>
              <a:gd name="T78" fmla="*/ 2147483647 w 528"/>
              <a:gd name="T79" fmla="*/ 2147483647 h 496"/>
              <a:gd name="T80" fmla="*/ 2147483647 w 528"/>
              <a:gd name="T81" fmla="*/ 2147483647 h 496"/>
              <a:gd name="T82" fmla="*/ 2147483647 w 528"/>
              <a:gd name="T83" fmla="*/ 2147483647 h 496"/>
              <a:gd name="T84" fmla="*/ 2147483647 w 528"/>
              <a:gd name="T85" fmla="*/ 2147483647 h 496"/>
              <a:gd name="T86" fmla="*/ 2147483647 w 528"/>
              <a:gd name="T87" fmla="*/ 2147483647 h 496"/>
              <a:gd name="T88" fmla="*/ 2147483647 w 528"/>
              <a:gd name="T89" fmla="*/ 2147483647 h 496"/>
              <a:gd name="T90" fmla="*/ 2147483647 w 528"/>
              <a:gd name="T91" fmla="*/ 2147483647 h 496"/>
              <a:gd name="T92" fmla="*/ 2147483647 w 528"/>
              <a:gd name="T93" fmla="*/ 2147483647 h 496"/>
              <a:gd name="T94" fmla="*/ 2147483647 w 528"/>
              <a:gd name="T95" fmla="*/ 0 h 496"/>
              <a:gd name="T96" fmla="*/ 2147483647 w 528"/>
              <a:gd name="T97" fmla="*/ 2147483647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Freeform 1028"/>
          <p:cNvSpPr>
            <a:spLocks/>
          </p:cNvSpPr>
          <p:nvPr/>
        </p:nvSpPr>
        <p:spPr bwMode="hidden">
          <a:xfrm>
            <a:off x="1192213" y="354013"/>
            <a:ext cx="2266950" cy="2270125"/>
          </a:xfrm>
          <a:custGeom>
            <a:avLst/>
            <a:gdLst>
              <a:gd name="T0" fmla="*/ 2147483647 w 2312"/>
              <a:gd name="T1" fmla="*/ 2147483647 h 2313"/>
              <a:gd name="T2" fmla="*/ 2147483647 w 2312"/>
              <a:gd name="T3" fmla="*/ 2147483647 h 2313"/>
              <a:gd name="T4" fmla="*/ 2147483647 w 2312"/>
              <a:gd name="T5" fmla="*/ 0 h 2313"/>
              <a:gd name="T6" fmla="*/ 2147483647 w 2312"/>
              <a:gd name="T7" fmla="*/ 2147483647 h 2313"/>
              <a:gd name="T8" fmla="*/ 2147483647 w 2312"/>
              <a:gd name="T9" fmla="*/ 2147483647 h 2313"/>
              <a:gd name="T10" fmla="*/ 2147483647 w 2312"/>
              <a:gd name="T11" fmla="*/ 2147483647 h 2313"/>
              <a:gd name="T12" fmla="*/ 2147483647 w 2312"/>
              <a:gd name="T13" fmla="*/ 2147483647 h 2313"/>
              <a:gd name="T14" fmla="*/ 2147483647 w 2312"/>
              <a:gd name="T15" fmla="*/ 2147483647 h 2313"/>
              <a:gd name="T16" fmla="*/ 2147483647 w 2312"/>
              <a:gd name="T17" fmla="*/ 2147483647 h 2313"/>
              <a:gd name="T18" fmla="*/ 2147483647 w 2312"/>
              <a:gd name="T19" fmla="*/ 2147483647 h 2313"/>
              <a:gd name="T20" fmla="*/ 2147483647 w 2312"/>
              <a:gd name="T21" fmla="*/ 2147483647 h 2313"/>
              <a:gd name="T22" fmla="*/ 2147483647 w 2312"/>
              <a:gd name="T23" fmla="*/ 2147483647 h 2313"/>
              <a:gd name="T24" fmla="*/ 2147483647 w 2312"/>
              <a:gd name="T25" fmla="*/ 2147483647 h 2313"/>
              <a:gd name="T26" fmla="*/ 2147483647 w 2312"/>
              <a:gd name="T27" fmla="*/ 2147483647 h 2313"/>
              <a:gd name="T28" fmla="*/ 2147483647 w 2312"/>
              <a:gd name="T29" fmla="*/ 2147483647 h 2313"/>
              <a:gd name="T30" fmla="*/ 0 w 2312"/>
              <a:gd name="T31" fmla="*/ 2147483647 h 2313"/>
              <a:gd name="T32" fmla="*/ 2147483647 w 2312"/>
              <a:gd name="T33" fmla="*/ 2147483647 h 2313"/>
              <a:gd name="T34" fmla="*/ 2147483647 w 2312"/>
              <a:gd name="T35" fmla="*/ 2147483647 h 2313"/>
              <a:gd name="T36" fmla="*/ 2147483647 w 2312"/>
              <a:gd name="T37" fmla="*/ 2147483647 h 2313"/>
              <a:gd name="T38" fmla="*/ 2147483647 w 2312"/>
              <a:gd name="T39" fmla="*/ 2147483647 h 2313"/>
              <a:gd name="T40" fmla="*/ 2147483647 w 2312"/>
              <a:gd name="T41" fmla="*/ 2147483647 h 2313"/>
              <a:gd name="T42" fmla="*/ 2147483647 w 2312"/>
              <a:gd name="T43" fmla="*/ 2147483647 h 2313"/>
              <a:gd name="T44" fmla="*/ 2147483647 w 2312"/>
              <a:gd name="T45" fmla="*/ 2147483647 h 2313"/>
              <a:gd name="T46" fmla="*/ 2147483647 w 2312"/>
              <a:gd name="T47" fmla="*/ 2147483647 h 2313"/>
              <a:gd name="T48" fmla="*/ 2147483647 w 2312"/>
              <a:gd name="T49" fmla="*/ 2147483647 h 2313"/>
              <a:gd name="T50" fmla="*/ 2147483647 w 2312"/>
              <a:gd name="T51" fmla="*/ 2147483647 h 2313"/>
              <a:gd name="T52" fmla="*/ 2147483647 w 2312"/>
              <a:gd name="T53" fmla="*/ 2147483647 h 2313"/>
              <a:gd name="T54" fmla="*/ 2147483647 w 2312"/>
              <a:gd name="T55" fmla="*/ 2147483647 h 2313"/>
              <a:gd name="T56" fmla="*/ 2147483647 w 2312"/>
              <a:gd name="T57" fmla="*/ 2147483647 h 2313"/>
              <a:gd name="T58" fmla="*/ 2147483647 w 2312"/>
              <a:gd name="T59" fmla="*/ 2147483647 h 2313"/>
              <a:gd name="T60" fmla="*/ 2147483647 w 2312"/>
              <a:gd name="T61" fmla="*/ 2147483647 h 2313"/>
              <a:gd name="T62" fmla="*/ 2147483647 w 2312"/>
              <a:gd name="T63" fmla="*/ 2147483647 h 2313"/>
              <a:gd name="T64" fmla="*/ 2147483647 w 2312"/>
              <a:gd name="T65" fmla="*/ 2147483647 h 2313"/>
              <a:gd name="T66" fmla="*/ 2147483647 w 2312"/>
              <a:gd name="T67" fmla="*/ 2147483647 h 2313"/>
              <a:gd name="T68" fmla="*/ 2147483647 w 2312"/>
              <a:gd name="T69" fmla="*/ 2147483647 h 2313"/>
              <a:gd name="T70" fmla="*/ 2147483647 w 2312"/>
              <a:gd name="T71" fmla="*/ 2147483647 h 2313"/>
              <a:gd name="T72" fmla="*/ 2147483647 w 2312"/>
              <a:gd name="T73" fmla="*/ 2147483647 h 2313"/>
              <a:gd name="T74" fmla="*/ 2147483647 w 2312"/>
              <a:gd name="T75" fmla="*/ 2147483647 h 2313"/>
              <a:gd name="T76" fmla="*/ 2147483647 w 2312"/>
              <a:gd name="T77" fmla="*/ 2147483647 h 2313"/>
              <a:gd name="T78" fmla="*/ 2147483647 w 2312"/>
              <a:gd name="T79" fmla="*/ 2147483647 h 2313"/>
              <a:gd name="T80" fmla="*/ 2147483647 w 2312"/>
              <a:gd name="T81" fmla="*/ 2147483647 h 2313"/>
              <a:gd name="T82" fmla="*/ 2147483647 w 2312"/>
              <a:gd name="T83" fmla="*/ 2147483647 h 2313"/>
              <a:gd name="T84" fmla="*/ 2147483647 w 2312"/>
              <a:gd name="T85" fmla="*/ 2147483647 h 2313"/>
              <a:gd name="T86" fmla="*/ 2147483647 w 2312"/>
              <a:gd name="T87" fmla="*/ 2147483647 h 2313"/>
              <a:gd name="T88" fmla="*/ 2147483647 w 2312"/>
              <a:gd name="T89" fmla="*/ 2147483647 h 2313"/>
              <a:gd name="T90" fmla="*/ 2147483647 w 2312"/>
              <a:gd name="T91" fmla="*/ 2147483647 h 2313"/>
              <a:gd name="T92" fmla="*/ 2147483647 w 2312"/>
              <a:gd name="T93" fmla="*/ 2147483647 h 2313"/>
              <a:gd name="T94" fmla="*/ 2147483647 w 2312"/>
              <a:gd name="T95" fmla="*/ 2147483647 h 2313"/>
              <a:gd name="T96" fmla="*/ 2147483647 w 2312"/>
              <a:gd name="T97" fmla="*/ 2147483647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Freeform 1029"/>
          <p:cNvSpPr>
            <a:spLocks/>
          </p:cNvSpPr>
          <p:nvPr/>
        </p:nvSpPr>
        <p:spPr bwMode="hidden">
          <a:xfrm>
            <a:off x="2532063" y="1270000"/>
            <a:ext cx="3670300" cy="3671888"/>
          </a:xfrm>
          <a:custGeom>
            <a:avLst/>
            <a:gdLst>
              <a:gd name="T0" fmla="*/ 2147483647 w 2312"/>
              <a:gd name="T1" fmla="*/ 2147483647 h 2313"/>
              <a:gd name="T2" fmla="*/ 2147483647 w 2312"/>
              <a:gd name="T3" fmla="*/ 2147483647 h 2313"/>
              <a:gd name="T4" fmla="*/ 2147483647 w 2312"/>
              <a:gd name="T5" fmla="*/ 0 h 2313"/>
              <a:gd name="T6" fmla="*/ 2147483647 w 2312"/>
              <a:gd name="T7" fmla="*/ 2147483647 h 2313"/>
              <a:gd name="T8" fmla="*/ 2147483647 w 2312"/>
              <a:gd name="T9" fmla="*/ 2147483647 h 2313"/>
              <a:gd name="T10" fmla="*/ 2147483647 w 2312"/>
              <a:gd name="T11" fmla="*/ 2147483647 h 2313"/>
              <a:gd name="T12" fmla="*/ 2147483647 w 2312"/>
              <a:gd name="T13" fmla="*/ 2147483647 h 2313"/>
              <a:gd name="T14" fmla="*/ 2147483647 w 2312"/>
              <a:gd name="T15" fmla="*/ 2147483647 h 2313"/>
              <a:gd name="T16" fmla="*/ 2147483647 w 2312"/>
              <a:gd name="T17" fmla="*/ 2147483647 h 2313"/>
              <a:gd name="T18" fmla="*/ 2147483647 w 2312"/>
              <a:gd name="T19" fmla="*/ 2147483647 h 2313"/>
              <a:gd name="T20" fmla="*/ 2147483647 w 2312"/>
              <a:gd name="T21" fmla="*/ 2147483647 h 2313"/>
              <a:gd name="T22" fmla="*/ 2147483647 w 2312"/>
              <a:gd name="T23" fmla="*/ 2147483647 h 2313"/>
              <a:gd name="T24" fmla="*/ 2147483647 w 2312"/>
              <a:gd name="T25" fmla="*/ 2147483647 h 2313"/>
              <a:gd name="T26" fmla="*/ 2147483647 w 2312"/>
              <a:gd name="T27" fmla="*/ 2147483647 h 2313"/>
              <a:gd name="T28" fmla="*/ 2147483647 w 2312"/>
              <a:gd name="T29" fmla="*/ 2147483647 h 2313"/>
              <a:gd name="T30" fmla="*/ 0 w 2312"/>
              <a:gd name="T31" fmla="*/ 2147483647 h 2313"/>
              <a:gd name="T32" fmla="*/ 2147483647 w 2312"/>
              <a:gd name="T33" fmla="*/ 2147483647 h 2313"/>
              <a:gd name="T34" fmla="*/ 2147483647 w 2312"/>
              <a:gd name="T35" fmla="*/ 2147483647 h 2313"/>
              <a:gd name="T36" fmla="*/ 2147483647 w 2312"/>
              <a:gd name="T37" fmla="*/ 2147483647 h 2313"/>
              <a:gd name="T38" fmla="*/ 2147483647 w 2312"/>
              <a:gd name="T39" fmla="*/ 2147483647 h 2313"/>
              <a:gd name="T40" fmla="*/ 2147483647 w 2312"/>
              <a:gd name="T41" fmla="*/ 2147483647 h 2313"/>
              <a:gd name="T42" fmla="*/ 2147483647 w 2312"/>
              <a:gd name="T43" fmla="*/ 2147483647 h 2313"/>
              <a:gd name="T44" fmla="*/ 2147483647 w 2312"/>
              <a:gd name="T45" fmla="*/ 2147483647 h 2313"/>
              <a:gd name="T46" fmla="*/ 2147483647 w 2312"/>
              <a:gd name="T47" fmla="*/ 2147483647 h 2313"/>
              <a:gd name="T48" fmla="*/ 2147483647 w 2312"/>
              <a:gd name="T49" fmla="*/ 2147483647 h 2313"/>
              <a:gd name="T50" fmla="*/ 2147483647 w 2312"/>
              <a:gd name="T51" fmla="*/ 2147483647 h 2313"/>
              <a:gd name="T52" fmla="*/ 2147483647 w 2312"/>
              <a:gd name="T53" fmla="*/ 2147483647 h 2313"/>
              <a:gd name="T54" fmla="*/ 2147483647 w 2312"/>
              <a:gd name="T55" fmla="*/ 2147483647 h 2313"/>
              <a:gd name="T56" fmla="*/ 2147483647 w 2312"/>
              <a:gd name="T57" fmla="*/ 2147483647 h 2313"/>
              <a:gd name="T58" fmla="*/ 2147483647 w 2312"/>
              <a:gd name="T59" fmla="*/ 2147483647 h 2313"/>
              <a:gd name="T60" fmla="*/ 2147483647 w 2312"/>
              <a:gd name="T61" fmla="*/ 2147483647 h 2313"/>
              <a:gd name="T62" fmla="*/ 2147483647 w 2312"/>
              <a:gd name="T63" fmla="*/ 2147483647 h 2313"/>
              <a:gd name="T64" fmla="*/ 2147483647 w 2312"/>
              <a:gd name="T65" fmla="*/ 2147483647 h 2313"/>
              <a:gd name="T66" fmla="*/ 2147483647 w 2312"/>
              <a:gd name="T67" fmla="*/ 2147483647 h 2313"/>
              <a:gd name="T68" fmla="*/ 2147483647 w 2312"/>
              <a:gd name="T69" fmla="*/ 2147483647 h 2313"/>
              <a:gd name="T70" fmla="*/ 2147483647 w 2312"/>
              <a:gd name="T71" fmla="*/ 2147483647 h 2313"/>
              <a:gd name="T72" fmla="*/ 2147483647 w 2312"/>
              <a:gd name="T73" fmla="*/ 2147483647 h 2313"/>
              <a:gd name="T74" fmla="*/ 2147483647 w 2312"/>
              <a:gd name="T75" fmla="*/ 2147483647 h 2313"/>
              <a:gd name="T76" fmla="*/ 2147483647 w 2312"/>
              <a:gd name="T77" fmla="*/ 2147483647 h 2313"/>
              <a:gd name="T78" fmla="*/ 2147483647 w 2312"/>
              <a:gd name="T79" fmla="*/ 2147483647 h 2313"/>
              <a:gd name="T80" fmla="*/ 2147483647 w 2312"/>
              <a:gd name="T81" fmla="*/ 2147483647 h 2313"/>
              <a:gd name="T82" fmla="*/ 2147483647 w 2312"/>
              <a:gd name="T83" fmla="*/ 2147483647 h 2313"/>
              <a:gd name="T84" fmla="*/ 2147483647 w 2312"/>
              <a:gd name="T85" fmla="*/ 2147483647 h 2313"/>
              <a:gd name="T86" fmla="*/ 2147483647 w 2312"/>
              <a:gd name="T87" fmla="*/ 2147483647 h 2313"/>
              <a:gd name="T88" fmla="*/ 2147483647 w 2312"/>
              <a:gd name="T89" fmla="*/ 2147483647 h 2313"/>
              <a:gd name="T90" fmla="*/ 2147483647 w 2312"/>
              <a:gd name="T91" fmla="*/ 2147483647 h 2313"/>
              <a:gd name="T92" fmla="*/ 2147483647 w 2312"/>
              <a:gd name="T93" fmla="*/ 2147483647 h 2313"/>
              <a:gd name="T94" fmla="*/ 2147483647 w 2312"/>
              <a:gd name="T95" fmla="*/ 2147483647 h 2313"/>
              <a:gd name="T96" fmla="*/ 2147483647 w 2312"/>
              <a:gd name="T97" fmla="*/ 2147483647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Freeform 1030"/>
          <p:cNvSpPr>
            <a:spLocks/>
          </p:cNvSpPr>
          <p:nvPr/>
        </p:nvSpPr>
        <p:spPr bwMode="hidden">
          <a:xfrm>
            <a:off x="3175" y="4797425"/>
            <a:ext cx="3417888" cy="2097088"/>
          </a:xfrm>
          <a:custGeom>
            <a:avLst/>
            <a:gdLst>
              <a:gd name="T0" fmla="*/ 2147483647 w 2153"/>
              <a:gd name="T1" fmla="*/ 2147483647 h 1321"/>
              <a:gd name="T2" fmla="*/ 2147483647 w 2153"/>
              <a:gd name="T3" fmla="*/ 2147483647 h 1321"/>
              <a:gd name="T4" fmla="*/ 2147483647 w 2153"/>
              <a:gd name="T5" fmla="*/ 0 h 1321"/>
              <a:gd name="T6" fmla="*/ 2147483647 w 2153"/>
              <a:gd name="T7" fmla="*/ 2147483647 h 1321"/>
              <a:gd name="T8" fmla="*/ 2147483647 w 2153"/>
              <a:gd name="T9" fmla="*/ 2147483647 h 1321"/>
              <a:gd name="T10" fmla="*/ 2147483647 w 2153"/>
              <a:gd name="T11" fmla="*/ 2147483647 h 1321"/>
              <a:gd name="T12" fmla="*/ 2147483647 w 2153"/>
              <a:gd name="T13" fmla="*/ 2147483647 h 1321"/>
              <a:gd name="T14" fmla="*/ 2147483647 w 2153"/>
              <a:gd name="T15" fmla="*/ 2147483647 h 1321"/>
              <a:gd name="T16" fmla="*/ 2147483647 w 2153"/>
              <a:gd name="T17" fmla="*/ 2147483647 h 1321"/>
              <a:gd name="T18" fmla="*/ 2147483647 w 2153"/>
              <a:gd name="T19" fmla="*/ 2147483647 h 1321"/>
              <a:gd name="T20" fmla="*/ 2147483647 w 2153"/>
              <a:gd name="T21" fmla="*/ 2147483647 h 1321"/>
              <a:gd name="T22" fmla="*/ 2147483647 w 2153"/>
              <a:gd name="T23" fmla="*/ 2147483647 h 1321"/>
              <a:gd name="T24" fmla="*/ 2147483647 w 2153"/>
              <a:gd name="T25" fmla="*/ 2147483647 h 1321"/>
              <a:gd name="T26" fmla="*/ 2147483647 w 2153"/>
              <a:gd name="T27" fmla="*/ 2147483647 h 1321"/>
              <a:gd name="T28" fmla="*/ 2147483647 w 2153"/>
              <a:gd name="T29" fmla="*/ 2147483647 h 1321"/>
              <a:gd name="T30" fmla="*/ 0 w 2153"/>
              <a:gd name="T31" fmla="*/ 2147483647 h 1321"/>
              <a:gd name="T32" fmla="*/ 2147483647 w 2153"/>
              <a:gd name="T33" fmla="*/ 2147483647 h 1321"/>
              <a:gd name="T34" fmla="*/ 2147483647 w 2153"/>
              <a:gd name="T35" fmla="*/ 2147483647 h 1321"/>
              <a:gd name="T36" fmla="*/ 2147483647 w 2153"/>
              <a:gd name="T37" fmla="*/ 2147483647 h 1321"/>
              <a:gd name="T38" fmla="*/ 2147483647 w 2153"/>
              <a:gd name="T39" fmla="*/ 2147483647 h 1321"/>
              <a:gd name="T40" fmla="*/ 2147483647 w 2153"/>
              <a:gd name="T41" fmla="*/ 2147483647 h 1321"/>
              <a:gd name="T42" fmla="*/ 2147483647 w 2153"/>
              <a:gd name="T43" fmla="*/ 2147483647 h 1321"/>
              <a:gd name="T44" fmla="*/ 2147483647 w 2153"/>
              <a:gd name="T45" fmla="*/ 2147483647 h 1321"/>
              <a:gd name="T46" fmla="*/ 2147483647 w 2153"/>
              <a:gd name="T47" fmla="*/ 2147483647 h 1321"/>
              <a:gd name="T48" fmla="*/ 2147483647 w 2153"/>
              <a:gd name="T49" fmla="*/ 2147483647 h 1321"/>
              <a:gd name="T50" fmla="*/ 2147483647 w 2153"/>
              <a:gd name="T51" fmla="*/ 2147483647 h 1321"/>
              <a:gd name="T52" fmla="*/ 2147483647 w 2153"/>
              <a:gd name="T53" fmla="*/ 2147483647 h 1321"/>
              <a:gd name="T54" fmla="*/ 2147483647 w 2153"/>
              <a:gd name="T55" fmla="*/ 2147483647 h 1321"/>
              <a:gd name="T56" fmla="*/ 2147483647 w 2153"/>
              <a:gd name="T57" fmla="*/ 2147483647 h 1321"/>
              <a:gd name="T58" fmla="*/ 2147483647 w 2153"/>
              <a:gd name="T59" fmla="*/ 2147483647 h 1321"/>
              <a:gd name="T60" fmla="*/ 2147483647 w 2153"/>
              <a:gd name="T61" fmla="*/ 2147483647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Freeform 1031"/>
          <p:cNvSpPr>
            <a:spLocks/>
          </p:cNvSpPr>
          <p:nvPr/>
        </p:nvSpPr>
        <p:spPr bwMode="hidden">
          <a:xfrm>
            <a:off x="4494213" y="4425950"/>
            <a:ext cx="2263775" cy="2263775"/>
          </a:xfrm>
          <a:custGeom>
            <a:avLst/>
            <a:gdLst>
              <a:gd name="T0" fmla="*/ 2147483647 w 2312"/>
              <a:gd name="T1" fmla="*/ 2147483647 h 2313"/>
              <a:gd name="T2" fmla="*/ 2147483647 w 2312"/>
              <a:gd name="T3" fmla="*/ 2147483647 h 2313"/>
              <a:gd name="T4" fmla="*/ 2147483647 w 2312"/>
              <a:gd name="T5" fmla="*/ 0 h 2313"/>
              <a:gd name="T6" fmla="*/ 2147483647 w 2312"/>
              <a:gd name="T7" fmla="*/ 2147483647 h 2313"/>
              <a:gd name="T8" fmla="*/ 2147483647 w 2312"/>
              <a:gd name="T9" fmla="*/ 2147483647 h 2313"/>
              <a:gd name="T10" fmla="*/ 2147483647 w 2312"/>
              <a:gd name="T11" fmla="*/ 2147483647 h 2313"/>
              <a:gd name="T12" fmla="*/ 2147483647 w 2312"/>
              <a:gd name="T13" fmla="*/ 2147483647 h 2313"/>
              <a:gd name="T14" fmla="*/ 2147483647 w 2312"/>
              <a:gd name="T15" fmla="*/ 2147483647 h 2313"/>
              <a:gd name="T16" fmla="*/ 2147483647 w 2312"/>
              <a:gd name="T17" fmla="*/ 2147483647 h 2313"/>
              <a:gd name="T18" fmla="*/ 2147483647 w 2312"/>
              <a:gd name="T19" fmla="*/ 2147483647 h 2313"/>
              <a:gd name="T20" fmla="*/ 2147483647 w 2312"/>
              <a:gd name="T21" fmla="*/ 2147483647 h 2313"/>
              <a:gd name="T22" fmla="*/ 2147483647 w 2312"/>
              <a:gd name="T23" fmla="*/ 2147483647 h 2313"/>
              <a:gd name="T24" fmla="*/ 2147483647 w 2312"/>
              <a:gd name="T25" fmla="*/ 2147483647 h 2313"/>
              <a:gd name="T26" fmla="*/ 2147483647 w 2312"/>
              <a:gd name="T27" fmla="*/ 2147483647 h 2313"/>
              <a:gd name="T28" fmla="*/ 2147483647 w 2312"/>
              <a:gd name="T29" fmla="*/ 2147483647 h 2313"/>
              <a:gd name="T30" fmla="*/ 0 w 2312"/>
              <a:gd name="T31" fmla="*/ 2147483647 h 2313"/>
              <a:gd name="T32" fmla="*/ 2147483647 w 2312"/>
              <a:gd name="T33" fmla="*/ 2147483647 h 2313"/>
              <a:gd name="T34" fmla="*/ 2147483647 w 2312"/>
              <a:gd name="T35" fmla="*/ 2147483647 h 2313"/>
              <a:gd name="T36" fmla="*/ 2147483647 w 2312"/>
              <a:gd name="T37" fmla="*/ 2147483647 h 2313"/>
              <a:gd name="T38" fmla="*/ 2147483647 w 2312"/>
              <a:gd name="T39" fmla="*/ 2147483647 h 2313"/>
              <a:gd name="T40" fmla="*/ 2147483647 w 2312"/>
              <a:gd name="T41" fmla="*/ 2147483647 h 2313"/>
              <a:gd name="T42" fmla="*/ 2147483647 w 2312"/>
              <a:gd name="T43" fmla="*/ 2147483647 h 2313"/>
              <a:gd name="T44" fmla="*/ 2147483647 w 2312"/>
              <a:gd name="T45" fmla="*/ 2147483647 h 2313"/>
              <a:gd name="T46" fmla="*/ 2147483647 w 2312"/>
              <a:gd name="T47" fmla="*/ 2147483647 h 2313"/>
              <a:gd name="T48" fmla="*/ 2147483647 w 2312"/>
              <a:gd name="T49" fmla="*/ 2147483647 h 2313"/>
              <a:gd name="T50" fmla="*/ 2147483647 w 2312"/>
              <a:gd name="T51" fmla="*/ 2147483647 h 2313"/>
              <a:gd name="T52" fmla="*/ 2147483647 w 2312"/>
              <a:gd name="T53" fmla="*/ 2147483647 h 2313"/>
              <a:gd name="T54" fmla="*/ 2147483647 w 2312"/>
              <a:gd name="T55" fmla="*/ 2147483647 h 2313"/>
              <a:gd name="T56" fmla="*/ 2147483647 w 2312"/>
              <a:gd name="T57" fmla="*/ 2147483647 h 2313"/>
              <a:gd name="T58" fmla="*/ 2147483647 w 2312"/>
              <a:gd name="T59" fmla="*/ 2147483647 h 2313"/>
              <a:gd name="T60" fmla="*/ 2147483647 w 2312"/>
              <a:gd name="T61" fmla="*/ 2147483647 h 2313"/>
              <a:gd name="T62" fmla="*/ 2147483647 w 2312"/>
              <a:gd name="T63" fmla="*/ 2147483647 h 2313"/>
              <a:gd name="T64" fmla="*/ 2147483647 w 2312"/>
              <a:gd name="T65" fmla="*/ 2147483647 h 2313"/>
              <a:gd name="T66" fmla="*/ 2147483647 w 2312"/>
              <a:gd name="T67" fmla="*/ 2147483647 h 2313"/>
              <a:gd name="T68" fmla="*/ 2147483647 w 2312"/>
              <a:gd name="T69" fmla="*/ 2147483647 h 2313"/>
              <a:gd name="T70" fmla="*/ 2147483647 w 2312"/>
              <a:gd name="T71" fmla="*/ 2147483647 h 2313"/>
              <a:gd name="T72" fmla="*/ 2147483647 w 2312"/>
              <a:gd name="T73" fmla="*/ 2147483647 h 2313"/>
              <a:gd name="T74" fmla="*/ 2147483647 w 2312"/>
              <a:gd name="T75" fmla="*/ 2147483647 h 2313"/>
              <a:gd name="T76" fmla="*/ 2147483647 w 2312"/>
              <a:gd name="T77" fmla="*/ 2147483647 h 2313"/>
              <a:gd name="T78" fmla="*/ 2147483647 w 2312"/>
              <a:gd name="T79" fmla="*/ 2147483647 h 2313"/>
              <a:gd name="T80" fmla="*/ 2147483647 w 2312"/>
              <a:gd name="T81" fmla="*/ 2147483647 h 2313"/>
              <a:gd name="T82" fmla="*/ 2147483647 w 2312"/>
              <a:gd name="T83" fmla="*/ 2147483647 h 2313"/>
              <a:gd name="T84" fmla="*/ 2147483647 w 2312"/>
              <a:gd name="T85" fmla="*/ 2147483647 h 2313"/>
              <a:gd name="T86" fmla="*/ 2147483647 w 2312"/>
              <a:gd name="T87" fmla="*/ 2147483647 h 2313"/>
              <a:gd name="T88" fmla="*/ 2147483647 w 2312"/>
              <a:gd name="T89" fmla="*/ 2147483647 h 2313"/>
              <a:gd name="T90" fmla="*/ 2147483647 w 2312"/>
              <a:gd name="T91" fmla="*/ 2147483647 h 2313"/>
              <a:gd name="T92" fmla="*/ 2147483647 w 2312"/>
              <a:gd name="T93" fmla="*/ 2147483647 h 2313"/>
              <a:gd name="T94" fmla="*/ 2147483647 w 2312"/>
              <a:gd name="T95" fmla="*/ 2147483647 h 2313"/>
              <a:gd name="T96" fmla="*/ 2147483647 w 2312"/>
              <a:gd name="T97" fmla="*/ 2147483647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Freeform 1032"/>
          <p:cNvSpPr>
            <a:spLocks/>
          </p:cNvSpPr>
          <p:nvPr/>
        </p:nvSpPr>
        <p:spPr bwMode="hidden">
          <a:xfrm>
            <a:off x="5646738" y="487363"/>
            <a:ext cx="2928937" cy="2930525"/>
          </a:xfrm>
          <a:custGeom>
            <a:avLst/>
            <a:gdLst>
              <a:gd name="T0" fmla="*/ 2147483647 w 2312"/>
              <a:gd name="T1" fmla="*/ 2147483647 h 2313"/>
              <a:gd name="T2" fmla="*/ 2147483647 w 2312"/>
              <a:gd name="T3" fmla="*/ 2147483647 h 2313"/>
              <a:gd name="T4" fmla="*/ 2147483647 w 2312"/>
              <a:gd name="T5" fmla="*/ 0 h 2313"/>
              <a:gd name="T6" fmla="*/ 2147483647 w 2312"/>
              <a:gd name="T7" fmla="*/ 2147483647 h 2313"/>
              <a:gd name="T8" fmla="*/ 2147483647 w 2312"/>
              <a:gd name="T9" fmla="*/ 2147483647 h 2313"/>
              <a:gd name="T10" fmla="*/ 2147483647 w 2312"/>
              <a:gd name="T11" fmla="*/ 2147483647 h 2313"/>
              <a:gd name="T12" fmla="*/ 2147483647 w 2312"/>
              <a:gd name="T13" fmla="*/ 2147483647 h 2313"/>
              <a:gd name="T14" fmla="*/ 2147483647 w 2312"/>
              <a:gd name="T15" fmla="*/ 2147483647 h 2313"/>
              <a:gd name="T16" fmla="*/ 2147483647 w 2312"/>
              <a:gd name="T17" fmla="*/ 2147483647 h 2313"/>
              <a:gd name="T18" fmla="*/ 2147483647 w 2312"/>
              <a:gd name="T19" fmla="*/ 2147483647 h 2313"/>
              <a:gd name="T20" fmla="*/ 2147483647 w 2312"/>
              <a:gd name="T21" fmla="*/ 2147483647 h 2313"/>
              <a:gd name="T22" fmla="*/ 2147483647 w 2312"/>
              <a:gd name="T23" fmla="*/ 2147483647 h 2313"/>
              <a:gd name="T24" fmla="*/ 2147483647 w 2312"/>
              <a:gd name="T25" fmla="*/ 2147483647 h 2313"/>
              <a:gd name="T26" fmla="*/ 2147483647 w 2312"/>
              <a:gd name="T27" fmla="*/ 2147483647 h 2313"/>
              <a:gd name="T28" fmla="*/ 2147483647 w 2312"/>
              <a:gd name="T29" fmla="*/ 2147483647 h 2313"/>
              <a:gd name="T30" fmla="*/ 0 w 2312"/>
              <a:gd name="T31" fmla="*/ 2147483647 h 2313"/>
              <a:gd name="T32" fmla="*/ 2147483647 w 2312"/>
              <a:gd name="T33" fmla="*/ 2147483647 h 2313"/>
              <a:gd name="T34" fmla="*/ 2147483647 w 2312"/>
              <a:gd name="T35" fmla="*/ 2147483647 h 2313"/>
              <a:gd name="T36" fmla="*/ 2147483647 w 2312"/>
              <a:gd name="T37" fmla="*/ 2147483647 h 2313"/>
              <a:gd name="T38" fmla="*/ 2147483647 w 2312"/>
              <a:gd name="T39" fmla="*/ 2147483647 h 2313"/>
              <a:gd name="T40" fmla="*/ 2147483647 w 2312"/>
              <a:gd name="T41" fmla="*/ 2147483647 h 2313"/>
              <a:gd name="T42" fmla="*/ 2147483647 w 2312"/>
              <a:gd name="T43" fmla="*/ 2147483647 h 2313"/>
              <a:gd name="T44" fmla="*/ 2147483647 w 2312"/>
              <a:gd name="T45" fmla="*/ 2147483647 h 2313"/>
              <a:gd name="T46" fmla="*/ 2147483647 w 2312"/>
              <a:gd name="T47" fmla="*/ 2147483647 h 2313"/>
              <a:gd name="T48" fmla="*/ 2147483647 w 2312"/>
              <a:gd name="T49" fmla="*/ 2147483647 h 2313"/>
              <a:gd name="T50" fmla="*/ 2147483647 w 2312"/>
              <a:gd name="T51" fmla="*/ 2147483647 h 2313"/>
              <a:gd name="T52" fmla="*/ 2147483647 w 2312"/>
              <a:gd name="T53" fmla="*/ 2147483647 h 2313"/>
              <a:gd name="T54" fmla="*/ 2147483647 w 2312"/>
              <a:gd name="T55" fmla="*/ 2147483647 h 2313"/>
              <a:gd name="T56" fmla="*/ 2147483647 w 2312"/>
              <a:gd name="T57" fmla="*/ 2147483647 h 2313"/>
              <a:gd name="T58" fmla="*/ 2147483647 w 2312"/>
              <a:gd name="T59" fmla="*/ 2147483647 h 2313"/>
              <a:gd name="T60" fmla="*/ 2147483647 w 2312"/>
              <a:gd name="T61" fmla="*/ 2147483647 h 2313"/>
              <a:gd name="T62" fmla="*/ 2147483647 w 2312"/>
              <a:gd name="T63" fmla="*/ 2147483647 h 2313"/>
              <a:gd name="T64" fmla="*/ 2147483647 w 2312"/>
              <a:gd name="T65" fmla="*/ 2147483647 h 2313"/>
              <a:gd name="T66" fmla="*/ 2147483647 w 2312"/>
              <a:gd name="T67" fmla="*/ 2147483647 h 2313"/>
              <a:gd name="T68" fmla="*/ 2147483647 w 2312"/>
              <a:gd name="T69" fmla="*/ 2147483647 h 2313"/>
              <a:gd name="T70" fmla="*/ 2147483647 w 2312"/>
              <a:gd name="T71" fmla="*/ 2147483647 h 2313"/>
              <a:gd name="T72" fmla="*/ 2147483647 w 2312"/>
              <a:gd name="T73" fmla="*/ 2147483647 h 2313"/>
              <a:gd name="T74" fmla="*/ 2147483647 w 2312"/>
              <a:gd name="T75" fmla="*/ 2147483647 h 2313"/>
              <a:gd name="T76" fmla="*/ 2147483647 w 2312"/>
              <a:gd name="T77" fmla="*/ 2147483647 h 2313"/>
              <a:gd name="T78" fmla="*/ 2147483647 w 2312"/>
              <a:gd name="T79" fmla="*/ 2147483647 h 2313"/>
              <a:gd name="T80" fmla="*/ 2147483647 w 2312"/>
              <a:gd name="T81" fmla="*/ 2147483647 h 2313"/>
              <a:gd name="T82" fmla="*/ 2147483647 w 2312"/>
              <a:gd name="T83" fmla="*/ 2147483647 h 2313"/>
              <a:gd name="T84" fmla="*/ 2147483647 w 2312"/>
              <a:gd name="T85" fmla="*/ 2147483647 h 2313"/>
              <a:gd name="T86" fmla="*/ 2147483647 w 2312"/>
              <a:gd name="T87" fmla="*/ 2147483647 h 2313"/>
              <a:gd name="T88" fmla="*/ 2147483647 w 2312"/>
              <a:gd name="T89" fmla="*/ 2147483647 h 2313"/>
              <a:gd name="T90" fmla="*/ 2147483647 w 2312"/>
              <a:gd name="T91" fmla="*/ 2147483647 h 2313"/>
              <a:gd name="T92" fmla="*/ 2147483647 w 2312"/>
              <a:gd name="T93" fmla="*/ 2147483647 h 2313"/>
              <a:gd name="T94" fmla="*/ 2147483647 w 2312"/>
              <a:gd name="T95" fmla="*/ 2147483647 h 2313"/>
              <a:gd name="T96" fmla="*/ 2147483647 w 2312"/>
              <a:gd name="T97" fmla="*/ 2147483647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Freeform 1033"/>
          <p:cNvSpPr>
            <a:spLocks/>
          </p:cNvSpPr>
          <p:nvPr/>
        </p:nvSpPr>
        <p:spPr bwMode="hidden">
          <a:xfrm>
            <a:off x="7146925" y="2555875"/>
            <a:ext cx="2008188" cy="3997325"/>
          </a:xfrm>
          <a:custGeom>
            <a:avLst/>
            <a:gdLst>
              <a:gd name="T0" fmla="*/ 2147483647 w 1265"/>
              <a:gd name="T1" fmla="*/ 0 h 2518"/>
              <a:gd name="T2" fmla="*/ 2147483647 w 1265"/>
              <a:gd name="T3" fmla="*/ 2147483647 h 2518"/>
              <a:gd name="T4" fmla="*/ 2147483647 w 1265"/>
              <a:gd name="T5" fmla="*/ 2147483647 h 2518"/>
              <a:gd name="T6" fmla="*/ 2147483647 w 1265"/>
              <a:gd name="T7" fmla="*/ 2147483647 h 2518"/>
              <a:gd name="T8" fmla="*/ 2147483647 w 1265"/>
              <a:gd name="T9" fmla="*/ 2147483647 h 2518"/>
              <a:gd name="T10" fmla="*/ 2147483647 w 1265"/>
              <a:gd name="T11" fmla="*/ 2147483647 h 2518"/>
              <a:gd name="T12" fmla="*/ 2147483647 w 1265"/>
              <a:gd name="T13" fmla="*/ 2147483647 h 2518"/>
              <a:gd name="T14" fmla="*/ 2147483647 w 1265"/>
              <a:gd name="T15" fmla="*/ 2147483647 h 2518"/>
              <a:gd name="T16" fmla="*/ 2147483647 w 1265"/>
              <a:gd name="T17" fmla="*/ 2147483647 h 2518"/>
              <a:gd name="T18" fmla="*/ 2147483647 w 1265"/>
              <a:gd name="T19" fmla="*/ 2147483647 h 2518"/>
              <a:gd name="T20" fmla="*/ 2147483647 w 1265"/>
              <a:gd name="T21" fmla="*/ 2147483647 h 2518"/>
              <a:gd name="T22" fmla="*/ 2147483647 w 1265"/>
              <a:gd name="T23" fmla="*/ 2147483647 h 2518"/>
              <a:gd name="T24" fmla="*/ 2147483647 w 1265"/>
              <a:gd name="T25" fmla="*/ 2147483647 h 2518"/>
              <a:gd name="T26" fmla="*/ 0 w 1265"/>
              <a:gd name="T27" fmla="*/ 2147483647 h 2518"/>
              <a:gd name="T28" fmla="*/ 2147483647 w 1265"/>
              <a:gd name="T29" fmla="*/ 2147483647 h 2518"/>
              <a:gd name="T30" fmla="*/ 2147483647 w 1265"/>
              <a:gd name="T31" fmla="*/ 2147483647 h 2518"/>
              <a:gd name="T32" fmla="*/ 2147483647 w 1265"/>
              <a:gd name="T33" fmla="*/ 2147483647 h 2518"/>
              <a:gd name="T34" fmla="*/ 2147483647 w 1265"/>
              <a:gd name="T35" fmla="*/ 2147483647 h 2518"/>
              <a:gd name="T36" fmla="*/ 2147483647 w 1265"/>
              <a:gd name="T37" fmla="*/ 2147483647 h 2518"/>
              <a:gd name="T38" fmla="*/ 2147483647 w 1265"/>
              <a:gd name="T39" fmla="*/ 2147483647 h 2518"/>
              <a:gd name="T40" fmla="*/ 2147483647 w 1265"/>
              <a:gd name="T41" fmla="*/ 2147483647 h 2518"/>
              <a:gd name="T42" fmla="*/ 2147483647 w 1265"/>
              <a:gd name="T43" fmla="*/ 2147483647 h 2518"/>
              <a:gd name="T44" fmla="*/ 2147483647 w 1265"/>
              <a:gd name="T45" fmla="*/ 2147483647 h 2518"/>
              <a:gd name="T46" fmla="*/ 2147483647 w 1265"/>
              <a:gd name="T47" fmla="*/ 2147483647 h 2518"/>
              <a:gd name="T48" fmla="*/ 2147483647 w 1265"/>
              <a:gd name="T49" fmla="*/ 2147483647 h 2518"/>
              <a:gd name="T50" fmla="*/ 2147483647 w 1265"/>
              <a:gd name="T51" fmla="*/ 2147483647 h 2518"/>
              <a:gd name="T52" fmla="*/ 2147483647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34" name="Picture 1034" descr="Facbann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invGray">
          <a:xfrm>
            <a:off x="3175" y="-3175"/>
            <a:ext cx="80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035"/>
          <p:cNvSpPr>
            <a:spLocks noGrp="1" noChangeArrowheads="1"/>
          </p:cNvSpPr>
          <p:nvPr>
            <p:ph type="title"/>
          </p:nvPr>
        </p:nvSpPr>
        <p:spPr bwMode="auto">
          <a:xfrm>
            <a:off x="1066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6" name="Rectangle 1036"/>
          <p:cNvSpPr>
            <a:spLocks noGrp="1" noChangeArrowheads="1"/>
          </p:cNvSpPr>
          <p:nvPr>
            <p:ph type="body" idx="1"/>
          </p:nvPr>
        </p:nvSpPr>
        <p:spPr bwMode="auto">
          <a:xfrm>
            <a:off x="1066800" y="1676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5" name="Rectangle 1037"/>
          <p:cNvSpPr>
            <a:spLocks noGrp="1" noChangeArrowheads="1"/>
          </p:cNvSpPr>
          <p:nvPr>
            <p:ph type="dt" sz="half" idx="2"/>
          </p:nvPr>
        </p:nvSpPr>
        <p:spPr bwMode="auto">
          <a:xfrm>
            <a:off x="1066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pPr>
              <a:defRPr/>
            </a:pPr>
            <a:endParaRPr lang="en-US"/>
          </a:p>
        </p:txBody>
      </p:sp>
      <p:sp>
        <p:nvSpPr>
          <p:cNvPr id="3086" name="Rectangle 1038"/>
          <p:cNvSpPr>
            <a:spLocks noGrp="1" noChangeArrowheads="1"/>
          </p:cNvSpPr>
          <p:nvPr>
            <p:ph type="ftr" sz="quarter" idx="3"/>
          </p:nvPr>
        </p:nvSpPr>
        <p:spPr bwMode="auto">
          <a:xfrm>
            <a:off x="3505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tx2"/>
                </a:solidFill>
                <a:latin typeface="+mn-lt"/>
              </a:defRPr>
            </a:lvl1pPr>
          </a:lstStyle>
          <a:p>
            <a:pPr>
              <a:defRPr/>
            </a:pPr>
            <a:endParaRPr lang="en-US"/>
          </a:p>
        </p:txBody>
      </p:sp>
      <p:sp>
        <p:nvSpPr>
          <p:cNvPr id="3087" name="Rectangle 1039"/>
          <p:cNvSpPr>
            <a:spLocks noGrp="1" noChangeArrowheads="1"/>
          </p:cNvSpPr>
          <p:nvPr>
            <p:ph type="sldNum" sz="quarter" idx="4"/>
          </p:nvPr>
        </p:nvSpPr>
        <p:spPr bwMode="auto">
          <a:xfrm>
            <a:off x="6934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pPr>
              <a:defRPr/>
            </a:pPr>
            <a:fld id="{4177ADEF-354F-4852-A135-0BCFF18D64C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8"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ransition spd="slow">
    <p:pull/>
  </p:transition>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FF00"/>
        </a:buClr>
        <a:buSzPct val="8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hyperlink" Target="http://www.mikids.com/SMachinesInclinedPlanes.ht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hyperlink" Target="http://www.mikids.com/SMachinesWedges.ht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4.wmf"/><Relationship Id="rId4" Type="http://schemas.openxmlformats.org/officeDocument/2006/relationships/image" Target="../media/image33.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6.wmf"/><Relationship Id="rId7" Type="http://schemas.microsoft.com/office/2007/relationships/hdphoto" Target="../media/hdphoto1.wdp"/><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wmf"/><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3" Type="http://schemas.openxmlformats.org/officeDocument/2006/relationships/hyperlink" Target="http://www.mikids.com/SMachinesLevers.htm"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0.emf"/><Relationship Id="rId4" Type="http://schemas.openxmlformats.org/officeDocument/2006/relationships/oleObject" Target="../embeddings/oleObject8.bin"/></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49.wmf"/><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hyperlink" Target="http://www.youtube.com/watch?v=8H41zbqrwVo" TargetMode="External"/><Relationship Id="rId5" Type="http://schemas.openxmlformats.org/officeDocument/2006/relationships/image" Target="../media/image51.emf"/><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classzone.com/books/ml_science_share/vis_sim/mfm05_pg113_work/mfm05_pg113_work.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sz="quarter"/>
          </p:nvPr>
        </p:nvSpPr>
        <p:spPr>
          <a:xfrm>
            <a:off x="304800" y="381000"/>
            <a:ext cx="8153400" cy="1371600"/>
          </a:xfrm>
        </p:spPr>
        <p:txBody>
          <a:bodyPr/>
          <a:lstStyle/>
          <a:p>
            <a:pPr algn="ctr" eaLnBrk="1" hangingPunct="1"/>
            <a:r>
              <a:rPr lang="en-US" altLang="en-US" sz="3200" smtClean="0">
                <a:solidFill>
                  <a:srgbClr val="000099"/>
                </a:solidFill>
              </a:rPr>
              <a:t>Activating Strategy: How did ancient people build massive structures such as the pyramids in Egypt and Stonehenge?</a:t>
            </a:r>
          </a:p>
        </p:txBody>
      </p:sp>
      <p:pic>
        <p:nvPicPr>
          <p:cNvPr id="3075" name="Picture 11" descr="MPj04007940000[1]"/>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3000" y="1981200"/>
            <a:ext cx="3886200" cy="310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20" descr="MPj04004000000[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57200" y="1981200"/>
            <a:ext cx="4267200" cy="3148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24"/>
          <p:cNvSpPr txBox="1">
            <a:spLocks noChangeArrowheads="1"/>
          </p:cNvSpPr>
          <p:nvPr/>
        </p:nvSpPr>
        <p:spPr bwMode="auto">
          <a:xfrm>
            <a:off x="228600" y="5257800"/>
            <a:ext cx="8610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2800">
                <a:solidFill>
                  <a:srgbClr val="000099"/>
                </a:solidFill>
                <a:latin typeface="Arial" charset="0"/>
              </a:rPr>
              <a:t>If we did not have the large machines that we have today for building, would we still be able to make these large structures? Why?</a:t>
            </a: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2656D16-C135-4077-BFE6-BBA655C18B33}" type="slidenum">
              <a:rPr lang="en-US"/>
              <a:pPr>
                <a:defRPr/>
              </a:pPr>
              <a:t>10</a:t>
            </a:fld>
            <a:endParaRPr lang="en-US"/>
          </a:p>
        </p:txBody>
      </p:sp>
      <p:sp>
        <p:nvSpPr>
          <p:cNvPr id="12291" name="Rectangle 3"/>
          <p:cNvSpPr>
            <a:spLocks noGrp="1" noChangeArrowheads="1"/>
          </p:cNvSpPr>
          <p:nvPr>
            <p:ph type="body" idx="1"/>
          </p:nvPr>
        </p:nvSpPr>
        <p:spPr>
          <a:xfrm>
            <a:off x="952500" y="1524000"/>
            <a:ext cx="7848600" cy="4876800"/>
          </a:xfrm>
        </p:spPr>
        <p:txBody>
          <a:bodyPr/>
          <a:lstStyle/>
          <a:p>
            <a:pPr eaLnBrk="1" hangingPunct="1">
              <a:buClr>
                <a:schemeClr val="tx1"/>
              </a:buClr>
            </a:pPr>
            <a:r>
              <a:rPr lang="en-US" altLang="en-US" sz="3600" smtClean="0"/>
              <a:t>There are simple machines and complex machines</a:t>
            </a:r>
          </a:p>
          <a:p>
            <a:pPr eaLnBrk="1" hangingPunct="1">
              <a:buClr>
                <a:schemeClr val="tx1"/>
              </a:buClr>
            </a:pPr>
            <a:r>
              <a:rPr lang="en-US" altLang="en-US" sz="3600" smtClean="0"/>
              <a:t>Complex machines have 2 or more simple machines</a:t>
            </a:r>
          </a:p>
          <a:p>
            <a:pPr eaLnBrk="1" hangingPunct="1">
              <a:buClr>
                <a:schemeClr val="tx1"/>
              </a:buClr>
            </a:pPr>
            <a:r>
              <a:rPr lang="en-US" altLang="en-US" sz="3600" smtClean="0"/>
              <a:t>There are six (6) types of simple machines: inclined plane, wedge, screw, lever, pulley, and wheel and axle</a:t>
            </a:r>
          </a:p>
        </p:txBody>
      </p:sp>
      <p:sp>
        <p:nvSpPr>
          <p:cNvPr id="12292" name="Text Box 5"/>
          <p:cNvSpPr txBox="1">
            <a:spLocks noChangeArrowheads="1"/>
          </p:cNvSpPr>
          <p:nvPr/>
        </p:nvSpPr>
        <p:spPr bwMode="auto">
          <a:xfrm>
            <a:off x="1828800" y="152400"/>
            <a:ext cx="6096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7200" b="1" u="sng"/>
              <a:t>Machines</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1000"/>
                                        <p:tgtEl>
                                          <p:spTgt spid="12292"/>
                                        </p:tgtEl>
                                      </p:cBhvr>
                                    </p:animEffect>
                                    <p:anim calcmode="lin" valueType="num">
                                      <p:cBhvr>
                                        <p:cTn id="8" dur="1000" fill="hold"/>
                                        <p:tgtEl>
                                          <p:spTgt spid="12292"/>
                                        </p:tgtEl>
                                        <p:attrNameLst>
                                          <p:attrName>ppt_x</p:attrName>
                                        </p:attrNameLst>
                                      </p:cBhvr>
                                      <p:tavLst>
                                        <p:tav tm="0">
                                          <p:val>
                                            <p:strVal val="#ppt_x"/>
                                          </p:val>
                                        </p:tav>
                                        <p:tav tm="100000">
                                          <p:val>
                                            <p:strVal val="#ppt_x"/>
                                          </p:val>
                                        </p:tav>
                                      </p:tavLst>
                                    </p:anim>
                                    <p:anim calcmode="lin" valueType="num">
                                      <p:cBhvr>
                                        <p:cTn id="9"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Effect transition="in" filter="fade">
                                      <p:cBhvr>
                                        <p:cTn id="14" dur="1000"/>
                                        <p:tgtEl>
                                          <p:spTgt spid="12291">
                                            <p:txEl>
                                              <p:pRg st="0" end="0"/>
                                            </p:txEl>
                                          </p:spTgt>
                                        </p:tgtEl>
                                      </p:cBhvr>
                                    </p:animEffect>
                                    <p:anim calcmode="lin" valueType="num">
                                      <p:cBhvr>
                                        <p:cTn id="15"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1">
                                            <p:txEl>
                                              <p:pRg st="1" end="1"/>
                                            </p:txEl>
                                          </p:spTgt>
                                        </p:tgtEl>
                                        <p:attrNameLst>
                                          <p:attrName>style.visibility</p:attrName>
                                        </p:attrNameLst>
                                      </p:cBhvr>
                                      <p:to>
                                        <p:strVal val="visible"/>
                                      </p:to>
                                    </p:set>
                                    <p:animEffect transition="in" filter="fade">
                                      <p:cBhvr>
                                        <p:cTn id="21" dur="1000"/>
                                        <p:tgtEl>
                                          <p:spTgt spid="12291">
                                            <p:txEl>
                                              <p:pRg st="1" end="1"/>
                                            </p:txEl>
                                          </p:spTgt>
                                        </p:tgtEl>
                                      </p:cBhvr>
                                    </p:animEffect>
                                    <p:anim calcmode="lin" valueType="num">
                                      <p:cBhvr>
                                        <p:cTn id="22"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Effect transition="in" filter="fade">
                                      <p:cBhvr>
                                        <p:cTn id="28" dur="1000"/>
                                        <p:tgtEl>
                                          <p:spTgt spid="12291">
                                            <p:txEl>
                                              <p:pRg st="2" end="2"/>
                                            </p:txEl>
                                          </p:spTgt>
                                        </p:tgtEl>
                                      </p:cBhvr>
                                    </p:animEffect>
                                    <p:anim calcmode="lin" valueType="num">
                                      <p:cBhvr>
                                        <p:cTn id="29"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7FE7D3C-8C94-4E61-B769-5E08323F0047}" type="slidenum">
              <a:rPr lang="en-US"/>
              <a:pPr>
                <a:defRPr/>
              </a:pPr>
              <a:t>11</a:t>
            </a:fld>
            <a:endParaRPr lang="en-US"/>
          </a:p>
        </p:txBody>
      </p:sp>
      <p:sp>
        <p:nvSpPr>
          <p:cNvPr id="13315" name="Rectangle 1042"/>
          <p:cNvSpPr>
            <a:spLocks noGrp="1" noChangeArrowheads="1"/>
          </p:cNvSpPr>
          <p:nvPr>
            <p:ph type="title"/>
          </p:nvPr>
        </p:nvSpPr>
        <p:spPr/>
        <p:txBody>
          <a:bodyPr/>
          <a:lstStyle/>
          <a:p>
            <a:pPr algn="ctr" eaLnBrk="1" hangingPunct="1"/>
            <a:r>
              <a:rPr lang="en-US" altLang="en-US" sz="7200" b="1" u="sng" smtClean="0">
                <a:solidFill>
                  <a:schemeClr val="tx1"/>
                </a:solidFill>
              </a:rPr>
              <a:t>Inclined Plane</a:t>
            </a:r>
          </a:p>
        </p:txBody>
      </p:sp>
      <p:pic>
        <p:nvPicPr>
          <p:cNvPr id="13316" name="Picture 1043" descr="inclined pla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2057400"/>
            <a:ext cx="5486400" cy="4064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1000"/>
                                        <p:tgtEl>
                                          <p:spTgt spid="13315"/>
                                        </p:tgtEl>
                                      </p:cBhvr>
                                    </p:animEffect>
                                    <p:anim calcmode="lin" valueType="num">
                                      <p:cBhvr>
                                        <p:cTn id="8" dur="1000" fill="hold"/>
                                        <p:tgtEl>
                                          <p:spTgt spid="13315"/>
                                        </p:tgtEl>
                                        <p:attrNameLst>
                                          <p:attrName>ppt_x</p:attrName>
                                        </p:attrNameLst>
                                      </p:cBhvr>
                                      <p:tavLst>
                                        <p:tav tm="0">
                                          <p:val>
                                            <p:strVal val="#ppt_x"/>
                                          </p:val>
                                        </p:tav>
                                        <p:tav tm="100000">
                                          <p:val>
                                            <p:strVal val="#ppt_x"/>
                                          </p:val>
                                        </p:tav>
                                      </p:tavLst>
                                    </p:anim>
                                    <p:anim calcmode="lin" valueType="num">
                                      <p:cBhvr>
                                        <p:cTn id="9" dur="1000" fill="hold"/>
                                        <p:tgtEl>
                                          <p:spTgt spid="1331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13316"/>
                                        </p:tgtEl>
                                        <p:attrNameLst>
                                          <p:attrName>style.visibility</p:attrName>
                                        </p:attrNameLst>
                                      </p:cBhvr>
                                      <p:to>
                                        <p:strVal val="visible"/>
                                      </p:to>
                                    </p:set>
                                    <p:animEffect transition="in" filter="fade">
                                      <p:cBhvr>
                                        <p:cTn id="13" dur="1000"/>
                                        <p:tgtEl>
                                          <p:spTgt spid="13316"/>
                                        </p:tgtEl>
                                      </p:cBhvr>
                                    </p:animEffect>
                                    <p:anim calcmode="lin" valueType="num">
                                      <p:cBhvr>
                                        <p:cTn id="14" dur="1000" fill="hold"/>
                                        <p:tgtEl>
                                          <p:spTgt spid="13316"/>
                                        </p:tgtEl>
                                        <p:attrNameLst>
                                          <p:attrName>ppt_x</p:attrName>
                                        </p:attrNameLst>
                                      </p:cBhvr>
                                      <p:tavLst>
                                        <p:tav tm="0">
                                          <p:val>
                                            <p:strVal val="#ppt_x"/>
                                          </p:val>
                                        </p:tav>
                                        <p:tav tm="100000">
                                          <p:val>
                                            <p:strVal val="#ppt_x"/>
                                          </p:val>
                                        </p:tav>
                                      </p:tavLst>
                                    </p:anim>
                                    <p:anim calcmode="lin" valueType="num">
                                      <p:cBhvr>
                                        <p:cTn id="15"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A8EACF6-C72D-4A49-8610-D5EFE1C196D6}" type="slidenum">
              <a:rPr lang="en-US"/>
              <a:pPr>
                <a:defRPr/>
              </a:pPr>
              <a:t>12</a:t>
            </a:fld>
            <a:endParaRPr lang="en-US"/>
          </a:p>
        </p:txBody>
      </p:sp>
      <p:sp>
        <p:nvSpPr>
          <p:cNvPr id="14339" name="Rectangle 2"/>
          <p:cNvSpPr>
            <a:spLocks noGrp="1" noChangeArrowheads="1"/>
          </p:cNvSpPr>
          <p:nvPr>
            <p:ph type="title"/>
          </p:nvPr>
        </p:nvSpPr>
        <p:spPr/>
        <p:txBody>
          <a:bodyPr/>
          <a:lstStyle/>
          <a:p>
            <a:pPr algn="ctr" eaLnBrk="1" hangingPunct="1"/>
            <a:r>
              <a:rPr lang="en-US" altLang="en-US" sz="7200" b="1" u="sng" smtClean="0">
                <a:solidFill>
                  <a:schemeClr val="tx1"/>
                </a:solidFill>
              </a:rPr>
              <a:t>Inclined Plane</a:t>
            </a:r>
          </a:p>
        </p:txBody>
      </p:sp>
      <p:sp>
        <p:nvSpPr>
          <p:cNvPr id="14340" name="Rectangle 3"/>
          <p:cNvSpPr>
            <a:spLocks noGrp="1" noChangeArrowheads="1"/>
          </p:cNvSpPr>
          <p:nvPr>
            <p:ph type="body" idx="1"/>
          </p:nvPr>
        </p:nvSpPr>
        <p:spPr>
          <a:xfrm>
            <a:off x="1066800" y="1828800"/>
            <a:ext cx="7772400" cy="3810000"/>
          </a:xfrm>
        </p:spPr>
        <p:txBody>
          <a:bodyPr/>
          <a:lstStyle/>
          <a:p>
            <a:pPr eaLnBrk="1" hangingPunct="1">
              <a:buClr>
                <a:schemeClr val="tx1"/>
              </a:buClr>
            </a:pPr>
            <a:r>
              <a:rPr lang="en-US" altLang="en-US" sz="4400" smtClean="0"/>
              <a:t>Straight, slanted surface</a:t>
            </a:r>
          </a:p>
          <a:p>
            <a:pPr eaLnBrk="1" hangingPunct="1">
              <a:buClr>
                <a:schemeClr val="tx1"/>
              </a:buClr>
            </a:pPr>
            <a:r>
              <a:rPr lang="en-US" altLang="en-US" sz="4400" smtClean="0"/>
              <a:t>Makes work easier because it is easier to move something to a higher or lower place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14340">
                                            <p:txEl>
                                              <p:pRg st="0" end="0"/>
                                            </p:txEl>
                                          </p:spTgt>
                                        </p:tgtEl>
                                        <p:attrNameLst>
                                          <p:attrName>style.visibility</p:attrName>
                                        </p:attrNameLst>
                                      </p:cBhvr>
                                      <p:to>
                                        <p:strVal val="visible"/>
                                      </p:to>
                                    </p:set>
                                    <p:animEffect transition="in" filter="fade">
                                      <p:cBhvr>
                                        <p:cTn id="13" dur="1000"/>
                                        <p:tgtEl>
                                          <p:spTgt spid="14340">
                                            <p:txEl>
                                              <p:pRg st="0" end="0"/>
                                            </p:txEl>
                                          </p:spTgt>
                                        </p:tgtEl>
                                      </p:cBhvr>
                                    </p:animEffect>
                                    <p:anim calcmode="lin" valueType="num">
                                      <p:cBhvr>
                                        <p:cTn id="14" dur="10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340">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14340">
                                            <p:txEl>
                                              <p:pRg st="1" end="1"/>
                                            </p:txEl>
                                          </p:spTgt>
                                        </p:tgtEl>
                                        <p:attrNameLst>
                                          <p:attrName>style.visibility</p:attrName>
                                        </p:attrNameLst>
                                      </p:cBhvr>
                                      <p:to>
                                        <p:strVal val="visible"/>
                                      </p:to>
                                    </p:set>
                                    <p:animEffect transition="in" filter="fade">
                                      <p:cBhvr>
                                        <p:cTn id="19" dur="1000"/>
                                        <p:tgtEl>
                                          <p:spTgt spid="14340">
                                            <p:txEl>
                                              <p:pRg st="1" end="1"/>
                                            </p:txEl>
                                          </p:spTgt>
                                        </p:tgtEl>
                                      </p:cBhvr>
                                    </p:animEffect>
                                    <p:anim calcmode="lin" valueType="num">
                                      <p:cBhvr>
                                        <p:cTn id="20" dur="10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34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550C97AD-9765-460A-8C70-24A400067BF8}" type="slidenum">
              <a:rPr lang="en-US"/>
              <a:pPr>
                <a:defRPr/>
              </a:pPr>
              <a:t>13</a:t>
            </a:fld>
            <a:endParaRPr lang="en-US"/>
          </a:p>
        </p:txBody>
      </p:sp>
      <p:sp>
        <p:nvSpPr>
          <p:cNvPr id="15363" name="Rectangle 4"/>
          <p:cNvSpPr>
            <a:spLocks noGrp="1" noChangeArrowheads="1"/>
          </p:cNvSpPr>
          <p:nvPr>
            <p:ph type="title"/>
          </p:nvPr>
        </p:nvSpPr>
        <p:spPr>
          <a:xfrm>
            <a:off x="990600" y="762000"/>
            <a:ext cx="8001000" cy="4648200"/>
          </a:xfrm>
        </p:spPr>
        <p:txBody>
          <a:bodyPr/>
          <a:lstStyle/>
          <a:p>
            <a:pPr algn="ctr" eaLnBrk="1" hangingPunct="1"/>
            <a:r>
              <a:rPr lang="en-US" altLang="en-US" sz="6800" smtClean="0">
                <a:solidFill>
                  <a:schemeClr val="tx1"/>
                </a:solidFill>
              </a:rPr>
              <a:t>With your seat partner, identify at least 3-4 examples of an inclined plane.</a:t>
            </a:r>
          </a:p>
        </p:txBody>
      </p:sp>
    </p:spTree>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p:txBody>
          <a:bodyPr/>
          <a:lstStyle/>
          <a:p>
            <a:pPr>
              <a:defRPr/>
            </a:pPr>
            <a:fld id="{53AAF411-3D3D-4C46-A929-55993F3D7548}" type="slidenum">
              <a:rPr lang="en-US"/>
              <a:pPr>
                <a:defRPr/>
              </a:pPr>
              <a:t>14</a:t>
            </a:fld>
            <a:endParaRPr lang="en-US"/>
          </a:p>
        </p:txBody>
      </p:sp>
      <p:sp>
        <p:nvSpPr>
          <p:cNvPr id="16387" name="Rectangle 4"/>
          <p:cNvSpPr>
            <a:spLocks noGrp="1" noChangeArrowheads="1"/>
          </p:cNvSpPr>
          <p:nvPr>
            <p:ph type="title" sz="quarter"/>
          </p:nvPr>
        </p:nvSpPr>
        <p:spPr>
          <a:xfrm>
            <a:off x="1066800" y="76200"/>
            <a:ext cx="7772400" cy="990600"/>
          </a:xfrm>
        </p:spPr>
        <p:txBody>
          <a:bodyPr/>
          <a:lstStyle/>
          <a:p>
            <a:pPr algn="ctr" eaLnBrk="1" hangingPunct="1"/>
            <a:r>
              <a:rPr lang="en-US" altLang="en-US" sz="6600" b="1" u="sng" smtClean="0">
                <a:solidFill>
                  <a:schemeClr val="tx1"/>
                </a:solidFill>
              </a:rPr>
              <a:t>Inclined Planes</a:t>
            </a:r>
          </a:p>
        </p:txBody>
      </p:sp>
      <p:grpSp>
        <p:nvGrpSpPr>
          <p:cNvPr id="16388" name="Group 1"/>
          <p:cNvGrpSpPr>
            <a:grpSpLocks/>
          </p:cNvGrpSpPr>
          <p:nvPr/>
        </p:nvGrpSpPr>
        <p:grpSpPr bwMode="auto">
          <a:xfrm>
            <a:off x="1752600" y="1371600"/>
            <a:ext cx="1981200" cy="2119313"/>
            <a:chOff x="1752600" y="1371600"/>
            <a:chExt cx="1981200" cy="2119313"/>
          </a:xfrm>
        </p:grpSpPr>
        <p:pic>
          <p:nvPicPr>
            <p:cNvPr id="16398" name="Picture 5" descr="MCj04039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371600"/>
              <a:ext cx="1482725" cy="153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9" name="Text Box 7"/>
            <p:cNvSpPr txBox="1">
              <a:spLocks noChangeArrowheads="1"/>
            </p:cNvSpPr>
            <p:nvPr/>
          </p:nvSpPr>
          <p:spPr bwMode="auto">
            <a:xfrm>
              <a:off x="1752600" y="29718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2800" b="1"/>
                <a:t>Steps</a:t>
              </a:r>
            </a:p>
          </p:txBody>
        </p:sp>
      </p:grpSp>
      <p:grpSp>
        <p:nvGrpSpPr>
          <p:cNvPr id="16389" name="Group 2"/>
          <p:cNvGrpSpPr>
            <a:grpSpLocks/>
          </p:cNvGrpSpPr>
          <p:nvPr/>
        </p:nvGrpSpPr>
        <p:grpSpPr bwMode="auto">
          <a:xfrm>
            <a:off x="5181600" y="1295400"/>
            <a:ext cx="2667000" cy="2119313"/>
            <a:chOff x="5181600" y="1295400"/>
            <a:chExt cx="2667000" cy="2119313"/>
          </a:xfrm>
        </p:grpSpPr>
        <p:pic>
          <p:nvPicPr>
            <p:cNvPr id="16396" name="Picture 8" descr="MCj041263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295400"/>
              <a:ext cx="2667000" cy="152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7" name="Text Box 10"/>
            <p:cNvSpPr txBox="1">
              <a:spLocks noChangeArrowheads="1"/>
            </p:cNvSpPr>
            <p:nvPr/>
          </p:nvSpPr>
          <p:spPr bwMode="auto">
            <a:xfrm>
              <a:off x="5257800" y="2895600"/>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2800" b="1"/>
                <a:t>Bathtub</a:t>
              </a:r>
            </a:p>
          </p:txBody>
        </p:sp>
      </p:grpSp>
      <p:grpSp>
        <p:nvGrpSpPr>
          <p:cNvPr id="16390" name="Group 3"/>
          <p:cNvGrpSpPr>
            <a:grpSpLocks/>
          </p:cNvGrpSpPr>
          <p:nvPr/>
        </p:nvGrpSpPr>
        <p:grpSpPr bwMode="auto">
          <a:xfrm>
            <a:off x="1371600" y="3810000"/>
            <a:ext cx="2979738" cy="2728913"/>
            <a:chOff x="1371600" y="3810000"/>
            <a:chExt cx="2979738" cy="2728913"/>
          </a:xfrm>
        </p:grpSpPr>
        <p:pic>
          <p:nvPicPr>
            <p:cNvPr id="16394" name="Picture 13" descr="j0289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810000"/>
              <a:ext cx="2979738" cy="1981200"/>
            </a:xfrm>
            <a:prstGeom prst="rect">
              <a:avLst/>
            </a:prstGeom>
            <a:noFill/>
            <a:ln w="1587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5" name="Text Box 16"/>
            <p:cNvSpPr txBox="1">
              <a:spLocks noChangeArrowheads="1"/>
            </p:cNvSpPr>
            <p:nvPr/>
          </p:nvSpPr>
          <p:spPr bwMode="auto">
            <a:xfrm>
              <a:off x="1447800" y="6019800"/>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2800" b="1"/>
                <a:t>Sloping Roads</a:t>
              </a:r>
            </a:p>
          </p:txBody>
        </p:sp>
      </p:grpSp>
      <p:grpSp>
        <p:nvGrpSpPr>
          <p:cNvPr id="16391" name="Group 4"/>
          <p:cNvGrpSpPr>
            <a:grpSpLocks/>
          </p:cNvGrpSpPr>
          <p:nvPr/>
        </p:nvGrpSpPr>
        <p:grpSpPr bwMode="auto">
          <a:xfrm>
            <a:off x="5562600" y="3790950"/>
            <a:ext cx="2743200" cy="2747963"/>
            <a:chOff x="5562600" y="3790950"/>
            <a:chExt cx="2743200" cy="2747963"/>
          </a:xfrm>
        </p:grpSpPr>
        <p:pic>
          <p:nvPicPr>
            <p:cNvPr id="16392" name="Picture 32" descr="Recreational Ra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790950"/>
              <a:ext cx="2743200" cy="2071688"/>
            </a:xfrm>
            <a:prstGeom prst="rect">
              <a:avLst/>
            </a:prstGeom>
            <a:noFill/>
            <a:ln w="1587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3" name="Text Box 34"/>
            <p:cNvSpPr txBox="1">
              <a:spLocks noChangeArrowheads="1"/>
            </p:cNvSpPr>
            <p:nvPr/>
          </p:nvSpPr>
          <p:spPr bwMode="auto">
            <a:xfrm>
              <a:off x="5638800" y="6019800"/>
              <a:ext cx="266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2800" b="1"/>
                <a:t>Ramp</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1000"/>
                                        <p:tgtEl>
                                          <p:spTgt spid="16387"/>
                                        </p:tgtEl>
                                      </p:cBhvr>
                                    </p:animEffect>
                                    <p:anim calcmode="lin" valueType="num">
                                      <p:cBhvr>
                                        <p:cTn id="8" dur="1000" fill="hold"/>
                                        <p:tgtEl>
                                          <p:spTgt spid="16387"/>
                                        </p:tgtEl>
                                        <p:attrNameLst>
                                          <p:attrName>ppt_x</p:attrName>
                                        </p:attrNameLst>
                                      </p:cBhvr>
                                      <p:tavLst>
                                        <p:tav tm="0">
                                          <p:val>
                                            <p:strVal val="#ppt_x"/>
                                          </p:val>
                                        </p:tav>
                                        <p:tav tm="100000">
                                          <p:val>
                                            <p:strVal val="#ppt_x"/>
                                          </p:val>
                                        </p:tav>
                                      </p:tavLst>
                                    </p:anim>
                                    <p:anim calcmode="lin" valueType="num">
                                      <p:cBhvr>
                                        <p:cTn id="9"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6388"/>
                                        </p:tgtEl>
                                        <p:attrNameLst>
                                          <p:attrName>style.visibility</p:attrName>
                                        </p:attrNameLst>
                                      </p:cBhvr>
                                      <p:to>
                                        <p:strVal val="visible"/>
                                      </p:to>
                                    </p:set>
                                    <p:animEffect transition="in" filter="fade">
                                      <p:cBhvr>
                                        <p:cTn id="14" dur="1000"/>
                                        <p:tgtEl>
                                          <p:spTgt spid="16388"/>
                                        </p:tgtEl>
                                      </p:cBhvr>
                                    </p:animEffect>
                                    <p:anim calcmode="lin" valueType="num">
                                      <p:cBhvr>
                                        <p:cTn id="15" dur="1000" fill="hold"/>
                                        <p:tgtEl>
                                          <p:spTgt spid="16388"/>
                                        </p:tgtEl>
                                        <p:attrNameLst>
                                          <p:attrName>ppt_x</p:attrName>
                                        </p:attrNameLst>
                                      </p:cBhvr>
                                      <p:tavLst>
                                        <p:tav tm="0">
                                          <p:val>
                                            <p:strVal val="#ppt_x"/>
                                          </p:val>
                                        </p:tav>
                                        <p:tav tm="100000">
                                          <p:val>
                                            <p:strVal val="#ppt_x"/>
                                          </p:val>
                                        </p:tav>
                                      </p:tavLst>
                                    </p:anim>
                                    <p:anim calcmode="lin" valueType="num">
                                      <p:cBhvr>
                                        <p:cTn id="16"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6389"/>
                                        </p:tgtEl>
                                        <p:attrNameLst>
                                          <p:attrName>style.visibility</p:attrName>
                                        </p:attrNameLst>
                                      </p:cBhvr>
                                      <p:to>
                                        <p:strVal val="visible"/>
                                      </p:to>
                                    </p:set>
                                    <p:animEffect transition="in" filter="fade">
                                      <p:cBhvr>
                                        <p:cTn id="21" dur="1000"/>
                                        <p:tgtEl>
                                          <p:spTgt spid="16389"/>
                                        </p:tgtEl>
                                      </p:cBhvr>
                                    </p:animEffect>
                                    <p:anim calcmode="lin" valueType="num">
                                      <p:cBhvr>
                                        <p:cTn id="22" dur="1000" fill="hold"/>
                                        <p:tgtEl>
                                          <p:spTgt spid="16389"/>
                                        </p:tgtEl>
                                        <p:attrNameLst>
                                          <p:attrName>ppt_x</p:attrName>
                                        </p:attrNameLst>
                                      </p:cBhvr>
                                      <p:tavLst>
                                        <p:tav tm="0">
                                          <p:val>
                                            <p:strVal val="#ppt_x"/>
                                          </p:val>
                                        </p:tav>
                                        <p:tav tm="100000">
                                          <p:val>
                                            <p:strVal val="#ppt_x"/>
                                          </p:val>
                                        </p:tav>
                                      </p:tavLst>
                                    </p:anim>
                                    <p:anim calcmode="lin" valueType="num">
                                      <p:cBhvr>
                                        <p:cTn id="23"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6390"/>
                                        </p:tgtEl>
                                        <p:attrNameLst>
                                          <p:attrName>style.visibility</p:attrName>
                                        </p:attrNameLst>
                                      </p:cBhvr>
                                      <p:to>
                                        <p:strVal val="visible"/>
                                      </p:to>
                                    </p:set>
                                    <p:animEffect transition="in" filter="fade">
                                      <p:cBhvr>
                                        <p:cTn id="28" dur="1000"/>
                                        <p:tgtEl>
                                          <p:spTgt spid="16390"/>
                                        </p:tgtEl>
                                      </p:cBhvr>
                                    </p:animEffect>
                                    <p:anim calcmode="lin" valueType="num">
                                      <p:cBhvr>
                                        <p:cTn id="29" dur="1000" fill="hold"/>
                                        <p:tgtEl>
                                          <p:spTgt spid="16390"/>
                                        </p:tgtEl>
                                        <p:attrNameLst>
                                          <p:attrName>ppt_x</p:attrName>
                                        </p:attrNameLst>
                                      </p:cBhvr>
                                      <p:tavLst>
                                        <p:tav tm="0">
                                          <p:val>
                                            <p:strVal val="#ppt_x"/>
                                          </p:val>
                                        </p:tav>
                                        <p:tav tm="100000">
                                          <p:val>
                                            <p:strVal val="#ppt_x"/>
                                          </p:val>
                                        </p:tav>
                                      </p:tavLst>
                                    </p:anim>
                                    <p:anim calcmode="lin" valueType="num">
                                      <p:cBhvr>
                                        <p:cTn id="30" dur="1000" fill="hold"/>
                                        <p:tgtEl>
                                          <p:spTgt spid="16390"/>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6391"/>
                                        </p:tgtEl>
                                        <p:attrNameLst>
                                          <p:attrName>style.visibility</p:attrName>
                                        </p:attrNameLst>
                                      </p:cBhvr>
                                      <p:to>
                                        <p:strVal val="visible"/>
                                      </p:to>
                                    </p:set>
                                    <p:animEffect transition="in" filter="fade">
                                      <p:cBhvr>
                                        <p:cTn id="35" dur="1000"/>
                                        <p:tgtEl>
                                          <p:spTgt spid="16391"/>
                                        </p:tgtEl>
                                      </p:cBhvr>
                                    </p:animEffect>
                                    <p:anim calcmode="lin" valueType="num">
                                      <p:cBhvr>
                                        <p:cTn id="36" dur="1000" fill="hold"/>
                                        <p:tgtEl>
                                          <p:spTgt spid="16391"/>
                                        </p:tgtEl>
                                        <p:attrNameLst>
                                          <p:attrName>ppt_x</p:attrName>
                                        </p:attrNameLst>
                                      </p:cBhvr>
                                      <p:tavLst>
                                        <p:tav tm="0">
                                          <p:val>
                                            <p:strVal val="#ppt_x"/>
                                          </p:val>
                                        </p:tav>
                                        <p:tav tm="100000">
                                          <p:val>
                                            <p:strVal val="#ppt_x"/>
                                          </p:val>
                                        </p:tav>
                                      </p:tavLst>
                                    </p:anim>
                                    <p:anim calcmode="lin" valueType="num">
                                      <p:cBhvr>
                                        <p:cTn id="37" dur="1000" fill="hold"/>
                                        <p:tgtEl>
                                          <p:spTgt spid="163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396EB0D-7CC8-47FA-A402-A38DB87FE44B}" type="slidenum">
              <a:rPr lang="en-US"/>
              <a:pPr>
                <a:defRPr/>
              </a:pPr>
              <a:t>15</a:t>
            </a:fld>
            <a:endParaRPr lang="en-US"/>
          </a:p>
        </p:txBody>
      </p:sp>
      <p:sp>
        <p:nvSpPr>
          <p:cNvPr id="17411" name="Rectangle 4"/>
          <p:cNvSpPr>
            <a:spLocks noGrp="1" noChangeArrowheads="1"/>
          </p:cNvSpPr>
          <p:nvPr>
            <p:ph type="title"/>
          </p:nvPr>
        </p:nvSpPr>
        <p:spPr>
          <a:xfrm>
            <a:off x="1114425" y="228600"/>
            <a:ext cx="7772400" cy="1143000"/>
          </a:xfrm>
        </p:spPr>
        <p:txBody>
          <a:bodyPr/>
          <a:lstStyle/>
          <a:p>
            <a:pPr algn="ctr" eaLnBrk="1" hangingPunct="1"/>
            <a:r>
              <a:rPr lang="en-US" altLang="en-US" sz="7200" b="1" u="sng" smtClean="0">
                <a:solidFill>
                  <a:schemeClr val="tx1"/>
                </a:solidFill>
              </a:rPr>
              <a:t>Inclined Planes</a:t>
            </a:r>
          </a:p>
        </p:txBody>
      </p:sp>
      <p:sp>
        <p:nvSpPr>
          <p:cNvPr id="17412" name="Text Box 5"/>
          <p:cNvSpPr txBox="1">
            <a:spLocks noChangeArrowheads="1"/>
          </p:cNvSpPr>
          <p:nvPr/>
        </p:nvSpPr>
        <p:spPr bwMode="auto">
          <a:xfrm>
            <a:off x="1219200" y="1676400"/>
            <a:ext cx="7696200"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pPr>
            <a:r>
              <a:rPr lang="en-US" altLang="en-US" sz="4400"/>
              <a:t>Other examples:</a:t>
            </a:r>
          </a:p>
          <a:p>
            <a:pPr eaLnBrk="1" hangingPunct="1">
              <a:spcBef>
                <a:spcPct val="50000"/>
              </a:spcBef>
            </a:pPr>
            <a:r>
              <a:rPr lang="en-US" altLang="en-US" sz="4400">
                <a:hlinkClick r:id="rId3"/>
              </a:rPr>
              <a:t>http://www.mikids.com/SMachinesInclinedPlanes.htm</a:t>
            </a:r>
            <a:endParaRPr lang="en-US" altLang="en-US" sz="4400"/>
          </a:p>
          <a:p>
            <a:pPr eaLnBrk="1" hangingPunct="1">
              <a:spcBef>
                <a:spcPct val="50000"/>
              </a:spcBef>
            </a:pPr>
            <a:r>
              <a:rPr lang="en-US" altLang="en-US" sz="4400"/>
              <a:t>Playground slide, ski jump, animal ramp, wheelchair ramp, etc.</a:t>
            </a:r>
          </a:p>
          <a:p>
            <a:pPr eaLnBrk="1" hangingPunct="1">
              <a:spcBef>
                <a:spcPct val="50000"/>
              </a:spcBef>
            </a:pPr>
            <a:endParaRPr lang="en-US" altLang="en-US" sz="4400"/>
          </a:p>
          <a:p>
            <a:pPr eaLnBrk="1" hangingPunct="1">
              <a:spcBef>
                <a:spcPct val="50000"/>
              </a:spcBef>
            </a:pPr>
            <a:endParaRPr lang="en-US"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1000"/>
                                        <p:tgtEl>
                                          <p:spTgt spid="17411"/>
                                        </p:tgtEl>
                                      </p:cBhvr>
                                    </p:animEffect>
                                    <p:anim calcmode="lin" valueType="num">
                                      <p:cBhvr>
                                        <p:cTn id="8" dur="1000" fill="hold"/>
                                        <p:tgtEl>
                                          <p:spTgt spid="17411"/>
                                        </p:tgtEl>
                                        <p:attrNameLst>
                                          <p:attrName>ppt_x</p:attrName>
                                        </p:attrNameLst>
                                      </p:cBhvr>
                                      <p:tavLst>
                                        <p:tav tm="0">
                                          <p:val>
                                            <p:strVal val="#ppt_x"/>
                                          </p:val>
                                        </p:tav>
                                        <p:tav tm="100000">
                                          <p:val>
                                            <p:strVal val="#ppt_x"/>
                                          </p:val>
                                        </p:tav>
                                      </p:tavLst>
                                    </p:anim>
                                    <p:anim calcmode="lin" valueType="num">
                                      <p:cBhvr>
                                        <p:cTn id="9" dur="1000" fill="hold"/>
                                        <p:tgtEl>
                                          <p:spTgt spid="174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17412">
                                            <p:txEl>
                                              <p:pRg st="0" end="0"/>
                                            </p:txEl>
                                          </p:spTgt>
                                        </p:tgtEl>
                                        <p:attrNameLst>
                                          <p:attrName>style.visibility</p:attrName>
                                        </p:attrNameLst>
                                      </p:cBhvr>
                                      <p:to>
                                        <p:strVal val="visible"/>
                                      </p:to>
                                    </p:set>
                                    <p:animEffect transition="in" filter="fade">
                                      <p:cBhvr>
                                        <p:cTn id="13" dur="1000"/>
                                        <p:tgtEl>
                                          <p:spTgt spid="17412">
                                            <p:txEl>
                                              <p:pRg st="0" end="0"/>
                                            </p:txEl>
                                          </p:spTgt>
                                        </p:tgtEl>
                                      </p:cBhvr>
                                    </p:animEffect>
                                    <p:anim calcmode="lin" valueType="num">
                                      <p:cBhvr>
                                        <p:cTn id="14" dur="10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7412">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17412">
                                            <p:txEl>
                                              <p:pRg st="1" end="1"/>
                                            </p:txEl>
                                          </p:spTgt>
                                        </p:tgtEl>
                                        <p:attrNameLst>
                                          <p:attrName>style.visibility</p:attrName>
                                        </p:attrNameLst>
                                      </p:cBhvr>
                                      <p:to>
                                        <p:strVal val="visible"/>
                                      </p:to>
                                    </p:set>
                                    <p:animEffect transition="in" filter="fade">
                                      <p:cBhvr>
                                        <p:cTn id="19" dur="1000"/>
                                        <p:tgtEl>
                                          <p:spTgt spid="17412">
                                            <p:txEl>
                                              <p:pRg st="1" end="1"/>
                                            </p:txEl>
                                          </p:spTgt>
                                        </p:tgtEl>
                                      </p:cBhvr>
                                    </p:animEffect>
                                    <p:anim calcmode="lin" valueType="num">
                                      <p:cBhvr>
                                        <p:cTn id="20" dur="10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4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412">
                                            <p:txEl>
                                              <p:pRg st="2" end="2"/>
                                            </p:txEl>
                                          </p:spTgt>
                                        </p:tgtEl>
                                        <p:attrNameLst>
                                          <p:attrName>style.visibility</p:attrName>
                                        </p:attrNameLst>
                                      </p:cBhvr>
                                      <p:to>
                                        <p:strVal val="visible"/>
                                      </p:to>
                                    </p:set>
                                    <p:animEffect transition="in" filter="fade">
                                      <p:cBhvr>
                                        <p:cTn id="26" dur="1000"/>
                                        <p:tgtEl>
                                          <p:spTgt spid="17412">
                                            <p:txEl>
                                              <p:pRg st="2" end="2"/>
                                            </p:txEl>
                                          </p:spTgt>
                                        </p:tgtEl>
                                      </p:cBhvr>
                                    </p:animEffect>
                                    <p:anim calcmode="lin" valueType="num">
                                      <p:cBhvr>
                                        <p:cTn id="27" dur="10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4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C9BBF896-9680-4920-97B4-12EB8E559F40}" type="slidenum">
              <a:rPr lang="en-US"/>
              <a:pPr>
                <a:defRPr/>
              </a:pPr>
              <a:t>16</a:t>
            </a:fld>
            <a:endParaRPr lang="en-US"/>
          </a:p>
        </p:txBody>
      </p:sp>
      <p:sp>
        <p:nvSpPr>
          <p:cNvPr id="18435" name="Rectangle 4"/>
          <p:cNvSpPr>
            <a:spLocks noGrp="1" noChangeArrowheads="1"/>
          </p:cNvSpPr>
          <p:nvPr>
            <p:ph type="title"/>
          </p:nvPr>
        </p:nvSpPr>
        <p:spPr>
          <a:xfrm>
            <a:off x="990600" y="381000"/>
            <a:ext cx="7772400" cy="2438400"/>
          </a:xfrm>
        </p:spPr>
        <p:txBody>
          <a:bodyPr/>
          <a:lstStyle/>
          <a:p>
            <a:pPr algn="ctr" eaLnBrk="1" hangingPunct="1"/>
            <a:r>
              <a:rPr lang="en-US" altLang="en-US" sz="4000" smtClean="0">
                <a:solidFill>
                  <a:schemeClr val="tx1"/>
                </a:solidFill>
              </a:rPr>
              <a:t>Add these and any other examples of inclined planes to your Simple Machines Graphic Organizer.</a:t>
            </a:r>
          </a:p>
        </p:txBody>
      </p:sp>
      <p:graphicFrame>
        <p:nvGraphicFramePr>
          <p:cNvPr id="18436" name="Object 1"/>
          <p:cNvGraphicFramePr>
            <a:graphicFrameLocks noChangeAspect="1"/>
          </p:cNvGraphicFramePr>
          <p:nvPr/>
        </p:nvGraphicFramePr>
        <p:xfrm>
          <a:off x="2514600" y="3048000"/>
          <a:ext cx="4572000" cy="3532188"/>
        </p:xfrm>
        <a:graphic>
          <a:graphicData uri="http://schemas.openxmlformats.org/presentationml/2006/ole">
            <mc:AlternateContent xmlns:mc="http://schemas.openxmlformats.org/markup-compatibility/2006">
              <mc:Choice xmlns:v="urn:schemas-microsoft-com:vml" Requires="v">
                <p:oleObj spid="_x0000_s18441" name="Acrobat Document" r:id="rId4" imgW="5029155" imgH="3886200" progId="AcroExch.Document.11">
                  <p:embed/>
                </p:oleObj>
              </mc:Choice>
              <mc:Fallback>
                <p:oleObj name="Acrobat Document" r:id="rId4" imgW="5029155" imgH="3886200" progId="AcroExch.Document.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048000"/>
                        <a:ext cx="4572000" cy="3532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940F2DD-2E57-4723-BE3F-4E1554CBDE87}" type="slidenum">
              <a:rPr lang="en-US"/>
              <a:pPr>
                <a:defRPr/>
              </a:pPr>
              <a:t>17</a:t>
            </a:fld>
            <a:endParaRPr lang="en-US"/>
          </a:p>
        </p:txBody>
      </p:sp>
      <p:sp>
        <p:nvSpPr>
          <p:cNvPr id="19459" name="Rectangle 4"/>
          <p:cNvSpPr>
            <a:spLocks noGrp="1" noChangeArrowheads="1"/>
          </p:cNvSpPr>
          <p:nvPr>
            <p:ph type="title"/>
          </p:nvPr>
        </p:nvSpPr>
        <p:spPr>
          <a:xfrm>
            <a:off x="2057400" y="228600"/>
            <a:ext cx="5791200" cy="1295400"/>
          </a:xfrm>
        </p:spPr>
        <p:txBody>
          <a:bodyPr/>
          <a:lstStyle/>
          <a:p>
            <a:pPr algn="ctr" eaLnBrk="1" hangingPunct="1"/>
            <a:r>
              <a:rPr lang="en-US" altLang="en-US" sz="8800" b="1" u="sng" smtClean="0">
                <a:solidFill>
                  <a:schemeClr val="tx1"/>
                </a:solidFill>
              </a:rPr>
              <a:t>Wedge</a:t>
            </a:r>
          </a:p>
        </p:txBody>
      </p:sp>
      <p:pic>
        <p:nvPicPr>
          <p:cNvPr id="19460" name="Picture 6" descr="Wed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90800" y="1905000"/>
            <a:ext cx="4419600" cy="4640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 name="Straight Arrow Connector 2"/>
          <p:cNvCxnSpPr/>
          <p:nvPr/>
        </p:nvCxnSpPr>
        <p:spPr bwMode="auto">
          <a:xfrm>
            <a:off x="1143000" y="3733800"/>
            <a:ext cx="2438400" cy="0"/>
          </a:xfrm>
          <a:prstGeom prst="straightConnector1">
            <a:avLst/>
          </a:prstGeom>
          <a:solidFill>
            <a:schemeClr val="accent1"/>
          </a:solidFill>
          <a:ln w="190500" cap="flat" cmpd="sng" algn="ctr">
            <a:solidFill>
              <a:schemeClr val="tx1">
                <a:lumMod val="10000"/>
              </a:schemeClr>
            </a:solidFill>
            <a:prstDash val="solid"/>
            <a:miter lim="800000"/>
            <a:headEnd type="none" w="med" len="med"/>
            <a:tailEnd type="triangle"/>
          </a:ln>
          <a:effectLst>
            <a:outerShdw blurRad="63500" sx="102000" sy="102000" algn="ctr" rotWithShape="0">
              <a:schemeClr val="tx1">
                <a:alpha val="40000"/>
              </a:schemeClr>
            </a:outerShdw>
          </a:effectLst>
        </p:spPr>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1000"/>
                                        <p:tgtEl>
                                          <p:spTgt spid="19459"/>
                                        </p:tgtEl>
                                      </p:cBhvr>
                                    </p:animEffect>
                                    <p:anim calcmode="lin" valueType="num">
                                      <p:cBhvr>
                                        <p:cTn id="8" dur="1000" fill="hold"/>
                                        <p:tgtEl>
                                          <p:spTgt spid="19459"/>
                                        </p:tgtEl>
                                        <p:attrNameLst>
                                          <p:attrName>ppt_x</p:attrName>
                                        </p:attrNameLst>
                                      </p:cBhvr>
                                      <p:tavLst>
                                        <p:tav tm="0">
                                          <p:val>
                                            <p:strVal val="#ppt_x"/>
                                          </p:val>
                                        </p:tav>
                                        <p:tav tm="100000">
                                          <p:val>
                                            <p:strVal val="#ppt_x"/>
                                          </p:val>
                                        </p:tav>
                                      </p:tavLst>
                                    </p:anim>
                                    <p:anim calcmode="lin" valueType="num">
                                      <p:cBhvr>
                                        <p:cTn id="9" dur="1000" fill="hold"/>
                                        <p:tgtEl>
                                          <p:spTgt spid="1945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19460"/>
                                        </p:tgtEl>
                                        <p:attrNameLst>
                                          <p:attrName>style.visibility</p:attrName>
                                        </p:attrNameLst>
                                      </p:cBhvr>
                                      <p:to>
                                        <p:strVal val="visible"/>
                                      </p:to>
                                    </p:set>
                                    <p:animEffect transition="in" filter="fade">
                                      <p:cBhvr>
                                        <p:cTn id="13" dur="1000"/>
                                        <p:tgtEl>
                                          <p:spTgt spid="19460"/>
                                        </p:tgtEl>
                                      </p:cBhvr>
                                    </p:animEffect>
                                    <p:anim calcmode="lin" valueType="num">
                                      <p:cBhvr>
                                        <p:cTn id="14" dur="1000" fill="hold"/>
                                        <p:tgtEl>
                                          <p:spTgt spid="19460"/>
                                        </p:tgtEl>
                                        <p:attrNameLst>
                                          <p:attrName>ppt_x</p:attrName>
                                        </p:attrNameLst>
                                      </p:cBhvr>
                                      <p:tavLst>
                                        <p:tav tm="0">
                                          <p:val>
                                            <p:strVal val="#ppt_x"/>
                                          </p:val>
                                        </p:tav>
                                        <p:tav tm="100000">
                                          <p:val>
                                            <p:strVal val="#ppt_x"/>
                                          </p:val>
                                        </p:tav>
                                      </p:tavLst>
                                    </p:anim>
                                    <p:anim calcmode="lin" valueType="num">
                                      <p:cBhvr>
                                        <p:cTn id="15" dur="1000" fill="hold"/>
                                        <p:tgtEl>
                                          <p:spTgt spid="19460"/>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22" presetClass="entr" presetSubtype="8"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0D81600-C3F6-4C86-B5FD-A38C6F41B99F}" type="slidenum">
              <a:rPr lang="en-US"/>
              <a:pPr>
                <a:defRPr/>
              </a:pPr>
              <a:t>18</a:t>
            </a:fld>
            <a:endParaRPr lang="en-US"/>
          </a:p>
        </p:txBody>
      </p:sp>
      <p:sp>
        <p:nvSpPr>
          <p:cNvPr id="20483" name="Rectangle 2"/>
          <p:cNvSpPr>
            <a:spLocks noGrp="1" noChangeArrowheads="1"/>
          </p:cNvSpPr>
          <p:nvPr>
            <p:ph type="title"/>
          </p:nvPr>
        </p:nvSpPr>
        <p:spPr>
          <a:xfrm>
            <a:off x="2057400" y="152400"/>
            <a:ext cx="5334000" cy="1143000"/>
          </a:xfrm>
        </p:spPr>
        <p:txBody>
          <a:bodyPr/>
          <a:lstStyle/>
          <a:p>
            <a:pPr algn="ctr" eaLnBrk="1" hangingPunct="1"/>
            <a:r>
              <a:rPr lang="en-US" altLang="en-US" sz="7200" b="1" u="sng" smtClean="0">
                <a:solidFill>
                  <a:schemeClr val="tx1"/>
                </a:solidFill>
              </a:rPr>
              <a:t>Wedge</a:t>
            </a:r>
          </a:p>
        </p:txBody>
      </p:sp>
      <p:sp>
        <p:nvSpPr>
          <p:cNvPr id="20484" name="Rectangle 3"/>
          <p:cNvSpPr>
            <a:spLocks noGrp="1" noChangeArrowheads="1"/>
          </p:cNvSpPr>
          <p:nvPr>
            <p:ph type="body" idx="1"/>
          </p:nvPr>
        </p:nvSpPr>
        <p:spPr>
          <a:xfrm>
            <a:off x="914400" y="1600200"/>
            <a:ext cx="7772400" cy="4953000"/>
          </a:xfrm>
        </p:spPr>
        <p:txBody>
          <a:bodyPr/>
          <a:lstStyle/>
          <a:p>
            <a:pPr eaLnBrk="1" hangingPunct="1">
              <a:lnSpc>
                <a:spcPct val="90000"/>
              </a:lnSpc>
              <a:buClr>
                <a:schemeClr val="tx1"/>
              </a:buClr>
            </a:pPr>
            <a:r>
              <a:rPr lang="en-US" altLang="en-US" sz="3600" smtClean="0"/>
              <a:t>Inclined plane that moves</a:t>
            </a:r>
          </a:p>
          <a:p>
            <a:pPr eaLnBrk="1" hangingPunct="1">
              <a:lnSpc>
                <a:spcPct val="90000"/>
              </a:lnSpc>
              <a:buClr>
                <a:schemeClr val="tx1"/>
              </a:buClr>
            </a:pPr>
            <a:r>
              <a:rPr lang="en-US" altLang="en-US" sz="3600" smtClean="0"/>
              <a:t>Two inclined planes joined back to back</a:t>
            </a:r>
          </a:p>
          <a:p>
            <a:pPr eaLnBrk="1" hangingPunct="1">
              <a:lnSpc>
                <a:spcPct val="90000"/>
              </a:lnSpc>
              <a:buClr>
                <a:schemeClr val="tx1"/>
              </a:buClr>
            </a:pPr>
            <a:r>
              <a:rPr lang="en-US" altLang="en-US" sz="3600" smtClean="0"/>
              <a:t>Wider or thicker at one end than at the other</a:t>
            </a:r>
          </a:p>
          <a:p>
            <a:pPr eaLnBrk="1" hangingPunct="1">
              <a:lnSpc>
                <a:spcPct val="90000"/>
              </a:lnSpc>
              <a:buClr>
                <a:schemeClr val="tx1"/>
              </a:buClr>
            </a:pPr>
            <a:r>
              <a:rPr lang="en-US" altLang="en-US" sz="3600" smtClean="0"/>
              <a:t>Makes work easier because when moved, a wedge cuts, splits, or pries apart objects (including air and water)</a:t>
            </a:r>
          </a:p>
          <a:p>
            <a:pPr eaLnBrk="1" hangingPunct="1">
              <a:lnSpc>
                <a:spcPct val="90000"/>
              </a:lnSpc>
              <a:buClr>
                <a:schemeClr val="tx1"/>
              </a:buClr>
            </a:pPr>
            <a:endParaRPr lang="en-US" altLang="en-US" sz="3600"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anim calcmode="lin" valueType="num">
                                      <p:cBhvr>
                                        <p:cTn id="8" dur="1000" fill="hold"/>
                                        <p:tgtEl>
                                          <p:spTgt spid="20483"/>
                                        </p:tgtEl>
                                        <p:attrNameLst>
                                          <p:attrName>ppt_x</p:attrName>
                                        </p:attrNameLst>
                                      </p:cBhvr>
                                      <p:tavLst>
                                        <p:tav tm="0">
                                          <p:val>
                                            <p:strVal val="#ppt_x"/>
                                          </p:val>
                                        </p:tav>
                                        <p:tav tm="100000">
                                          <p:val>
                                            <p:strVal val="#ppt_x"/>
                                          </p:val>
                                        </p:tav>
                                      </p:tavLst>
                                    </p:anim>
                                    <p:anim calcmode="lin" valueType="num">
                                      <p:cBhvr>
                                        <p:cTn id="9" dur="1000" fill="hold"/>
                                        <p:tgtEl>
                                          <p:spTgt spid="2048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20484">
                                            <p:txEl>
                                              <p:pRg st="0" end="0"/>
                                            </p:txEl>
                                          </p:spTgt>
                                        </p:tgtEl>
                                        <p:attrNameLst>
                                          <p:attrName>style.visibility</p:attrName>
                                        </p:attrNameLst>
                                      </p:cBhvr>
                                      <p:to>
                                        <p:strVal val="visible"/>
                                      </p:to>
                                    </p:set>
                                    <p:animEffect transition="in" filter="fade">
                                      <p:cBhvr>
                                        <p:cTn id="13" dur="1000"/>
                                        <p:tgtEl>
                                          <p:spTgt spid="20484">
                                            <p:txEl>
                                              <p:pRg st="0" end="0"/>
                                            </p:txEl>
                                          </p:spTgt>
                                        </p:tgtEl>
                                      </p:cBhvr>
                                    </p:animEffect>
                                    <p:anim calcmode="lin" valueType="num">
                                      <p:cBhvr>
                                        <p:cTn id="14" dur="10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04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484">
                                            <p:txEl>
                                              <p:pRg st="1" end="1"/>
                                            </p:txEl>
                                          </p:spTgt>
                                        </p:tgtEl>
                                        <p:attrNameLst>
                                          <p:attrName>style.visibility</p:attrName>
                                        </p:attrNameLst>
                                      </p:cBhvr>
                                      <p:to>
                                        <p:strVal val="visible"/>
                                      </p:to>
                                    </p:set>
                                    <p:animEffect transition="in" filter="fade">
                                      <p:cBhvr>
                                        <p:cTn id="20" dur="1000"/>
                                        <p:tgtEl>
                                          <p:spTgt spid="20484">
                                            <p:txEl>
                                              <p:pRg st="1" end="1"/>
                                            </p:txEl>
                                          </p:spTgt>
                                        </p:tgtEl>
                                      </p:cBhvr>
                                    </p:animEffect>
                                    <p:anim calcmode="lin" valueType="num">
                                      <p:cBhvr>
                                        <p:cTn id="21" dur="10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04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0484">
                                            <p:txEl>
                                              <p:pRg st="2" end="2"/>
                                            </p:txEl>
                                          </p:spTgt>
                                        </p:tgtEl>
                                        <p:attrNameLst>
                                          <p:attrName>style.visibility</p:attrName>
                                        </p:attrNameLst>
                                      </p:cBhvr>
                                      <p:to>
                                        <p:strVal val="visible"/>
                                      </p:to>
                                    </p:set>
                                    <p:animEffect transition="in" filter="fade">
                                      <p:cBhvr>
                                        <p:cTn id="27" dur="1000"/>
                                        <p:tgtEl>
                                          <p:spTgt spid="20484">
                                            <p:txEl>
                                              <p:pRg st="2" end="2"/>
                                            </p:txEl>
                                          </p:spTgt>
                                        </p:tgtEl>
                                      </p:cBhvr>
                                    </p:animEffect>
                                    <p:anim calcmode="lin" valueType="num">
                                      <p:cBhvr>
                                        <p:cTn id="28" dur="10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04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484">
                                            <p:txEl>
                                              <p:pRg st="3" end="3"/>
                                            </p:txEl>
                                          </p:spTgt>
                                        </p:tgtEl>
                                        <p:attrNameLst>
                                          <p:attrName>style.visibility</p:attrName>
                                        </p:attrNameLst>
                                      </p:cBhvr>
                                      <p:to>
                                        <p:strVal val="visible"/>
                                      </p:to>
                                    </p:set>
                                    <p:animEffect transition="in" filter="fade">
                                      <p:cBhvr>
                                        <p:cTn id="34" dur="1000"/>
                                        <p:tgtEl>
                                          <p:spTgt spid="20484">
                                            <p:txEl>
                                              <p:pRg st="3" end="3"/>
                                            </p:txEl>
                                          </p:spTgt>
                                        </p:tgtEl>
                                      </p:cBhvr>
                                    </p:animEffect>
                                    <p:anim calcmode="lin" valueType="num">
                                      <p:cBhvr>
                                        <p:cTn id="35" dur="1000" fill="hold"/>
                                        <p:tgtEl>
                                          <p:spTgt spid="2048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048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534D5FE7-6839-41C1-A8FE-84B38C770FDC}" type="slidenum">
              <a:rPr lang="en-US"/>
              <a:pPr>
                <a:defRPr/>
              </a:pPr>
              <a:t>19</a:t>
            </a:fld>
            <a:endParaRPr lang="en-US"/>
          </a:p>
        </p:txBody>
      </p:sp>
      <p:sp>
        <p:nvSpPr>
          <p:cNvPr id="21507" name="Rectangle 4"/>
          <p:cNvSpPr>
            <a:spLocks noGrp="1" noChangeArrowheads="1"/>
          </p:cNvSpPr>
          <p:nvPr>
            <p:ph type="title"/>
          </p:nvPr>
        </p:nvSpPr>
        <p:spPr>
          <a:xfrm>
            <a:off x="1066800" y="838200"/>
            <a:ext cx="7772400" cy="4648200"/>
          </a:xfrm>
        </p:spPr>
        <p:txBody>
          <a:bodyPr/>
          <a:lstStyle/>
          <a:p>
            <a:pPr algn="ctr" eaLnBrk="1" hangingPunct="1"/>
            <a:r>
              <a:rPr lang="en-US" altLang="en-US" sz="7200" smtClean="0">
                <a:solidFill>
                  <a:schemeClr val="tx1"/>
                </a:solidFill>
              </a:rPr>
              <a:t>With your seat partner, identify 3-4 examples of a wedge</a:t>
            </a:r>
          </a:p>
        </p:txBody>
      </p:sp>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041544E6-8984-47C0-A86E-7E237A27DC7B}" type="slidenum">
              <a:rPr lang="en-US">
                <a:solidFill>
                  <a:srgbClr val="EBD189"/>
                </a:solidFill>
              </a:rPr>
              <a:pPr>
                <a:defRPr/>
              </a:pPr>
              <a:t>2</a:t>
            </a:fld>
            <a:endParaRPr lang="en-US">
              <a:solidFill>
                <a:srgbClr val="EBD189"/>
              </a:solidFill>
            </a:endParaRPr>
          </a:p>
        </p:txBody>
      </p:sp>
      <p:sp>
        <p:nvSpPr>
          <p:cNvPr id="4099" name="Rectangle 3"/>
          <p:cNvSpPr>
            <a:spLocks noGrp="1" noChangeArrowheads="1"/>
          </p:cNvSpPr>
          <p:nvPr>
            <p:ph type="title" idx="4294967295"/>
          </p:nvPr>
        </p:nvSpPr>
        <p:spPr>
          <a:xfrm>
            <a:off x="762000" y="80963"/>
            <a:ext cx="8305800" cy="2433637"/>
          </a:xfrm>
        </p:spPr>
        <p:txBody>
          <a:bodyPr/>
          <a:lstStyle/>
          <a:p>
            <a:pPr algn="ctr" eaLnBrk="1" hangingPunct="1"/>
            <a:r>
              <a:rPr lang="en-US" altLang="en-US" sz="4800" b="1" dirty="0" smtClean="0">
                <a:solidFill>
                  <a:schemeClr val="tx1"/>
                </a:solidFill>
              </a:rPr>
              <a:t>Essential Question:</a:t>
            </a:r>
            <a:br>
              <a:rPr lang="en-US" altLang="en-US" sz="4800" b="1" dirty="0" smtClean="0">
                <a:solidFill>
                  <a:schemeClr val="tx1"/>
                </a:solidFill>
              </a:rPr>
            </a:br>
            <a:r>
              <a:rPr lang="en-US" altLang="en-US" sz="4800" b="1" dirty="0" smtClean="0">
                <a:solidFill>
                  <a:schemeClr val="tx1"/>
                </a:solidFill>
              </a:rPr>
              <a:t>How do simple machines make life easier for us?</a:t>
            </a:r>
          </a:p>
        </p:txBody>
      </p:sp>
      <p:sp>
        <p:nvSpPr>
          <p:cNvPr id="4100" name="Text Box 4"/>
          <p:cNvSpPr txBox="1">
            <a:spLocks noChangeArrowheads="1"/>
          </p:cNvSpPr>
          <p:nvPr/>
        </p:nvSpPr>
        <p:spPr bwMode="auto">
          <a:xfrm>
            <a:off x="838200" y="3785386"/>
            <a:ext cx="8305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pPr>
            <a:r>
              <a:rPr lang="en-US" altLang="en-US" sz="3800" b="1" dirty="0">
                <a:solidFill>
                  <a:srgbClr val="EAEAEA"/>
                </a:solidFill>
              </a:rPr>
              <a:t>Standard: </a:t>
            </a:r>
          </a:p>
          <a:p>
            <a:pPr eaLnBrk="1" hangingPunct="1">
              <a:spcBef>
                <a:spcPts val="0"/>
              </a:spcBef>
            </a:pPr>
            <a:r>
              <a:rPr lang="en-US" altLang="en-US" sz="3800" b="1" dirty="0">
                <a:solidFill>
                  <a:srgbClr val="EAEAEA"/>
                </a:solidFill>
              </a:rPr>
              <a:t>S8P3c. Demonstrate the effect </a:t>
            </a:r>
            <a:r>
              <a:rPr lang="en-US" altLang="en-US" sz="3800" b="1" dirty="0" smtClean="0">
                <a:solidFill>
                  <a:srgbClr val="EAEAEA"/>
                </a:solidFill>
              </a:rPr>
              <a:t>of </a:t>
            </a:r>
            <a:r>
              <a:rPr lang="en-US" altLang="en-US" sz="3800" b="1" dirty="0">
                <a:solidFill>
                  <a:srgbClr val="EAEAEA"/>
                </a:solidFill>
              </a:rPr>
              <a:t>simple machines (lever, inclined plane, pulley, wedge, screw, and </a:t>
            </a:r>
            <a:r>
              <a:rPr lang="en-US" altLang="en-US" sz="3800" b="1" dirty="0" smtClean="0">
                <a:solidFill>
                  <a:srgbClr val="EAEAEA"/>
                </a:solidFill>
              </a:rPr>
              <a:t>wheel </a:t>
            </a:r>
            <a:r>
              <a:rPr lang="en-US" altLang="en-US" sz="3800" b="1" dirty="0">
                <a:solidFill>
                  <a:srgbClr val="EAEAEA"/>
                </a:solidFill>
              </a:rPr>
              <a:t>and axle) on work.</a:t>
            </a:r>
          </a:p>
        </p:txBody>
      </p:sp>
      <p:pic>
        <p:nvPicPr>
          <p:cNvPr id="4101" name="Picture 5" descr="C:\Users\bullochsl\AppData\Local\Microsoft\Windows\Temporary Internet Files\Content.IE5\D1CJDD5H\qrcode.2997303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5908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8"/>
          <p:cNvSpPr>
            <a:spLocks noGrp="1"/>
          </p:cNvSpPr>
          <p:nvPr>
            <p:ph type="sldNum" sz="quarter" idx="12"/>
          </p:nvPr>
        </p:nvSpPr>
        <p:spPr/>
        <p:txBody>
          <a:bodyPr/>
          <a:lstStyle/>
          <a:p>
            <a:pPr>
              <a:defRPr/>
            </a:pPr>
            <a:fld id="{AF26DD3A-A3E5-468A-BBFA-174FF7341F1D}" type="slidenum">
              <a:rPr lang="en-US"/>
              <a:pPr>
                <a:defRPr/>
              </a:pPr>
              <a:t>20</a:t>
            </a:fld>
            <a:endParaRPr lang="en-US"/>
          </a:p>
        </p:txBody>
      </p:sp>
      <p:sp>
        <p:nvSpPr>
          <p:cNvPr id="22531" name="Rectangle 4"/>
          <p:cNvSpPr>
            <a:spLocks noGrp="1" noChangeArrowheads="1"/>
          </p:cNvSpPr>
          <p:nvPr>
            <p:ph type="title" sz="quarter"/>
          </p:nvPr>
        </p:nvSpPr>
        <p:spPr>
          <a:xfrm>
            <a:off x="990600" y="0"/>
            <a:ext cx="7772400" cy="1143000"/>
          </a:xfrm>
        </p:spPr>
        <p:txBody>
          <a:bodyPr/>
          <a:lstStyle/>
          <a:p>
            <a:pPr algn="ctr" eaLnBrk="1" hangingPunct="1"/>
            <a:r>
              <a:rPr lang="en-US" altLang="en-US" sz="7200" b="1" u="sng" smtClean="0">
                <a:solidFill>
                  <a:schemeClr val="tx1"/>
                </a:solidFill>
              </a:rPr>
              <a:t>Wedge</a:t>
            </a:r>
          </a:p>
        </p:txBody>
      </p:sp>
      <p:grpSp>
        <p:nvGrpSpPr>
          <p:cNvPr id="22532" name="Group 5"/>
          <p:cNvGrpSpPr>
            <a:grpSpLocks/>
          </p:cNvGrpSpPr>
          <p:nvPr/>
        </p:nvGrpSpPr>
        <p:grpSpPr bwMode="auto">
          <a:xfrm>
            <a:off x="1087438" y="1511300"/>
            <a:ext cx="2216150" cy="2841625"/>
            <a:chOff x="1239253" y="1269033"/>
            <a:chExt cx="2217019" cy="2838854"/>
          </a:xfrm>
        </p:grpSpPr>
        <p:pic>
          <p:nvPicPr>
            <p:cNvPr id="22545" name="Picture 5" descr="wood 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472" y="1269033"/>
              <a:ext cx="2209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46" name="Text Box 7"/>
            <p:cNvSpPr txBox="1">
              <a:spLocks noChangeArrowheads="1"/>
            </p:cNvSpPr>
            <p:nvPr/>
          </p:nvSpPr>
          <p:spPr bwMode="auto">
            <a:xfrm>
              <a:off x="1239253" y="3528449"/>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Axe</a:t>
              </a:r>
            </a:p>
          </p:txBody>
        </p:sp>
      </p:grpSp>
      <p:grpSp>
        <p:nvGrpSpPr>
          <p:cNvPr id="22533" name="Group 4"/>
          <p:cNvGrpSpPr>
            <a:grpSpLocks/>
          </p:cNvGrpSpPr>
          <p:nvPr/>
        </p:nvGrpSpPr>
        <p:grpSpPr bwMode="auto">
          <a:xfrm>
            <a:off x="3771900" y="1524000"/>
            <a:ext cx="2057400" cy="3006725"/>
            <a:chOff x="3924300" y="1524000"/>
            <a:chExt cx="2057400" cy="3006291"/>
          </a:xfrm>
        </p:grpSpPr>
        <p:pic>
          <p:nvPicPr>
            <p:cNvPr id="22543" name="Picture 8" descr="zip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524000"/>
              <a:ext cx="1323975" cy="2286000"/>
            </a:xfrm>
            <a:prstGeom prst="rect">
              <a:avLst/>
            </a:prstGeom>
            <a:noFill/>
            <a:ln w="2222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44" name="Text Box 10"/>
            <p:cNvSpPr txBox="1">
              <a:spLocks noChangeArrowheads="1"/>
            </p:cNvSpPr>
            <p:nvPr/>
          </p:nvSpPr>
          <p:spPr bwMode="auto">
            <a:xfrm>
              <a:off x="3924300" y="3950853"/>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Zipper</a:t>
              </a:r>
            </a:p>
          </p:txBody>
        </p:sp>
      </p:grpSp>
      <p:grpSp>
        <p:nvGrpSpPr>
          <p:cNvPr id="22534" name="Group 3"/>
          <p:cNvGrpSpPr>
            <a:grpSpLocks/>
          </p:cNvGrpSpPr>
          <p:nvPr/>
        </p:nvGrpSpPr>
        <p:grpSpPr bwMode="auto">
          <a:xfrm>
            <a:off x="6459538" y="1508125"/>
            <a:ext cx="2286000" cy="2844800"/>
            <a:chOff x="6705600" y="1295400"/>
            <a:chExt cx="2286000" cy="2843781"/>
          </a:xfrm>
        </p:grpSpPr>
        <p:pic>
          <p:nvPicPr>
            <p:cNvPr id="22541" name="Picture 11" descr="kniv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295400"/>
              <a:ext cx="2286000" cy="221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42" name="Text Box 13"/>
            <p:cNvSpPr txBox="1">
              <a:spLocks noChangeArrowheads="1"/>
            </p:cNvSpPr>
            <p:nvPr/>
          </p:nvSpPr>
          <p:spPr bwMode="auto">
            <a:xfrm>
              <a:off x="6896100" y="3559743"/>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Knife</a:t>
              </a:r>
            </a:p>
          </p:txBody>
        </p:sp>
      </p:grpSp>
      <p:grpSp>
        <p:nvGrpSpPr>
          <p:cNvPr id="22535" name="Group 1"/>
          <p:cNvGrpSpPr>
            <a:grpSpLocks/>
          </p:cNvGrpSpPr>
          <p:nvPr/>
        </p:nvGrpSpPr>
        <p:grpSpPr bwMode="auto">
          <a:xfrm>
            <a:off x="1295400" y="4724400"/>
            <a:ext cx="3200400" cy="1924050"/>
            <a:chOff x="1295400" y="4724400"/>
            <a:chExt cx="3200400" cy="1924050"/>
          </a:xfrm>
        </p:grpSpPr>
        <p:pic>
          <p:nvPicPr>
            <p:cNvPr id="22539" name="Picture 15" descr="sh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724400"/>
              <a:ext cx="1852613" cy="192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40" name="Text Box 17"/>
            <p:cNvSpPr txBox="1">
              <a:spLocks noChangeArrowheads="1"/>
            </p:cNvSpPr>
            <p:nvPr/>
          </p:nvSpPr>
          <p:spPr bwMode="auto">
            <a:xfrm>
              <a:off x="3048000" y="5334000"/>
              <a:ext cx="1447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Boat Stern</a:t>
              </a:r>
            </a:p>
          </p:txBody>
        </p:sp>
      </p:grpSp>
      <p:grpSp>
        <p:nvGrpSpPr>
          <p:cNvPr id="22536" name="Group 2"/>
          <p:cNvGrpSpPr>
            <a:grpSpLocks/>
          </p:cNvGrpSpPr>
          <p:nvPr/>
        </p:nvGrpSpPr>
        <p:grpSpPr bwMode="auto">
          <a:xfrm>
            <a:off x="5410200" y="4495800"/>
            <a:ext cx="3005138" cy="1874838"/>
            <a:chOff x="5410200" y="4495800"/>
            <a:chExt cx="3005138" cy="1874838"/>
          </a:xfrm>
        </p:grpSpPr>
        <p:pic>
          <p:nvPicPr>
            <p:cNvPr id="22537" name="Picture 18" descr="MCj032245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4495800"/>
              <a:ext cx="148113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19"/>
            <p:cNvSpPr txBox="1">
              <a:spLocks noChangeArrowheads="1"/>
            </p:cNvSpPr>
            <p:nvPr/>
          </p:nvSpPr>
          <p:spPr bwMode="auto">
            <a:xfrm>
              <a:off x="5410200" y="5257800"/>
              <a:ext cx="1752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Bottle Opener</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1000"/>
                                        <p:tgtEl>
                                          <p:spTgt spid="22531"/>
                                        </p:tgtEl>
                                      </p:cBhvr>
                                    </p:animEffect>
                                    <p:anim calcmode="lin" valueType="num">
                                      <p:cBhvr>
                                        <p:cTn id="8" dur="1000" fill="hold"/>
                                        <p:tgtEl>
                                          <p:spTgt spid="22531"/>
                                        </p:tgtEl>
                                        <p:attrNameLst>
                                          <p:attrName>ppt_x</p:attrName>
                                        </p:attrNameLst>
                                      </p:cBhvr>
                                      <p:tavLst>
                                        <p:tav tm="0">
                                          <p:val>
                                            <p:strVal val="#ppt_x"/>
                                          </p:val>
                                        </p:tav>
                                        <p:tav tm="100000">
                                          <p:val>
                                            <p:strVal val="#ppt_x"/>
                                          </p:val>
                                        </p:tav>
                                      </p:tavLst>
                                    </p:anim>
                                    <p:anim calcmode="lin" valueType="num">
                                      <p:cBhvr>
                                        <p:cTn id="9" dur="1000" fill="hold"/>
                                        <p:tgtEl>
                                          <p:spTgt spid="2253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2532"/>
                                        </p:tgtEl>
                                        <p:attrNameLst>
                                          <p:attrName>style.visibility</p:attrName>
                                        </p:attrNameLst>
                                      </p:cBhvr>
                                      <p:to>
                                        <p:strVal val="visible"/>
                                      </p:to>
                                    </p:set>
                                    <p:animEffect transition="in" filter="fade">
                                      <p:cBhvr>
                                        <p:cTn id="14" dur="1000"/>
                                        <p:tgtEl>
                                          <p:spTgt spid="22532"/>
                                        </p:tgtEl>
                                      </p:cBhvr>
                                    </p:animEffect>
                                    <p:anim calcmode="lin" valueType="num">
                                      <p:cBhvr>
                                        <p:cTn id="15" dur="1000" fill="hold"/>
                                        <p:tgtEl>
                                          <p:spTgt spid="22532"/>
                                        </p:tgtEl>
                                        <p:attrNameLst>
                                          <p:attrName>ppt_x</p:attrName>
                                        </p:attrNameLst>
                                      </p:cBhvr>
                                      <p:tavLst>
                                        <p:tav tm="0">
                                          <p:val>
                                            <p:strVal val="#ppt_x"/>
                                          </p:val>
                                        </p:tav>
                                        <p:tav tm="100000">
                                          <p:val>
                                            <p:strVal val="#ppt_x"/>
                                          </p:val>
                                        </p:tav>
                                      </p:tavLst>
                                    </p:anim>
                                    <p:anim calcmode="lin" valueType="num">
                                      <p:cBhvr>
                                        <p:cTn id="16"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2533"/>
                                        </p:tgtEl>
                                        <p:attrNameLst>
                                          <p:attrName>style.visibility</p:attrName>
                                        </p:attrNameLst>
                                      </p:cBhvr>
                                      <p:to>
                                        <p:strVal val="visible"/>
                                      </p:to>
                                    </p:set>
                                    <p:animEffect transition="in" filter="fade">
                                      <p:cBhvr>
                                        <p:cTn id="21" dur="1000"/>
                                        <p:tgtEl>
                                          <p:spTgt spid="22533"/>
                                        </p:tgtEl>
                                      </p:cBhvr>
                                    </p:animEffect>
                                    <p:anim calcmode="lin" valueType="num">
                                      <p:cBhvr>
                                        <p:cTn id="22" dur="1000" fill="hold"/>
                                        <p:tgtEl>
                                          <p:spTgt spid="22533"/>
                                        </p:tgtEl>
                                        <p:attrNameLst>
                                          <p:attrName>ppt_x</p:attrName>
                                        </p:attrNameLst>
                                      </p:cBhvr>
                                      <p:tavLst>
                                        <p:tav tm="0">
                                          <p:val>
                                            <p:strVal val="#ppt_x"/>
                                          </p:val>
                                        </p:tav>
                                        <p:tav tm="100000">
                                          <p:val>
                                            <p:strVal val="#ppt_x"/>
                                          </p:val>
                                        </p:tav>
                                      </p:tavLst>
                                    </p:anim>
                                    <p:anim calcmode="lin" valueType="num">
                                      <p:cBhvr>
                                        <p:cTn id="23" dur="1000" fill="hold"/>
                                        <p:tgtEl>
                                          <p:spTgt spid="2253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2534"/>
                                        </p:tgtEl>
                                        <p:attrNameLst>
                                          <p:attrName>style.visibility</p:attrName>
                                        </p:attrNameLst>
                                      </p:cBhvr>
                                      <p:to>
                                        <p:strVal val="visible"/>
                                      </p:to>
                                    </p:set>
                                    <p:animEffect transition="in" filter="fade">
                                      <p:cBhvr>
                                        <p:cTn id="28" dur="1000"/>
                                        <p:tgtEl>
                                          <p:spTgt spid="22534"/>
                                        </p:tgtEl>
                                      </p:cBhvr>
                                    </p:animEffect>
                                    <p:anim calcmode="lin" valueType="num">
                                      <p:cBhvr>
                                        <p:cTn id="29" dur="1000" fill="hold"/>
                                        <p:tgtEl>
                                          <p:spTgt spid="22534"/>
                                        </p:tgtEl>
                                        <p:attrNameLst>
                                          <p:attrName>ppt_x</p:attrName>
                                        </p:attrNameLst>
                                      </p:cBhvr>
                                      <p:tavLst>
                                        <p:tav tm="0">
                                          <p:val>
                                            <p:strVal val="#ppt_x"/>
                                          </p:val>
                                        </p:tav>
                                        <p:tav tm="100000">
                                          <p:val>
                                            <p:strVal val="#ppt_x"/>
                                          </p:val>
                                        </p:tav>
                                      </p:tavLst>
                                    </p:anim>
                                    <p:anim calcmode="lin" valueType="num">
                                      <p:cBhvr>
                                        <p:cTn id="30" dur="1000" fill="hold"/>
                                        <p:tgtEl>
                                          <p:spTgt spid="22534"/>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2535"/>
                                        </p:tgtEl>
                                        <p:attrNameLst>
                                          <p:attrName>style.visibility</p:attrName>
                                        </p:attrNameLst>
                                      </p:cBhvr>
                                      <p:to>
                                        <p:strVal val="visible"/>
                                      </p:to>
                                    </p:set>
                                    <p:animEffect transition="in" filter="fade">
                                      <p:cBhvr>
                                        <p:cTn id="35" dur="1000"/>
                                        <p:tgtEl>
                                          <p:spTgt spid="22535"/>
                                        </p:tgtEl>
                                      </p:cBhvr>
                                    </p:animEffect>
                                    <p:anim calcmode="lin" valueType="num">
                                      <p:cBhvr>
                                        <p:cTn id="36" dur="1000" fill="hold"/>
                                        <p:tgtEl>
                                          <p:spTgt spid="22535"/>
                                        </p:tgtEl>
                                        <p:attrNameLst>
                                          <p:attrName>ppt_x</p:attrName>
                                        </p:attrNameLst>
                                      </p:cBhvr>
                                      <p:tavLst>
                                        <p:tav tm="0">
                                          <p:val>
                                            <p:strVal val="#ppt_x"/>
                                          </p:val>
                                        </p:tav>
                                        <p:tav tm="100000">
                                          <p:val>
                                            <p:strVal val="#ppt_x"/>
                                          </p:val>
                                        </p:tav>
                                      </p:tavLst>
                                    </p:anim>
                                    <p:anim calcmode="lin" valueType="num">
                                      <p:cBhvr>
                                        <p:cTn id="37" dur="1000" fill="hold"/>
                                        <p:tgtEl>
                                          <p:spTgt spid="22535"/>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22536"/>
                                        </p:tgtEl>
                                        <p:attrNameLst>
                                          <p:attrName>style.visibility</p:attrName>
                                        </p:attrNameLst>
                                      </p:cBhvr>
                                      <p:to>
                                        <p:strVal val="visible"/>
                                      </p:to>
                                    </p:set>
                                    <p:animEffect transition="in" filter="fade">
                                      <p:cBhvr>
                                        <p:cTn id="42" dur="1000"/>
                                        <p:tgtEl>
                                          <p:spTgt spid="22536"/>
                                        </p:tgtEl>
                                      </p:cBhvr>
                                    </p:animEffect>
                                    <p:anim calcmode="lin" valueType="num">
                                      <p:cBhvr>
                                        <p:cTn id="43" dur="1000" fill="hold"/>
                                        <p:tgtEl>
                                          <p:spTgt spid="22536"/>
                                        </p:tgtEl>
                                        <p:attrNameLst>
                                          <p:attrName>ppt_x</p:attrName>
                                        </p:attrNameLst>
                                      </p:cBhvr>
                                      <p:tavLst>
                                        <p:tav tm="0">
                                          <p:val>
                                            <p:strVal val="#ppt_x"/>
                                          </p:val>
                                        </p:tav>
                                        <p:tav tm="100000">
                                          <p:val>
                                            <p:strVal val="#ppt_x"/>
                                          </p:val>
                                        </p:tav>
                                      </p:tavLst>
                                    </p:anim>
                                    <p:anim calcmode="lin" valueType="num">
                                      <p:cBhvr>
                                        <p:cTn id="44" dur="1000" fill="hold"/>
                                        <p:tgtEl>
                                          <p:spTgt spid="225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Grp="1" noChangeArrowheads="1"/>
          </p:cNvSpPr>
          <p:nvPr>
            <p:ph type="sldNum" sz="quarter" idx="12"/>
          </p:nvPr>
        </p:nvSpPr>
        <p:spPr/>
        <p:txBody>
          <a:bodyPr/>
          <a:lstStyle/>
          <a:p>
            <a:pPr>
              <a:defRPr/>
            </a:pPr>
            <a:fld id="{9B057C55-00D5-4B65-ADD4-8FB5D5607915}" type="slidenum">
              <a:rPr lang="en-US"/>
              <a:pPr>
                <a:defRPr/>
              </a:pPr>
              <a:t>21</a:t>
            </a:fld>
            <a:endParaRPr lang="en-US"/>
          </a:p>
        </p:txBody>
      </p:sp>
      <p:sp>
        <p:nvSpPr>
          <p:cNvPr id="23555" name="Rectangle 4"/>
          <p:cNvSpPr>
            <a:spLocks noGrp="1" noChangeArrowheads="1"/>
          </p:cNvSpPr>
          <p:nvPr>
            <p:ph type="ctrTitle"/>
          </p:nvPr>
        </p:nvSpPr>
        <p:spPr>
          <a:xfrm>
            <a:off x="1676400" y="304800"/>
            <a:ext cx="6019800" cy="1143000"/>
          </a:xfrm>
        </p:spPr>
        <p:txBody>
          <a:bodyPr/>
          <a:lstStyle/>
          <a:p>
            <a:pPr algn="ctr" eaLnBrk="1" hangingPunct="1"/>
            <a:r>
              <a:rPr lang="en-US" altLang="en-US" sz="8800" b="1" u="sng" smtClean="0">
                <a:solidFill>
                  <a:schemeClr val="tx1"/>
                </a:solidFill>
              </a:rPr>
              <a:t>Wedge</a:t>
            </a:r>
          </a:p>
        </p:txBody>
      </p:sp>
      <p:sp>
        <p:nvSpPr>
          <p:cNvPr id="23556" name="Rectangle 5"/>
          <p:cNvSpPr>
            <a:spLocks noGrp="1" noChangeArrowheads="1"/>
          </p:cNvSpPr>
          <p:nvPr>
            <p:ph type="subTitle" idx="1"/>
          </p:nvPr>
        </p:nvSpPr>
        <p:spPr>
          <a:xfrm>
            <a:off x="990600" y="1828800"/>
            <a:ext cx="7696200" cy="4724400"/>
          </a:xfrm>
        </p:spPr>
        <p:txBody>
          <a:bodyPr/>
          <a:lstStyle/>
          <a:p>
            <a:pPr algn="ctr" eaLnBrk="1" hangingPunct="1"/>
            <a:r>
              <a:rPr lang="en-US" altLang="en-US" sz="5400" smtClean="0"/>
              <a:t>Other examples:</a:t>
            </a:r>
          </a:p>
          <a:p>
            <a:pPr eaLnBrk="1" hangingPunct="1"/>
            <a:endParaRPr lang="en-US" altLang="en-US" sz="2000" smtClean="0"/>
          </a:p>
          <a:p>
            <a:pPr algn="ctr" eaLnBrk="1" hangingPunct="1"/>
            <a:r>
              <a:rPr lang="en-US" altLang="en-US" sz="4800" smtClean="0">
                <a:hlinkClick r:id="rId3"/>
              </a:rPr>
              <a:t>http://www.mikids.com/SMachinesWedges.htm</a:t>
            </a:r>
            <a:endParaRPr lang="en-US" altLang="en-US" sz="4800" smtClean="0"/>
          </a:p>
          <a:p>
            <a:pPr eaLnBrk="1" hangingPunct="1"/>
            <a:endParaRPr lang="en-US" altLang="en-US" sz="2000" smtClean="0"/>
          </a:p>
          <a:p>
            <a:pPr algn="ctr" eaLnBrk="1" hangingPunct="1"/>
            <a:r>
              <a:rPr lang="en-US" altLang="en-US" sz="4800" smtClean="0"/>
              <a:t>Door stop, forklift “forks”, teeth</a:t>
            </a:r>
          </a:p>
          <a:p>
            <a:pPr eaLnBrk="1" hangingPunct="1"/>
            <a:endParaRPr lang="en-US" altLang="en-US" smtClean="0"/>
          </a:p>
          <a:p>
            <a:pPr eaLnBrk="1" hangingPunct="1"/>
            <a:endParaRPr lang="en-US" altLang="en-US"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1000"/>
                                        <p:tgtEl>
                                          <p:spTgt spid="23555"/>
                                        </p:tgtEl>
                                      </p:cBhvr>
                                    </p:animEffect>
                                    <p:anim calcmode="lin" valueType="num">
                                      <p:cBhvr>
                                        <p:cTn id="8" dur="1000" fill="hold"/>
                                        <p:tgtEl>
                                          <p:spTgt spid="23555"/>
                                        </p:tgtEl>
                                        <p:attrNameLst>
                                          <p:attrName>ppt_x</p:attrName>
                                        </p:attrNameLst>
                                      </p:cBhvr>
                                      <p:tavLst>
                                        <p:tav tm="0">
                                          <p:val>
                                            <p:strVal val="#ppt_x"/>
                                          </p:val>
                                        </p:tav>
                                        <p:tav tm="100000">
                                          <p:val>
                                            <p:strVal val="#ppt_x"/>
                                          </p:val>
                                        </p:tav>
                                      </p:tavLst>
                                    </p:anim>
                                    <p:anim calcmode="lin" valueType="num">
                                      <p:cBhvr>
                                        <p:cTn id="9" dur="1000" fill="hold"/>
                                        <p:tgtEl>
                                          <p:spTgt spid="2355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23556">
                                            <p:txEl>
                                              <p:pRg st="0" end="0"/>
                                            </p:txEl>
                                          </p:spTgt>
                                        </p:tgtEl>
                                        <p:attrNameLst>
                                          <p:attrName>style.visibility</p:attrName>
                                        </p:attrNameLst>
                                      </p:cBhvr>
                                      <p:to>
                                        <p:strVal val="visible"/>
                                      </p:to>
                                    </p:set>
                                    <p:animEffect transition="in" filter="fade">
                                      <p:cBhvr>
                                        <p:cTn id="13" dur="1000"/>
                                        <p:tgtEl>
                                          <p:spTgt spid="23556">
                                            <p:txEl>
                                              <p:pRg st="0" end="0"/>
                                            </p:txEl>
                                          </p:spTgt>
                                        </p:tgtEl>
                                      </p:cBhvr>
                                    </p:animEffect>
                                    <p:anim calcmode="lin" valueType="num">
                                      <p:cBhvr>
                                        <p:cTn id="14" dur="10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3556">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23556">
                                            <p:txEl>
                                              <p:pRg st="2" end="2"/>
                                            </p:txEl>
                                          </p:spTgt>
                                        </p:tgtEl>
                                        <p:attrNameLst>
                                          <p:attrName>style.visibility</p:attrName>
                                        </p:attrNameLst>
                                      </p:cBhvr>
                                      <p:to>
                                        <p:strVal val="visible"/>
                                      </p:to>
                                    </p:set>
                                    <p:animEffect transition="in" filter="fade">
                                      <p:cBhvr>
                                        <p:cTn id="19" dur="1000"/>
                                        <p:tgtEl>
                                          <p:spTgt spid="23556">
                                            <p:txEl>
                                              <p:pRg st="2" end="2"/>
                                            </p:txEl>
                                          </p:spTgt>
                                        </p:tgtEl>
                                      </p:cBhvr>
                                    </p:animEffect>
                                    <p:anim calcmode="lin" valueType="num">
                                      <p:cBhvr>
                                        <p:cTn id="20" dur="1000" fill="hold"/>
                                        <p:tgtEl>
                                          <p:spTgt spid="2355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556">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4000"/>
                            </p:stCondLst>
                            <p:childTnLst>
                              <p:par>
                                <p:cTn id="23" presetID="42" presetClass="entr" presetSubtype="0" fill="hold" grpId="0" nodeType="afterEffect">
                                  <p:stCondLst>
                                    <p:cond delay="500"/>
                                  </p:stCondLst>
                                  <p:childTnLst>
                                    <p:set>
                                      <p:cBhvr>
                                        <p:cTn id="24" dur="1" fill="hold">
                                          <p:stCondLst>
                                            <p:cond delay="0"/>
                                          </p:stCondLst>
                                        </p:cTn>
                                        <p:tgtEl>
                                          <p:spTgt spid="23556">
                                            <p:txEl>
                                              <p:pRg st="4" end="4"/>
                                            </p:txEl>
                                          </p:spTgt>
                                        </p:tgtEl>
                                        <p:attrNameLst>
                                          <p:attrName>style.visibility</p:attrName>
                                        </p:attrNameLst>
                                      </p:cBhvr>
                                      <p:to>
                                        <p:strVal val="visible"/>
                                      </p:to>
                                    </p:set>
                                    <p:animEffect transition="in" filter="fade">
                                      <p:cBhvr>
                                        <p:cTn id="25" dur="1000"/>
                                        <p:tgtEl>
                                          <p:spTgt spid="23556">
                                            <p:txEl>
                                              <p:pRg st="4" end="4"/>
                                            </p:txEl>
                                          </p:spTgt>
                                        </p:tgtEl>
                                      </p:cBhvr>
                                    </p:animEffect>
                                    <p:anim calcmode="lin" valueType="num">
                                      <p:cBhvr>
                                        <p:cTn id="26" dur="1000" fill="hold"/>
                                        <p:tgtEl>
                                          <p:spTgt spid="23556">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35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58527C67-70F3-436D-8307-F6123B71AE58}" type="slidenum">
              <a:rPr lang="en-US"/>
              <a:pPr>
                <a:defRPr/>
              </a:pPr>
              <a:t>22</a:t>
            </a:fld>
            <a:endParaRPr lang="en-US"/>
          </a:p>
        </p:txBody>
      </p:sp>
      <p:sp>
        <p:nvSpPr>
          <p:cNvPr id="24579" name="Rectangle 2"/>
          <p:cNvSpPr>
            <a:spLocks noGrp="1" noChangeArrowheads="1"/>
          </p:cNvSpPr>
          <p:nvPr>
            <p:ph type="title"/>
          </p:nvPr>
        </p:nvSpPr>
        <p:spPr>
          <a:xfrm>
            <a:off x="914400" y="-15875"/>
            <a:ext cx="7772400" cy="2682875"/>
          </a:xfrm>
        </p:spPr>
        <p:txBody>
          <a:bodyPr/>
          <a:lstStyle/>
          <a:p>
            <a:pPr algn="ctr" eaLnBrk="1" hangingPunct="1"/>
            <a:r>
              <a:rPr lang="en-US" altLang="en-US" sz="4000" smtClean="0">
                <a:solidFill>
                  <a:schemeClr val="tx1"/>
                </a:solidFill>
              </a:rPr>
              <a:t>Add these and any other examples of a wedge to your Simple Machines Graphic Organizer.</a:t>
            </a:r>
          </a:p>
        </p:txBody>
      </p:sp>
      <p:graphicFrame>
        <p:nvGraphicFramePr>
          <p:cNvPr id="24580" name="Object 1"/>
          <p:cNvGraphicFramePr>
            <a:graphicFrameLocks noChangeAspect="1"/>
          </p:cNvGraphicFramePr>
          <p:nvPr/>
        </p:nvGraphicFramePr>
        <p:xfrm>
          <a:off x="2514600" y="3048000"/>
          <a:ext cx="4572000" cy="3532188"/>
        </p:xfrm>
        <a:graphic>
          <a:graphicData uri="http://schemas.openxmlformats.org/presentationml/2006/ole">
            <mc:AlternateContent xmlns:mc="http://schemas.openxmlformats.org/markup-compatibility/2006">
              <mc:Choice xmlns:v="urn:schemas-microsoft-com:vml" Requires="v">
                <p:oleObj spid="_x0000_s24585" name="Acrobat Document" r:id="rId4" imgW="5029155" imgH="3886200" progId="AcroExch.Document.11">
                  <p:embed/>
                </p:oleObj>
              </mc:Choice>
              <mc:Fallback>
                <p:oleObj name="Acrobat Document" r:id="rId4" imgW="5029155" imgH="3886200" progId="AcroExch.Document.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048000"/>
                        <a:ext cx="4572000" cy="3532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925D375-4671-46BD-A25F-6BAE59D4798A}" type="slidenum">
              <a:rPr lang="en-US"/>
              <a:pPr>
                <a:defRPr/>
              </a:pPr>
              <a:t>23</a:t>
            </a:fld>
            <a:endParaRPr lang="en-US"/>
          </a:p>
        </p:txBody>
      </p:sp>
      <p:sp>
        <p:nvSpPr>
          <p:cNvPr id="25603" name="Rectangle 4"/>
          <p:cNvSpPr>
            <a:spLocks noGrp="1" noChangeArrowheads="1"/>
          </p:cNvSpPr>
          <p:nvPr>
            <p:ph type="title"/>
          </p:nvPr>
        </p:nvSpPr>
        <p:spPr>
          <a:xfrm>
            <a:off x="990600" y="1981200"/>
            <a:ext cx="4419600" cy="1676400"/>
          </a:xfrm>
        </p:spPr>
        <p:txBody>
          <a:bodyPr/>
          <a:lstStyle/>
          <a:p>
            <a:pPr algn="ctr" eaLnBrk="1" hangingPunct="1"/>
            <a:r>
              <a:rPr lang="en-US" altLang="en-US" sz="11500" u="sng" smtClean="0">
                <a:solidFill>
                  <a:schemeClr val="tx1"/>
                </a:solidFill>
              </a:rPr>
              <a:t>Screw</a:t>
            </a:r>
          </a:p>
        </p:txBody>
      </p:sp>
      <p:pic>
        <p:nvPicPr>
          <p:cNvPr id="25604" name="Picture 5" descr="6528_a_scre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67400" y="990600"/>
            <a:ext cx="2644775" cy="4883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50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2000"/>
                                        <p:tgtEl>
                                          <p:spTgt spid="25603"/>
                                        </p:tgtEl>
                                      </p:cBhvr>
                                    </p:animEffect>
                                    <p:anim calcmode="lin" valueType="num">
                                      <p:cBhvr>
                                        <p:cTn id="8" dur="2000" fill="hold"/>
                                        <p:tgtEl>
                                          <p:spTgt spid="25603"/>
                                        </p:tgtEl>
                                        <p:attrNameLst>
                                          <p:attrName>ppt_w</p:attrName>
                                        </p:attrNameLst>
                                      </p:cBhvr>
                                      <p:tavLst>
                                        <p:tav tm="0" fmla="#ppt_w*sin(2.5*pi*$)">
                                          <p:val>
                                            <p:fltVal val="0"/>
                                          </p:val>
                                        </p:tav>
                                        <p:tav tm="100000">
                                          <p:val>
                                            <p:fltVal val="1"/>
                                          </p:val>
                                        </p:tav>
                                      </p:tavLst>
                                    </p:anim>
                                    <p:anim calcmode="lin" valueType="num">
                                      <p:cBhvr>
                                        <p:cTn id="9" dur="2000" fill="hold"/>
                                        <p:tgtEl>
                                          <p:spTgt spid="2560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500"/>
                                  </p:stCondLst>
                                  <p:childTnLst>
                                    <p:set>
                                      <p:cBhvr>
                                        <p:cTn id="11" dur="1" fill="hold">
                                          <p:stCondLst>
                                            <p:cond delay="0"/>
                                          </p:stCondLst>
                                        </p:cTn>
                                        <p:tgtEl>
                                          <p:spTgt spid="25604"/>
                                        </p:tgtEl>
                                        <p:attrNameLst>
                                          <p:attrName>style.visibility</p:attrName>
                                        </p:attrNameLst>
                                      </p:cBhvr>
                                      <p:to>
                                        <p:strVal val="visible"/>
                                      </p:to>
                                    </p:set>
                                    <p:animEffect transition="in" filter="fade">
                                      <p:cBhvr>
                                        <p:cTn id="12" dur="2000"/>
                                        <p:tgtEl>
                                          <p:spTgt spid="25604"/>
                                        </p:tgtEl>
                                      </p:cBhvr>
                                    </p:animEffect>
                                    <p:anim calcmode="lin" valueType="num">
                                      <p:cBhvr>
                                        <p:cTn id="13" dur="2000" fill="hold"/>
                                        <p:tgtEl>
                                          <p:spTgt spid="25604"/>
                                        </p:tgtEl>
                                        <p:attrNameLst>
                                          <p:attrName>ppt_w</p:attrName>
                                        </p:attrNameLst>
                                      </p:cBhvr>
                                      <p:tavLst>
                                        <p:tav tm="0" fmla="#ppt_w*sin(2.5*pi*$)">
                                          <p:val>
                                            <p:fltVal val="0"/>
                                          </p:val>
                                        </p:tav>
                                        <p:tav tm="100000">
                                          <p:val>
                                            <p:fltVal val="1"/>
                                          </p:val>
                                        </p:tav>
                                      </p:tavLst>
                                    </p:anim>
                                    <p:anim calcmode="lin" valueType="num">
                                      <p:cBhvr>
                                        <p:cTn id="14" dur="2000" fill="hold"/>
                                        <p:tgtEl>
                                          <p:spTgt spid="256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A4E711CA-2CF7-4542-8368-A41737EF1093}" type="slidenum">
              <a:rPr lang="en-US"/>
              <a:pPr>
                <a:defRPr/>
              </a:pPr>
              <a:t>24</a:t>
            </a:fld>
            <a:endParaRPr lang="en-US"/>
          </a:p>
        </p:txBody>
      </p:sp>
      <p:sp>
        <p:nvSpPr>
          <p:cNvPr id="26627" name="Rectangle 2"/>
          <p:cNvSpPr>
            <a:spLocks noGrp="1" noChangeArrowheads="1"/>
          </p:cNvSpPr>
          <p:nvPr>
            <p:ph type="title"/>
          </p:nvPr>
        </p:nvSpPr>
        <p:spPr>
          <a:xfrm>
            <a:off x="1044575" y="304800"/>
            <a:ext cx="2895600" cy="1143000"/>
          </a:xfrm>
        </p:spPr>
        <p:txBody>
          <a:bodyPr/>
          <a:lstStyle/>
          <a:p>
            <a:pPr algn="ctr" eaLnBrk="1" hangingPunct="1"/>
            <a:r>
              <a:rPr lang="en-US" altLang="en-US" sz="7200" b="1" u="sng" smtClean="0">
                <a:solidFill>
                  <a:schemeClr val="tx1"/>
                </a:solidFill>
              </a:rPr>
              <a:t>Screw</a:t>
            </a:r>
          </a:p>
        </p:txBody>
      </p:sp>
      <p:sp>
        <p:nvSpPr>
          <p:cNvPr id="26628" name="Rectangle 3"/>
          <p:cNvSpPr>
            <a:spLocks noGrp="1" noChangeArrowheads="1"/>
          </p:cNvSpPr>
          <p:nvPr>
            <p:ph type="body" sz="half" idx="1"/>
          </p:nvPr>
        </p:nvSpPr>
        <p:spPr>
          <a:xfrm>
            <a:off x="4191000" y="152400"/>
            <a:ext cx="4746625" cy="6324600"/>
          </a:xfrm>
        </p:spPr>
        <p:txBody>
          <a:bodyPr/>
          <a:lstStyle/>
          <a:p>
            <a:pPr eaLnBrk="1" hangingPunct="1">
              <a:buClr>
                <a:schemeClr val="tx1"/>
              </a:buClr>
            </a:pPr>
            <a:r>
              <a:rPr lang="en-US" altLang="en-US" sz="3600" smtClean="0"/>
              <a:t>Inclined plane wrapped around a cylinder with a wedge at the tip</a:t>
            </a:r>
          </a:p>
          <a:p>
            <a:pPr eaLnBrk="1" hangingPunct="1">
              <a:buClr>
                <a:schemeClr val="tx1"/>
              </a:buClr>
            </a:pPr>
            <a:r>
              <a:rPr lang="en-US" altLang="en-US" sz="3600" smtClean="0"/>
              <a:t>Makes work easier because it applies lots of force with little effort</a:t>
            </a:r>
          </a:p>
          <a:p>
            <a:pPr eaLnBrk="1" hangingPunct="1">
              <a:buClr>
                <a:schemeClr val="tx1"/>
              </a:buClr>
            </a:pPr>
            <a:r>
              <a:rPr lang="en-US" altLang="en-US" sz="3600" smtClean="0"/>
              <a:t>Makes work easier because it is used to hold things together</a:t>
            </a:r>
          </a:p>
          <a:p>
            <a:pPr eaLnBrk="1" hangingPunct="1">
              <a:buClr>
                <a:schemeClr val="tx1"/>
              </a:buClr>
            </a:pPr>
            <a:endParaRPr lang="en-US" altLang="en-US" sz="2800" smtClean="0"/>
          </a:p>
        </p:txBody>
      </p:sp>
      <p:pic>
        <p:nvPicPr>
          <p:cNvPr id="26629" name="Picture 4" descr="j029003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rot="17509237">
            <a:off x="1569244" y="1862932"/>
            <a:ext cx="2516187"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6630" name="Group 2"/>
          <p:cNvGrpSpPr>
            <a:grpSpLocks/>
          </p:cNvGrpSpPr>
          <p:nvPr/>
        </p:nvGrpSpPr>
        <p:grpSpPr bwMode="auto">
          <a:xfrm>
            <a:off x="1014413" y="4114800"/>
            <a:ext cx="1724025" cy="2362200"/>
            <a:chOff x="6346256" y="2971800"/>
            <a:chExt cx="1724527" cy="2362200"/>
          </a:xfrm>
        </p:grpSpPr>
        <p:grpSp>
          <p:nvGrpSpPr>
            <p:cNvPr id="26631" name="Group 1"/>
            <p:cNvGrpSpPr>
              <a:grpSpLocks/>
            </p:cNvGrpSpPr>
            <p:nvPr/>
          </p:nvGrpSpPr>
          <p:grpSpPr bwMode="auto">
            <a:xfrm>
              <a:off x="7003983" y="2971800"/>
              <a:ext cx="1066800" cy="1752600"/>
              <a:chOff x="6400800" y="3429000"/>
              <a:chExt cx="1066800" cy="1752600"/>
            </a:xfrm>
          </p:grpSpPr>
          <p:sp>
            <p:nvSpPr>
              <p:cNvPr id="26633" name="Line 9"/>
              <p:cNvSpPr>
                <a:spLocks noChangeShapeType="1"/>
              </p:cNvSpPr>
              <p:nvPr/>
            </p:nvSpPr>
            <p:spPr bwMode="auto">
              <a:xfrm flipV="1">
                <a:off x="6400800" y="3429000"/>
                <a:ext cx="609600" cy="1752600"/>
              </a:xfrm>
              <a:prstGeom prst="line">
                <a:avLst/>
              </a:prstGeom>
              <a:noFill/>
              <a:ln w="635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34" name="Line 10"/>
              <p:cNvSpPr>
                <a:spLocks noChangeShapeType="1"/>
              </p:cNvSpPr>
              <p:nvPr/>
            </p:nvSpPr>
            <p:spPr bwMode="auto">
              <a:xfrm flipV="1">
                <a:off x="6400800" y="3733800"/>
                <a:ext cx="1066800" cy="1447800"/>
              </a:xfrm>
              <a:prstGeom prst="line">
                <a:avLst/>
              </a:prstGeom>
              <a:noFill/>
              <a:ln w="635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6632" name="Text Box 11"/>
            <p:cNvSpPr txBox="1">
              <a:spLocks noChangeArrowheads="1"/>
            </p:cNvSpPr>
            <p:nvPr/>
          </p:nvSpPr>
          <p:spPr bwMode="auto">
            <a:xfrm>
              <a:off x="6346256" y="4754562"/>
              <a:ext cx="136518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pPr>
              <a:r>
                <a:rPr lang="en-US" altLang="en-US" sz="3200" b="1"/>
                <a:t>Thread</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anim calcmode="lin" valueType="num">
                                      <p:cBhvr>
                                        <p:cTn id="8" dur="1000" fill="hold"/>
                                        <p:tgtEl>
                                          <p:spTgt spid="26627"/>
                                        </p:tgtEl>
                                        <p:attrNameLst>
                                          <p:attrName>ppt_x</p:attrName>
                                        </p:attrNameLst>
                                      </p:cBhvr>
                                      <p:tavLst>
                                        <p:tav tm="0">
                                          <p:val>
                                            <p:strVal val="#ppt_x"/>
                                          </p:val>
                                        </p:tav>
                                        <p:tav tm="100000">
                                          <p:val>
                                            <p:strVal val="#ppt_x"/>
                                          </p:val>
                                        </p:tav>
                                      </p:tavLst>
                                    </p:anim>
                                    <p:anim calcmode="lin" valueType="num">
                                      <p:cBhvr>
                                        <p:cTn id="9" dur="1000" fill="hold"/>
                                        <p:tgtEl>
                                          <p:spTgt spid="2662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26629"/>
                                        </p:tgtEl>
                                        <p:attrNameLst>
                                          <p:attrName>style.visibility</p:attrName>
                                        </p:attrNameLst>
                                      </p:cBhvr>
                                      <p:to>
                                        <p:strVal val="visible"/>
                                      </p:to>
                                    </p:set>
                                    <p:animEffect transition="in" filter="fade">
                                      <p:cBhvr>
                                        <p:cTn id="13" dur="1000"/>
                                        <p:tgtEl>
                                          <p:spTgt spid="26629"/>
                                        </p:tgtEl>
                                      </p:cBhvr>
                                    </p:animEffect>
                                    <p:anim calcmode="lin" valueType="num">
                                      <p:cBhvr>
                                        <p:cTn id="14" dur="1000" fill="hold"/>
                                        <p:tgtEl>
                                          <p:spTgt spid="26629"/>
                                        </p:tgtEl>
                                        <p:attrNameLst>
                                          <p:attrName>ppt_x</p:attrName>
                                        </p:attrNameLst>
                                      </p:cBhvr>
                                      <p:tavLst>
                                        <p:tav tm="0">
                                          <p:val>
                                            <p:strVal val="#ppt_x"/>
                                          </p:val>
                                        </p:tav>
                                        <p:tav tm="100000">
                                          <p:val>
                                            <p:strVal val="#ppt_x"/>
                                          </p:val>
                                        </p:tav>
                                      </p:tavLst>
                                    </p:anim>
                                    <p:anim calcmode="lin" valueType="num">
                                      <p:cBhvr>
                                        <p:cTn id="15" dur="1000" fill="hold"/>
                                        <p:tgtEl>
                                          <p:spTgt spid="2662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26628">
                                            <p:txEl>
                                              <p:pRg st="0" end="0"/>
                                            </p:txEl>
                                          </p:spTgt>
                                        </p:tgtEl>
                                        <p:attrNameLst>
                                          <p:attrName>style.visibility</p:attrName>
                                        </p:attrNameLst>
                                      </p:cBhvr>
                                      <p:to>
                                        <p:strVal val="visible"/>
                                      </p:to>
                                    </p:set>
                                    <p:animEffect transition="in" filter="fade">
                                      <p:cBhvr>
                                        <p:cTn id="19" dur="1000"/>
                                        <p:tgtEl>
                                          <p:spTgt spid="26628">
                                            <p:txEl>
                                              <p:pRg st="0" end="0"/>
                                            </p:txEl>
                                          </p:spTgt>
                                        </p:tgtEl>
                                      </p:cBhvr>
                                    </p:animEffect>
                                    <p:anim calcmode="lin" valueType="num">
                                      <p:cBhvr>
                                        <p:cTn id="20" dur="1000" fill="hold"/>
                                        <p:tgtEl>
                                          <p:spTgt spid="2662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6628">
                                            <p:txEl>
                                              <p:pRg st="0" end="0"/>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4500"/>
                            </p:stCondLst>
                            <p:childTnLst>
                              <p:par>
                                <p:cTn id="23" presetID="22" presetClass="entr" presetSubtype="4" fill="hold" nodeType="afterEffect">
                                  <p:stCondLst>
                                    <p:cond delay="2000"/>
                                  </p:stCondLst>
                                  <p:childTnLst>
                                    <p:set>
                                      <p:cBhvr>
                                        <p:cTn id="24" dur="1" fill="hold">
                                          <p:stCondLst>
                                            <p:cond delay="0"/>
                                          </p:stCondLst>
                                        </p:cTn>
                                        <p:tgtEl>
                                          <p:spTgt spid="26630"/>
                                        </p:tgtEl>
                                        <p:attrNameLst>
                                          <p:attrName>style.visibility</p:attrName>
                                        </p:attrNameLst>
                                      </p:cBhvr>
                                      <p:to>
                                        <p:strVal val="visible"/>
                                      </p:to>
                                    </p:set>
                                    <p:animEffect transition="in" filter="wipe(down)">
                                      <p:cBhvr>
                                        <p:cTn id="25" dur="2000"/>
                                        <p:tgtEl>
                                          <p:spTgt spid="2663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6628">
                                            <p:txEl>
                                              <p:pRg st="1" end="1"/>
                                            </p:txEl>
                                          </p:spTgt>
                                        </p:tgtEl>
                                        <p:attrNameLst>
                                          <p:attrName>style.visibility</p:attrName>
                                        </p:attrNameLst>
                                      </p:cBhvr>
                                      <p:to>
                                        <p:strVal val="visible"/>
                                      </p:to>
                                    </p:set>
                                    <p:animEffect transition="in" filter="fade">
                                      <p:cBhvr>
                                        <p:cTn id="30" dur="1000"/>
                                        <p:tgtEl>
                                          <p:spTgt spid="26628">
                                            <p:txEl>
                                              <p:pRg st="1" end="1"/>
                                            </p:txEl>
                                          </p:spTgt>
                                        </p:tgtEl>
                                      </p:cBhvr>
                                    </p:animEffect>
                                    <p:anim calcmode="lin" valueType="num">
                                      <p:cBhvr>
                                        <p:cTn id="31" dur="1000" fill="hold"/>
                                        <p:tgtEl>
                                          <p:spTgt spid="26628">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66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628">
                                            <p:txEl>
                                              <p:pRg st="2" end="2"/>
                                            </p:txEl>
                                          </p:spTgt>
                                        </p:tgtEl>
                                        <p:attrNameLst>
                                          <p:attrName>style.visibility</p:attrName>
                                        </p:attrNameLst>
                                      </p:cBhvr>
                                      <p:to>
                                        <p:strVal val="visible"/>
                                      </p:to>
                                    </p:set>
                                    <p:animEffect transition="in" filter="fade">
                                      <p:cBhvr>
                                        <p:cTn id="37" dur="1000"/>
                                        <p:tgtEl>
                                          <p:spTgt spid="26628">
                                            <p:txEl>
                                              <p:pRg st="2" end="2"/>
                                            </p:txEl>
                                          </p:spTgt>
                                        </p:tgtEl>
                                      </p:cBhvr>
                                    </p:animEffect>
                                    <p:anim calcmode="lin" valueType="num">
                                      <p:cBhvr>
                                        <p:cTn id="38" dur="1000" fill="hold"/>
                                        <p:tgtEl>
                                          <p:spTgt spid="26628">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66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5FD15C1-0596-45A1-A12A-CD0D57CD74B3}" type="slidenum">
              <a:rPr lang="en-US"/>
              <a:pPr>
                <a:defRPr/>
              </a:pPr>
              <a:t>25</a:t>
            </a:fld>
            <a:endParaRPr lang="en-US"/>
          </a:p>
        </p:txBody>
      </p:sp>
      <p:sp>
        <p:nvSpPr>
          <p:cNvPr id="27651" name="Rectangle 2"/>
          <p:cNvSpPr>
            <a:spLocks noGrp="1" noChangeArrowheads="1"/>
          </p:cNvSpPr>
          <p:nvPr>
            <p:ph type="title"/>
          </p:nvPr>
        </p:nvSpPr>
        <p:spPr>
          <a:xfrm>
            <a:off x="1066800" y="76200"/>
            <a:ext cx="7772400" cy="1066800"/>
          </a:xfrm>
        </p:spPr>
        <p:txBody>
          <a:bodyPr/>
          <a:lstStyle/>
          <a:p>
            <a:pPr algn="ctr" eaLnBrk="1" hangingPunct="1"/>
            <a:r>
              <a:rPr lang="en-US" altLang="en-US" sz="4800" b="1" smtClean="0">
                <a:solidFill>
                  <a:schemeClr val="tx1"/>
                </a:solidFill>
              </a:rPr>
              <a:t>Think, Pair, Share</a:t>
            </a:r>
          </a:p>
        </p:txBody>
      </p:sp>
      <p:sp>
        <p:nvSpPr>
          <p:cNvPr id="27652" name="Rectangle 3"/>
          <p:cNvSpPr>
            <a:spLocks noGrp="1" noChangeArrowheads="1"/>
          </p:cNvSpPr>
          <p:nvPr>
            <p:ph type="body" idx="1"/>
          </p:nvPr>
        </p:nvSpPr>
        <p:spPr>
          <a:xfrm>
            <a:off x="838200" y="1295400"/>
            <a:ext cx="7924800" cy="5105400"/>
          </a:xfrm>
        </p:spPr>
        <p:txBody>
          <a:bodyPr/>
          <a:lstStyle/>
          <a:p>
            <a:pPr eaLnBrk="1" hangingPunct="1">
              <a:buClr>
                <a:schemeClr val="tx1"/>
              </a:buClr>
            </a:pPr>
            <a:r>
              <a:rPr lang="en-US" altLang="en-US" sz="4400" smtClean="0"/>
              <a:t>Identify 3-4 examples of screws</a:t>
            </a:r>
          </a:p>
          <a:p>
            <a:pPr eaLnBrk="1" hangingPunct="1">
              <a:buClr>
                <a:schemeClr val="tx1"/>
              </a:buClr>
            </a:pPr>
            <a:r>
              <a:rPr lang="en-US" altLang="en-US" sz="4400" smtClean="0"/>
              <a:t>Do more threads on a screw make work easier or harder? Why?</a:t>
            </a:r>
          </a:p>
          <a:p>
            <a:pPr eaLnBrk="1" hangingPunct="1">
              <a:buClr>
                <a:schemeClr val="tx1"/>
              </a:buClr>
            </a:pPr>
            <a:r>
              <a:rPr lang="en-US" altLang="en-US" sz="4400" smtClean="0"/>
              <a:t>Why might a screw be called a complex machine?</a:t>
            </a:r>
          </a:p>
        </p:txBody>
      </p:sp>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p:txBody>
          <a:bodyPr/>
          <a:lstStyle/>
          <a:p>
            <a:pPr>
              <a:defRPr/>
            </a:pPr>
            <a:fld id="{5A6A92E4-64F5-4305-BCF8-589E616E0534}" type="slidenum">
              <a:rPr lang="en-US">
                <a:solidFill>
                  <a:srgbClr val="EBD189"/>
                </a:solidFill>
              </a:rPr>
              <a:pPr>
                <a:defRPr/>
              </a:pPr>
              <a:t>26</a:t>
            </a:fld>
            <a:endParaRPr lang="en-US">
              <a:solidFill>
                <a:srgbClr val="EBD189"/>
              </a:solidFill>
            </a:endParaRPr>
          </a:p>
        </p:txBody>
      </p:sp>
      <p:sp>
        <p:nvSpPr>
          <p:cNvPr id="28675" name="Rectangle 4"/>
          <p:cNvSpPr>
            <a:spLocks noGrp="1" noChangeArrowheads="1"/>
          </p:cNvSpPr>
          <p:nvPr>
            <p:ph type="title" sz="quarter"/>
          </p:nvPr>
        </p:nvSpPr>
        <p:spPr>
          <a:xfrm>
            <a:off x="3124200" y="1295400"/>
            <a:ext cx="3657600" cy="1143000"/>
          </a:xfrm>
        </p:spPr>
        <p:txBody>
          <a:bodyPr/>
          <a:lstStyle/>
          <a:p>
            <a:pPr algn="ctr" eaLnBrk="1" hangingPunct="1"/>
            <a:r>
              <a:rPr lang="en-US" altLang="en-US" sz="6600" b="1" u="sng" smtClean="0">
                <a:solidFill>
                  <a:schemeClr val="tx1"/>
                </a:solidFill>
              </a:rPr>
              <a:t>Screws</a:t>
            </a:r>
          </a:p>
        </p:txBody>
      </p:sp>
      <p:grpSp>
        <p:nvGrpSpPr>
          <p:cNvPr id="28676" name="Group 1"/>
          <p:cNvGrpSpPr>
            <a:grpSpLocks/>
          </p:cNvGrpSpPr>
          <p:nvPr/>
        </p:nvGrpSpPr>
        <p:grpSpPr bwMode="auto">
          <a:xfrm>
            <a:off x="1036638" y="228600"/>
            <a:ext cx="2057400" cy="3871913"/>
            <a:chOff x="960922" y="533400"/>
            <a:chExt cx="2057400" cy="3871119"/>
          </a:xfrm>
        </p:grpSpPr>
        <p:pic>
          <p:nvPicPr>
            <p:cNvPr id="28686" name="Picture 6" descr="pianos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33400"/>
              <a:ext cx="1863725" cy="2667000"/>
            </a:xfrm>
            <a:prstGeom prst="rect">
              <a:avLst/>
            </a:prstGeom>
            <a:noFill/>
            <a:ln w="2222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7" name="Text Box 17"/>
            <p:cNvSpPr txBox="1">
              <a:spLocks noChangeArrowheads="1"/>
            </p:cNvSpPr>
            <p:nvPr/>
          </p:nvSpPr>
          <p:spPr bwMode="auto">
            <a:xfrm>
              <a:off x="960922" y="3337719"/>
              <a:ext cx="2057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solidFill>
                    <a:srgbClr val="EAEAEA"/>
                  </a:solidFill>
                </a:rPr>
                <a:t>Swivel stool</a:t>
              </a:r>
            </a:p>
          </p:txBody>
        </p:sp>
      </p:grpSp>
      <p:grpSp>
        <p:nvGrpSpPr>
          <p:cNvPr id="28677" name="Group 2"/>
          <p:cNvGrpSpPr>
            <a:grpSpLocks/>
          </p:cNvGrpSpPr>
          <p:nvPr/>
        </p:nvGrpSpPr>
        <p:grpSpPr bwMode="auto">
          <a:xfrm>
            <a:off x="2847975" y="3352800"/>
            <a:ext cx="1781175" cy="3201988"/>
            <a:chOff x="3077076" y="3352800"/>
            <a:chExt cx="1780674" cy="3202122"/>
          </a:xfrm>
        </p:grpSpPr>
        <p:pic>
          <p:nvPicPr>
            <p:cNvPr id="28684" name="Picture 12" descr="dr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352800"/>
              <a:ext cx="1657350"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5" name="Text Box 18"/>
            <p:cNvSpPr txBox="1">
              <a:spLocks noChangeArrowheads="1"/>
            </p:cNvSpPr>
            <p:nvPr/>
          </p:nvSpPr>
          <p:spPr bwMode="auto">
            <a:xfrm>
              <a:off x="3077076" y="5975484"/>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solidFill>
                    <a:srgbClr val="EAEAEA"/>
                  </a:solidFill>
                </a:rPr>
                <a:t>Drill bits</a:t>
              </a:r>
            </a:p>
          </p:txBody>
        </p:sp>
      </p:grpSp>
      <p:grpSp>
        <p:nvGrpSpPr>
          <p:cNvPr id="28678" name="Group 3"/>
          <p:cNvGrpSpPr>
            <a:grpSpLocks/>
          </p:cNvGrpSpPr>
          <p:nvPr/>
        </p:nvGrpSpPr>
        <p:grpSpPr bwMode="auto">
          <a:xfrm>
            <a:off x="5105400" y="3352800"/>
            <a:ext cx="2057400" cy="3230563"/>
            <a:chOff x="5105400" y="3352800"/>
            <a:chExt cx="2057400" cy="3230997"/>
          </a:xfrm>
        </p:grpSpPr>
        <p:pic>
          <p:nvPicPr>
            <p:cNvPr id="28682" name="Picture 15" descr="corkscr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352800"/>
              <a:ext cx="1392238" cy="260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3" name="Text Box 19"/>
            <p:cNvSpPr txBox="1">
              <a:spLocks noChangeArrowheads="1"/>
            </p:cNvSpPr>
            <p:nvPr/>
          </p:nvSpPr>
          <p:spPr bwMode="auto">
            <a:xfrm>
              <a:off x="5105400" y="6004359"/>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solidFill>
                    <a:srgbClr val="EAEAEA"/>
                  </a:solidFill>
                </a:rPr>
                <a:t>Cork screw</a:t>
              </a:r>
            </a:p>
          </p:txBody>
        </p:sp>
      </p:grpSp>
      <p:grpSp>
        <p:nvGrpSpPr>
          <p:cNvPr id="28679" name="Group 4"/>
          <p:cNvGrpSpPr>
            <a:grpSpLocks/>
          </p:cNvGrpSpPr>
          <p:nvPr/>
        </p:nvGrpSpPr>
        <p:grpSpPr bwMode="auto">
          <a:xfrm>
            <a:off x="7208838" y="242888"/>
            <a:ext cx="1676400" cy="3667125"/>
            <a:chOff x="7057231" y="533400"/>
            <a:chExt cx="1676400" cy="3666741"/>
          </a:xfrm>
        </p:grpSpPr>
        <p:pic>
          <p:nvPicPr>
            <p:cNvPr id="28680" name="Picture 9" descr="screwli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533400"/>
              <a:ext cx="1617663" cy="2971800"/>
            </a:xfrm>
            <a:prstGeom prst="rect">
              <a:avLst/>
            </a:prstGeom>
            <a:noFill/>
            <a:ln w="2222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1" name="Text Box 20"/>
            <p:cNvSpPr txBox="1">
              <a:spLocks noChangeArrowheads="1"/>
            </p:cNvSpPr>
            <p:nvPr/>
          </p:nvSpPr>
          <p:spPr bwMode="auto">
            <a:xfrm>
              <a:off x="7057231" y="3620703"/>
              <a:ext cx="167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solidFill>
                    <a:srgbClr val="EAEAEA"/>
                  </a:solidFill>
                </a:rPr>
                <a:t>Jar lid</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1000"/>
                                        <p:tgtEl>
                                          <p:spTgt spid="28675"/>
                                        </p:tgtEl>
                                      </p:cBhvr>
                                    </p:animEffect>
                                    <p:anim calcmode="lin" valueType="num">
                                      <p:cBhvr>
                                        <p:cTn id="8" dur="1000" fill="hold"/>
                                        <p:tgtEl>
                                          <p:spTgt spid="28675"/>
                                        </p:tgtEl>
                                        <p:attrNameLst>
                                          <p:attrName>ppt_x</p:attrName>
                                        </p:attrNameLst>
                                      </p:cBhvr>
                                      <p:tavLst>
                                        <p:tav tm="0">
                                          <p:val>
                                            <p:strVal val="#ppt_x"/>
                                          </p:val>
                                        </p:tav>
                                        <p:tav tm="100000">
                                          <p:val>
                                            <p:strVal val="#ppt_x"/>
                                          </p:val>
                                        </p:tav>
                                      </p:tavLst>
                                    </p:anim>
                                    <p:anim calcmode="lin" valueType="num">
                                      <p:cBhvr>
                                        <p:cTn id="9" dur="1000" fill="hold"/>
                                        <p:tgtEl>
                                          <p:spTgt spid="2867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8676"/>
                                        </p:tgtEl>
                                        <p:attrNameLst>
                                          <p:attrName>style.visibility</p:attrName>
                                        </p:attrNameLst>
                                      </p:cBhvr>
                                      <p:to>
                                        <p:strVal val="visible"/>
                                      </p:to>
                                    </p:set>
                                    <p:animEffect transition="in" filter="fade">
                                      <p:cBhvr>
                                        <p:cTn id="14" dur="1000"/>
                                        <p:tgtEl>
                                          <p:spTgt spid="28676"/>
                                        </p:tgtEl>
                                      </p:cBhvr>
                                    </p:animEffect>
                                    <p:anim calcmode="lin" valueType="num">
                                      <p:cBhvr>
                                        <p:cTn id="15" dur="1000" fill="hold"/>
                                        <p:tgtEl>
                                          <p:spTgt spid="28676"/>
                                        </p:tgtEl>
                                        <p:attrNameLst>
                                          <p:attrName>ppt_x</p:attrName>
                                        </p:attrNameLst>
                                      </p:cBhvr>
                                      <p:tavLst>
                                        <p:tav tm="0">
                                          <p:val>
                                            <p:strVal val="#ppt_x"/>
                                          </p:val>
                                        </p:tav>
                                        <p:tav tm="100000">
                                          <p:val>
                                            <p:strVal val="#ppt_x"/>
                                          </p:val>
                                        </p:tav>
                                      </p:tavLst>
                                    </p:anim>
                                    <p:anim calcmode="lin" valueType="num">
                                      <p:cBhvr>
                                        <p:cTn id="16" dur="1000" fill="hold"/>
                                        <p:tgtEl>
                                          <p:spTgt spid="2867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8679"/>
                                        </p:tgtEl>
                                        <p:attrNameLst>
                                          <p:attrName>style.visibility</p:attrName>
                                        </p:attrNameLst>
                                      </p:cBhvr>
                                      <p:to>
                                        <p:strVal val="visible"/>
                                      </p:to>
                                    </p:set>
                                    <p:animEffect transition="in" filter="fade">
                                      <p:cBhvr>
                                        <p:cTn id="21" dur="1000"/>
                                        <p:tgtEl>
                                          <p:spTgt spid="28679"/>
                                        </p:tgtEl>
                                      </p:cBhvr>
                                    </p:animEffect>
                                    <p:anim calcmode="lin" valueType="num">
                                      <p:cBhvr>
                                        <p:cTn id="22" dur="1000" fill="hold"/>
                                        <p:tgtEl>
                                          <p:spTgt spid="28679"/>
                                        </p:tgtEl>
                                        <p:attrNameLst>
                                          <p:attrName>ppt_x</p:attrName>
                                        </p:attrNameLst>
                                      </p:cBhvr>
                                      <p:tavLst>
                                        <p:tav tm="0">
                                          <p:val>
                                            <p:strVal val="#ppt_x"/>
                                          </p:val>
                                        </p:tav>
                                        <p:tav tm="100000">
                                          <p:val>
                                            <p:strVal val="#ppt_x"/>
                                          </p:val>
                                        </p:tav>
                                      </p:tavLst>
                                    </p:anim>
                                    <p:anim calcmode="lin" valueType="num">
                                      <p:cBhvr>
                                        <p:cTn id="23" dur="1000" fill="hold"/>
                                        <p:tgtEl>
                                          <p:spTgt spid="2867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8677"/>
                                        </p:tgtEl>
                                        <p:attrNameLst>
                                          <p:attrName>style.visibility</p:attrName>
                                        </p:attrNameLst>
                                      </p:cBhvr>
                                      <p:to>
                                        <p:strVal val="visible"/>
                                      </p:to>
                                    </p:set>
                                    <p:animEffect transition="in" filter="fade">
                                      <p:cBhvr>
                                        <p:cTn id="28" dur="1000"/>
                                        <p:tgtEl>
                                          <p:spTgt spid="28677"/>
                                        </p:tgtEl>
                                      </p:cBhvr>
                                    </p:animEffect>
                                    <p:anim calcmode="lin" valueType="num">
                                      <p:cBhvr>
                                        <p:cTn id="29" dur="1000" fill="hold"/>
                                        <p:tgtEl>
                                          <p:spTgt spid="28677"/>
                                        </p:tgtEl>
                                        <p:attrNameLst>
                                          <p:attrName>ppt_x</p:attrName>
                                        </p:attrNameLst>
                                      </p:cBhvr>
                                      <p:tavLst>
                                        <p:tav tm="0">
                                          <p:val>
                                            <p:strVal val="#ppt_x"/>
                                          </p:val>
                                        </p:tav>
                                        <p:tav tm="100000">
                                          <p:val>
                                            <p:strVal val="#ppt_x"/>
                                          </p:val>
                                        </p:tav>
                                      </p:tavLst>
                                    </p:anim>
                                    <p:anim calcmode="lin" valueType="num">
                                      <p:cBhvr>
                                        <p:cTn id="30" dur="1000" fill="hold"/>
                                        <p:tgtEl>
                                          <p:spTgt spid="2867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8678"/>
                                        </p:tgtEl>
                                        <p:attrNameLst>
                                          <p:attrName>style.visibility</p:attrName>
                                        </p:attrNameLst>
                                      </p:cBhvr>
                                      <p:to>
                                        <p:strVal val="visible"/>
                                      </p:to>
                                    </p:set>
                                    <p:animEffect transition="in" filter="fade">
                                      <p:cBhvr>
                                        <p:cTn id="35" dur="1000"/>
                                        <p:tgtEl>
                                          <p:spTgt spid="28678"/>
                                        </p:tgtEl>
                                      </p:cBhvr>
                                    </p:animEffect>
                                    <p:anim calcmode="lin" valueType="num">
                                      <p:cBhvr>
                                        <p:cTn id="36" dur="1000" fill="hold"/>
                                        <p:tgtEl>
                                          <p:spTgt spid="28678"/>
                                        </p:tgtEl>
                                        <p:attrNameLst>
                                          <p:attrName>ppt_x</p:attrName>
                                        </p:attrNameLst>
                                      </p:cBhvr>
                                      <p:tavLst>
                                        <p:tav tm="0">
                                          <p:val>
                                            <p:strVal val="#ppt_x"/>
                                          </p:val>
                                        </p:tav>
                                        <p:tav tm="100000">
                                          <p:val>
                                            <p:strVal val="#ppt_x"/>
                                          </p:val>
                                        </p:tav>
                                      </p:tavLst>
                                    </p:anim>
                                    <p:anim calcmode="lin" valueType="num">
                                      <p:cBhvr>
                                        <p:cTn id="37" dur="1000" fill="hold"/>
                                        <p:tgtEl>
                                          <p:spTgt spid="286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70328E8-E54F-4B70-A406-689F5508CAC6}" type="slidenum">
              <a:rPr lang="en-US"/>
              <a:pPr>
                <a:defRPr/>
              </a:pPr>
              <a:t>27</a:t>
            </a:fld>
            <a:endParaRPr lang="en-US"/>
          </a:p>
        </p:txBody>
      </p:sp>
      <p:sp>
        <p:nvSpPr>
          <p:cNvPr id="29699" name="Rectangle 2"/>
          <p:cNvSpPr>
            <a:spLocks noGrp="1" noChangeArrowheads="1"/>
          </p:cNvSpPr>
          <p:nvPr>
            <p:ph type="title"/>
          </p:nvPr>
        </p:nvSpPr>
        <p:spPr>
          <a:xfrm>
            <a:off x="2590800" y="304800"/>
            <a:ext cx="4191000" cy="1143000"/>
          </a:xfrm>
        </p:spPr>
        <p:txBody>
          <a:bodyPr/>
          <a:lstStyle/>
          <a:p>
            <a:pPr algn="ctr" eaLnBrk="1" hangingPunct="1"/>
            <a:r>
              <a:rPr lang="en-US" altLang="en-US" sz="7200" b="1" u="sng" smtClean="0">
                <a:solidFill>
                  <a:schemeClr val="tx1"/>
                </a:solidFill>
              </a:rPr>
              <a:t>Screw</a:t>
            </a:r>
          </a:p>
        </p:txBody>
      </p:sp>
      <p:sp>
        <p:nvSpPr>
          <p:cNvPr id="29700" name="Rectangle 3"/>
          <p:cNvSpPr>
            <a:spLocks noGrp="1" noChangeArrowheads="1"/>
          </p:cNvSpPr>
          <p:nvPr>
            <p:ph type="body" idx="1"/>
          </p:nvPr>
        </p:nvSpPr>
        <p:spPr>
          <a:xfrm>
            <a:off x="1066800" y="1676400"/>
            <a:ext cx="7772400" cy="4724400"/>
          </a:xfrm>
        </p:spPr>
        <p:txBody>
          <a:bodyPr/>
          <a:lstStyle/>
          <a:p>
            <a:pPr eaLnBrk="1" hangingPunct="1">
              <a:buClr>
                <a:schemeClr val="tx1"/>
              </a:buClr>
            </a:pPr>
            <a:r>
              <a:rPr lang="en-US" altLang="en-US" sz="4000" smtClean="0"/>
              <a:t>More threads on a screw make it easier to turn, but it takes longer</a:t>
            </a:r>
          </a:p>
          <a:p>
            <a:pPr eaLnBrk="1" hangingPunct="1">
              <a:buClr>
                <a:schemeClr val="tx1"/>
              </a:buClr>
            </a:pPr>
            <a:r>
              <a:rPr lang="en-US" altLang="en-US" sz="4000" smtClean="0"/>
              <a:t>A screw might be called a complex machine because it has both an inclined plane and a wedge at its tip</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1000"/>
                                        <p:tgtEl>
                                          <p:spTgt spid="29699"/>
                                        </p:tgtEl>
                                      </p:cBhvr>
                                    </p:animEffect>
                                    <p:anim calcmode="lin" valueType="num">
                                      <p:cBhvr>
                                        <p:cTn id="8" dur="1000" fill="hold"/>
                                        <p:tgtEl>
                                          <p:spTgt spid="29699"/>
                                        </p:tgtEl>
                                        <p:attrNameLst>
                                          <p:attrName>ppt_x</p:attrName>
                                        </p:attrNameLst>
                                      </p:cBhvr>
                                      <p:tavLst>
                                        <p:tav tm="0">
                                          <p:val>
                                            <p:strVal val="#ppt_x"/>
                                          </p:val>
                                        </p:tav>
                                        <p:tav tm="100000">
                                          <p:val>
                                            <p:strVal val="#ppt_x"/>
                                          </p:val>
                                        </p:tav>
                                      </p:tavLst>
                                    </p:anim>
                                    <p:anim calcmode="lin" valueType="num">
                                      <p:cBhvr>
                                        <p:cTn id="9" dur="1000" fill="hold"/>
                                        <p:tgtEl>
                                          <p:spTgt spid="2969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700">
                                            <p:txEl>
                                              <p:pRg st="0" end="0"/>
                                            </p:txEl>
                                          </p:spTgt>
                                        </p:tgtEl>
                                        <p:attrNameLst>
                                          <p:attrName>style.visibility</p:attrName>
                                        </p:attrNameLst>
                                      </p:cBhvr>
                                      <p:to>
                                        <p:strVal val="visible"/>
                                      </p:to>
                                    </p:set>
                                    <p:animEffect transition="in" filter="fade">
                                      <p:cBhvr>
                                        <p:cTn id="14" dur="1000"/>
                                        <p:tgtEl>
                                          <p:spTgt spid="29700">
                                            <p:txEl>
                                              <p:pRg st="0" end="0"/>
                                            </p:txEl>
                                          </p:spTgt>
                                        </p:tgtEl>
                                      </p:cBhvr>
                                    </p:animEffect>
                                    <p:anim calcmode="lin" valueType="num">
                                      <p:cBhvr>
                                        <p:cTn id="15" dur="1000" fill="hold"/>
                                        <p:tgtEl>
                                          <p:spTgt spid="2970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97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700">
                                            <p:txEl>
                                              <p:pRg st="1" end="1"/>
                                            </p:txEl>
                                          </p:spTgt>
                                        </p:tgtEl>
                                        <p:attrNameLst>
                                          <p:attrName>style.visibility</p:attrName>
                                        </p:attrNameLst>
                                      </p:cBhvr>
                                      <p:to>
                                        <p:strVal val="visible"/>
                                      </p:to>
                                    </p:set>
                                    <p:animEffect transition="in" filter="fade">
                                      <p:cBhvr>
                                        <p:cTn id="21" dur="1000"/>
                                        <p:tgtEl>
                                          <p:spTgt spid="29700">
                                            <p:txEl>
                                              <p:pRg st="1" end="1"/>
                                            </p:txEl>
                                          </p:spTgt>
                                        </p:tgtEl>
                                      </p:cBhvr>
                                    </p:animEffect>
                                    <p:anim calcmode="lin" valueType="num">
                                      <p:cBhvr>
                                        <p:cTn id="22" dur="1000" fill="hold"/>
                                        <p:tgtEl>
                                          <p:spTgt spid="2970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970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A4E90727-E034-44D9-861B-16A6CDEB151A}" type="slidenum">
              <a:rPr lang="en-US"/>
              <a:pPr>
                <a:defRPr/>
              </a:pPr>
              <a:t>28</a:t>
            </a:fld>
            <a:endParaRPr lang="en-US"/>
          </a:p>
        </p:txBody>
      </p:sp>
      <p:sp>
        <p:nvSpPr>
          <p:cNvPr id="30723" name="Rectangle 2"/>
          <p:cNvSpPr>
            <a:spLocks noGrp="1" noChangeArrowheads="1"/>
          </p:cNvSpPr>
          <p:nvPr>
            <p:ph type="title"/>
          </p:nvPr>
        </p:nvSpPr>
        <p:spPr>
          <a:xfrm>
            <a:off x="990600" y="228600"/>
            <a:ext cx="7772400" cy="2590800"/>
          </a:xfrm>
        </p:spPr>
        <p:txBody>
          <a:bodyPr/>
          <a:lstStyle/>
          <a:p>
            <a:pPr algn="ctr" eaLnBrk="1" hangingPunct="1"/>
            <a:r>
              <a:rPr lang="en-US" altLang="en-US" sz="4000" smtClean="0">
                <a:solidFill>
                  <a:schemeClr val="tx1"/>
                </a:solidFill>
              </a:rPr>
              <a:t>Add these and any other examples of a screw to your Simple Machines Graphic Organizer.</a:t>
            </a:r>
          </a:p>
        </p:txBody>
      </p:sp>
      <p:graphicFrame>
        <p:nvGraphicFramePr>
          <p:cNvPr id="30724" name="Object 1"/>
          <p:cNvGraphicFramePr>
            <a:graphicFrameLocks noChangeAspect="1"/>
          </p:cNvGraphicFramePr>
          <p:nvPr/>
        </p:nvGraphicFramePr>
        <p:xfrm>
          <a:off x="2438400" y="3048000"/>
          <a:ext cx="4572000" cy="3532188"/>
        </p:xfrm>
        <a:graphic>
          <a:graphicData uri="http://schemas.openxmlformats.org/presentationml/2006/ole">
            <mc:AlternateContent xmlns:mc="http://schemas.openxmlformats.org/markup-compatibility/2006">
              <mc:Choice xmlns:v="urn:schemas-microsoft-com:vml" Requires="v">
                <p:oleObj spid="_x0000_s30729" name="Acrobat Document" r:id="rId4" imgW="5029155" imgH="3886200" progId="AcroExch.Document.11">
                  <p:embed/>
                </p:oleObj>
              </mc:Choice>
              <mc:Fallback>
                <p:oleObj name="Acrobat Document" r:id="rId4" imgW="5029155" imgH="3886200" progId="AcroExch.Document.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048000"/>
                        <a:ext cx="4572000" cy="3532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A0E4E1C-C36D-4DC0-A121-BF05EC8D891B}" type="slidenum">
              <a:rPr lang="en-US"/>
              <a:pPr>
                <a:defRPr/>
              </a:pPr>
              <a:t>29</a:t>
            </a:fld>
            <a:endParaRPr lang="en-US"/>
          </a:p>
        </p:txBody>
      </p:sp>
      <p:sp>
        <p:nvSpPr>
          <p:cNvPr id="31747" name="Rectangle 4"/>
          <p:cNvSpPr>
            <a:spLocks noGrp="1" noChangeArrowheads="1"/>
          </p:cNvSpPr>
          <p:nvPr>
            <p:ph type="title"/>
          </p:nvPr>
        </p:nvSpPr>
        <p:spPr>
          <a:xfrm>
            <a:off x="1066800" y="609600"/>
            <a:ext cx="7772400" cy="1143000"/>
          </a:xfrm>
        </p:spPr>
        <p:txBody>
          <a:bodyPr/>
          <a:lstStyle/>
          <a:p>
            <a:pPr algn="ctr" eaLnBrk="1" hangingPunct="1"/>
            <a:r>
              <a:rPr lang="en-US" altLang="en-US" sz="9600" b="1" u="sng" smtClean="0">
                <a:solidFill>
                  <a:schemeClr val="tx1"/>
                </a:solidFill>
              </a:rPr>
              <a:t>Lever</a:t>
            </a:r>
          </a:p>
        </p:txBody>
      </p:sp>
      <p:pic>
        <p:nvPicPr>
          <p:cNvPr id="31748" name="Picture 8" descr="MCj0215489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76400" y="2514600"/>
            <a:ext cx="6019800" cy="333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1000"/>
                                        <p:tgtEl>
                                          <p:spTgt spid="31747"/>
                                        </p:tgtEl>
                                      </p:cBhvr>
                                    </p:animEffect>
                                    <p:anim calcmode="lin" valueType="num">
                                      <p:cBhvr>
                                        <p:cTn id="8" dur="1000" fill="hold"/>
                                        <p:tgtEl>
                                          <p:spTgt spid="31747"/>
                                        </p:tgtEl>
                                        <p:attrNameLst>
                                          <p:attrName>ppt_x</p:attrName>
                                        </p:attrNameLst>
                                      </p:cBhvr>
                                      <p:tavLst>
                                        <p:tav tm="0">
                                          <p:val>
                                            <p:strVal val="#ppt_x"/>
                                          </p:val>
                                        </p:tav>
                                        <p:tav tm="100000">
                                          <p:val>
                                            <p:strVal val="#ppt_x"/>
                                          </p:val>
                                        </p:tav>
                                      </p:tavLst>
                                    </p:anim>
                                    <p:anim calcmode="lin" valueType="num">
                                      <p:cBhvr>
                                        <p:cTn id="9" dur="1000" fill="hold"/>
                                        <p:tgtEl>
                                          <p:spTgt spid="3174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31748"/>
                                        </p:tgtEl>
                                        <p:attrNameLst>
                                          <p:attrName>style.visibility</p:attrName>
                                        </p:attrNameLst>
                                      </p:cBhvr>
                                      <p:to>
                                        <p:strVal val="visible"/>
                                      </p:to>
                                    </p:set>
                                    <p:animEffect transition="in" filter="fade">
                                      <p:cBhvr>
                                        <p:cTn id="13" dur="1000"/>
                                        <p:tgtEl>
                                          <p:spTgt spid="31748"/>
                                        </p:tgtEl>
                                      </p:cBhvr>
                                    </p:animEffect>
                                    <p:anim calcmode="lin" valueType="num">
                                      <p:cBhvr>
                                        <p:cTn id="14" dur="1000" fill="hold"/>
                                        <p:tgtEl>
                                          <p:spTgt spid="31748"/>
                                        </p:tgtEl>
                                        <p:attrNameLst>
                                          <p:attrName>ppt_x</p:attrName>
                                        </p:attrNameLst>
                                      </p:cBhvr>
                                      <p:tavLst>
                                        <p:tav tm="0">
                                          <p:val>
                                            <p:strVal val="#ppt_x"/>
                                          </p:val>
                                        </p:tav>
                                        <p:tav tm="100000">
                                          <p:val>
                                            <p:strVal val="#ppt_x"/>
                                          </p:val>
                                        </p:tav>
                                      </p:tavLst>
                                    </p:anim>
                                    <p:anim calcmode="lin" valueType="num">
                                      <p:cBhvr>
                                        <p:cTn id="15" dur="1000" fill="hold"/>
                                        <p:tgtEl>
                                          <p:spTgt spid="317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93DDB012-E164-43CA-B308-CB1C7552845A}" type="slidenum">
              <a:rPr lang="en-US">
                <a:solidFill>
                  <a:srgbClr val="EBD189"/>
                </a:solidFill>
              </a:rPr>
              <a:pPr>
                <a:defRPr/>
              </a:pPr>
              <a:t>3</a:t>
            </a:fld>
            <a:endParaRPr lang="en-US">
              <a:solidFill>
                <a:srgbClr val="EBD189"/>
              </a:solidFill>
            </a:endParaRPr>
          </a:p>
        </p:txBody>
      </p:sp>
      <p:sp>
        <p:nvSpPr>
          <p:cNvPr id="5123" name="Rectangle 3"/>
          <p:cNvSpPr>
            <a:spLocks noGrp="1" noChangeArrowheads="1"/>
          </p:cNvSpPr>
          <p:nvPr>
            <p:ph type="body" sz="half" idx="1"/>
          </p:nvPr>
        </p:nvSpPr>
        <p:spPr>
          <a:xfrm>
            <a:off x="762000" y="685800"/>
            <a:ext cx="4038600" cy="2286000"/>
          </a:xfrm>
        </p:spPr>
        <p:txBody>
          <a:bodyPr/>
          <a:lstStyle/>
          <a:p>
            <a:pPr algn="ctr" eaLnBrk="1" hangingPunct="1">
              <a:buFont typeface="Wingdings" pitchFamily="2" charset="2"/>
              <a:buNone/>
            </a:pPr>
            <a:r>
              <a:rPr lang="en-US" altLang="en-US" sz="3600" b="1" smtClean="0"/>
              <a:t>Use the Simple Machines Notes Sheet during </a:t>
            </a:r>
            <a:br>
              <a:rPr lang="en-US" altLang="en-US" sz="3600" b="1" smtClean="0"/>
            </a:br>
            <a:r>
              <a:rPr lang="en-US" altLang="en-US" sz="3600" b="1" smtClean="0"/>
              <a:t>the lesson.</a:t>
            </a:r>
            <a:endParaRPr lang="en-US" altLang="en-US" sz="3600" smtClean="0"/>
          </a:p>
        </p:txBody>
      </p:sp>
      <p:graphicFrame>
        <p:nvGraphicFramePr>
          <p:cNvPr id="5124" name="Object 3"/>
          <p:cNvGraphicFramePr>
            <a:graphicFrameLocks noChangeAspect="1"/>
          </p:cNvGraphicFramePr>
          <p:nvPr/>
        </p:nvGraphicFramePr>
        <p:xfrm>
          <a:off x="4876800" y="1143000"/>
          <a:ext cx="3886200" cy="5029200"/>
        </p:xfrm>
        <a:graphic>
          <a:graphicData uri="http://schemas.openxmlformats.org/presentationml/2006/ole">
            <mc:AlternateContent xmlns:mc="http://schemas.openxmlformats.org/markup-compatibility/2006">
              <mc:Choice xmlns:v="urn:schemas-microsoft-com:vml" Requires="v">
                <p:oleObj spid="_x0000_s5130" name="Acrobat Document" r:id="rId4" imgW="3886132" imgH="5029200" progId="AcroExch.Document.11">
                  <p:embed/>
                </p:oleObj>
              </mc:Choice>
              <mc:Fallback>
                <p:oleObj name="Acrobat Document" r:id="rId4" imgW="3886132" imgH="5029200" progId="AcroExch.Document.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143000"/>
                        <a:ext cx="3886200" cy="5029200"/>
                      </a:xfrm>
                      <a:prstGeom prst="rect">
                        <a:avLst/>
                      </a:prstGeom>
                      <a:noFill/>
                      <a:ln w="9525">
                        <a:solidFill>
                          <a:srgbClr val="171717"/>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Rectangle 3"/>
          <p:cNvSpPr txBox="1">
            <a:spLocks noChangeArrowheads="1"/>
          </p:cNvSpPr>
          <p:nvPr/>
        </p:nvSpPr>
        <p:spPr bwMode="auto">
          <a:xfrm>
            <a:off x="685800" y="3429000"/>
            <a:ext cx="4191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20000"/>
              </a:spcBef>
              <a:buClr>
                <a:srgbClr val="FFFF00"/>
              </a:buClr>
              <a:buSzPct val="80000"/>
              <a:buFont typeface="Wingdings" pitchFamily="2" charset="2"/>
              <a:buNone/>
            </a:pPr>
            <a:r>
              <a:rPr lang="en-US" altLang="en-US" sz="3600" b="1">
                <a:latin typeface="Arial" charset="0"/>
              </a:rPr>
              <a:t>Be sure to draw illustrations for each concept shown on the notes sheet.</a:t>
            </a:r>
            <a:endParaRPr lang="en-US" altLang="en-US" sz="3600">
              <a:latin typeface="Arial" charset="0"/>
            </a:endParaRPr>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B51A84F-9AD7-4198-BAFB-8D9C36BA20C9}" type="slidenum">
              <a:rPr lang="en-US"/>
              <a:pPr>
                <a:defRPr/>
              </a:pPr>
              <a:t>30</a:t>
            </a:fld>
            <a:endParaRPr lang="en-US"/>
          </a:p>
        </p:txBody>
      </p:sp>
      <p:sp>
        <p:nvSpPr>
          <p:cNvPr id="32771" name="Rectangle 2"/>
          <p:cNvSpPr>
            <a:spLocks noGrp="1" noChangeArrowheads="1"/>
          </p:cNvSpPr>
          <p:nvPr>
            <p:ph type="title"/>
          </p:nvPr>
        </p:nvSpPr>
        <p:spPr>
          <a:xfrm>
            <a:off x="1066800" y="76200"/>
            <a:ext cx="7772400" cy="1143000"/>
          </a:xfrm>
        </p:spPr>
        <p:txBody>
          <a:bodyPr/>
          <a:lstStyle/>
          <a:p>
            <a:pPr algn="ctr" eaLnBrk="1" hangingPunct="1"/>
            <a:r>
              <a:rPr lang="en-US" altLang="en-US" sz="8000" b="1" u="sng" smtClean="0">
                <a:solidFill>
                  <a:schemeClr val="tx1"/>
                </a:solidFill>
              </a:rPr>
              <a:t>Lever</a:t>
            </a:r>
          </a:p>
        </p:txBody>
      </p:sp>
      <p:sp>
        <p:nvSpPr>
          <p:cNvPr id="32772" name="Rectangle 3"/>
          <p:cNvSpPr>
            <a:spLocks noGrp="1" noChangeArrowheads="1"/>
          </p:cNvSpPr>
          <p:nvPr>
            <p:ph type="body" idx="1"/>
          </p:nvPr>
        </p:nvSpPr>
        <p:spPr>
          <a:xfrm>
            <a:off x="1066800" y="1371600"/>
            <a:ext cx="7924800" cy="5181600"/>
          </a:xfrm>
        </p:spPr>
        <p:txBody>
          <a:bodyPr/>
          <a:lstStyle/>
          <a:p>
            <a:pPr eaLnBrk="1" hangingPunct="1">
              <a:buClr>
                <a:schemeClr val="tx1"/>
              </a:buClr>
            </a:pPr>
            <a:r>
              <a:rPr lang="en-US" altLang="en-US" sz="4400" smtClean="0"/>
              <a:t>Made up of a bar that pivots at a fixed point called a fulcrum</a:t>
            </a:r>
          </a:p>
          <a:p>
            <a:pPr eaLnBrk="1" hangingPunct="1">
              <a:buClr>
                <a:schemeClr val="tx1"/>
              </a:buClr>
            </a:pPr>
            <a:r>
              <a:rPr lang="en-US" altLang="en-US" sz="4400" smtClean="0"/>
              <a:t>Force applied to a lever is called the effort</a:t>
            </a:r>
          </a:p>
          <a:p>
            <a:pPr eaLnBrk="1" hangingPunct="1">
              <a:buClr>
                <a:schemeClr val="tx1"/>
              </a:buClr>
            </a:pPr>
            <a:r>
              <a:rPr lang="en-US" altLang="en-US" sz="4400" smtClean="0"/>
              <a:t>Object moved is the load</a:t>
            </a:r>
          </a:p>
          <a:p>
            <a:pPr eaLnBrk="1" hangingPunct="1">
              <a:buClr>
                <a:schemeClr val="tx1"/>
              </a:buClr>
            </a:pPr>
            <a:r>
              <a:rPr lang="en-US" altLang="en-US" sz="4400" smtClean="0"/>
              <a:t>Three classes of levers</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1000"/>
                                        <p:tgtEl>
                                          <p:spTgt spid="32771"/>
                                        </p:tgtEl>
                                      </p:cBhvr>
                                    </p:animEffect>
                                    <p:anim calcmode="lin" valueType="num">
                                      <p:cBhvr>
                                        <p:cTn id="8" dur="1000" fill="hold"/>
                                        <p:tgtEl>
                                          <p:spTgt spid="32771"/>
                                        </p:tgtEl>
                                        <p:attrNameLst>
                                          <p:attrName>ppt_x</p:attrName>
                                        </p:attrNameLst>
                                      </p:cBhvr>
                                      <p:tavLst>
                                        <p:tav tm="0">
                                          <p:val>
                                            <p:strVal val="#ppt_x"/>
                                          </p:val>
                                        </p:tav>
                                        <p:tav tm="100000">
                                          <p:val>
                                            <p:strVal val="#ppt_x"/>
                                          </p:val>
                                        </p:tav>
                                      </p:tavLst>
                                    </p:anim>
                                    <p:anim calcmode="lin" valueType="num">
                                      <p:cBhvr>
                                        <p:cTn id="9" dur="1000" fill="hold"/>
                                        <p:tgtEl>
                                          <p:spTgt spid="3277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2">
                                            <p:txEl>
                                              <p:pRg st="0" end="0"/>
                                            </p:txEl>
                                          </p:spTgt>
                                        </p:tgtEl>
                                        <p:attrNameLst>
                                          <p:attrName>style.visibility</p:attrName>
                                        </p:attrNameLst>
                                      </p:cBhvr>
                                      <p:to>
                                        <p:strVal val="visible"/>
                                      </p:to>
                                    </p:set>
                                    <p:animEffect transition="in" filter="fade">
                                      <p:cBhvr>
                                        <p:cTn id="14" dur="1000"/>
                                        <p:tgtEl>
                                          <p:spTgt spid="32772">
                                            <p:txEl>
                                              <p:pRg st="0" end="0"/>
                                            </p:txEl>
                                          </p:spTgt>
                                        </p:tgtEl>
                                      </p:cBhvr>
                                    </p:animEffect>
                                    <p:anim calcmode="lin" valueType="num">
                                      <p:cBhvr>
                                        <p:cTn id="15" dur="1000" fill="hold"/>
                                        <p:tgtEl>
                                          <p:spTgt spid="3277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27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2">
                                            <p:txEl>
                                              <p:pRg st="1" end="1"/>
                                            </p:txEl>
                                          </p:spTgt>
                                        </p:tgtEl>
                                        <p:attrNameLst>
                                          <p:attrName>style.visibility</p:attrName>
                                        </p:attrNameLst>
                                      </p:cBhvr>
                                      <p:to>
                                        <p:strVal val="visible"/>
                                      </p:to>
                                    </p:set>
                                    <p:animEffect transition="in" filter="fade">
                                      <p:cBhvr>
                                        <p:cTn id="21" dur="1000"/>
                                        <p:tgtEl>
                                          <p:spTgt spid="32772">
                                            <p:txEl>
                                              <p:pRg st="1" end="1"/>
                                            </p:txEl>
                                          </p:spTgt>
                                        </p:tgtEl>
                                      </p:cBhvr>
                                    </p:animEffect>
                                    <p:anim calcmode="lin" valueType="num">
                                      <p:cBhvr>
                                        <p:cTn id="22" dur="1000" fill="hold"/>
                                        <p:tgtEl>
                                          <p:spTgt spid="3277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27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772">
                                            <p:txEl>
                                              <p:pRg st="2" end="2"/>
                                            </p:txEl>
                                          </p:spTgt>
                                        </p:tgtEl>
                                        <p:attrNameLst>
                                          <p:attrName>style.visibility</p:attrName>
                                        </p:attrNameLst>
                                      </p:cBhvr>
                                      <p:to>
                                        <p:strVal val="visible"/>
                                      </p:to>
                                    </p:set>
                                    <p:animEffect transition="in" filter="fade">
                                      <p:cBhvr>
                                        <p:cTn id="28" dur="1000"/>
                                        <p:tgtEl>
                                          <p:spTgt spid="32772">
                                            <p:txEl>
                                              <p:pRg st="2" end="2"/>
                                            </p:txEl>
                                          </p:spTgt>
                                        </p:tgtEl>
                                      </p:cBhvr>
                                    </p:animEffect>
                                    <p:anim calcmode="lin" valueType="num">
                                      <p:cBhvr>
                                        <p:cTn id="29" dur="1000" fill="hold"/>
                                        <p:tgtEl>
                                          <p:spTgt spid="3277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27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772">
                                            <p:txEl>
                                              <p:pRg st="3" end="3"/>
                                            </p:txEl>
                                          </p:spTgt>
                                        </p:tgtEl>
                                        <p:attrNameLst>
                                          <p:attrName>style.visibility</p:attrName>
                                        </p:attrNameLst>
                                      </p:cBhvr>
                                      <p:to>
                                        <p:strVal val="visible"/>
                                      </p:to>
                                    </p:set>
                                    <p:animEffect transition="in" filter="fade">
                                      <p:cBhvr>
                                        <p:cTn id="35" dur="1000"/>
                                        <p:tgtEl>
                                          <p:spTgt spid="32772">
                                            <p:txEl>
                                              <p:pRg st="3" end="3"/>
                                            </p:txEl>
                                          </p:spTgt>
                                        </p:tgtEl>
                                      </p:cBhvr>
                                    </p:animEffect>
                                    <p:anim calcmode="lin" valueType="num">
                                      <p:cBhvr>
                                        <p:cTn id="36" dur="1000" fill="hold"/>
                                        <p:tgtEl>
                                          <p:spTgt spid="3277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277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92E9B7E5-60BE-4BEE-9CD1-70467EAD7265}" type="slidenum">
              <a:rPr lang="en-US"/>
              <a:pPr>
                <a:defRPr/>
              </a:pPr>
              <a:t>31</a:t>
            </a:fld>
            <a:endParaRPr lang="en-US"/>
          </a:p>
        </p:txBody>
      </p:sp>
      <p:sp>
        <p:nvSpPr>
          <p:cNvPr id="33795" name="Rectangle 2"/>
          <p:cNvSpPr>
            <a:spLocks noGrp="1" noChangeArrowheads="1"/>
          </p:cNvSpPr>
          <p:nvPr>
            <p:ph type="title"/>
          </p:nvPr>
        </p:nvSpPr>
        <p:spPr>
          <a:xfrm>
            <a:off x="1066800" y="304800"/>
            <a:ext cx="7772400" cy="990600"/>
          </a:xfrm>
        </p:spPr>
        <p:txBody>
          <a:bodyPr/>
          <a:lstStyle/>
          <a:p>
            <a:pPr algn="ctr" eaLnBrk="1" hangingPunct="1"/>
            <a:r>
              <a:rPr lang="en-US" altLang="en-US" sz="6600" b="1" u="sng" smtClean="0">
                <a:solidFill>
                  <a:schemeClr val="tx1"/>
                </a:solidFill>
              </a:rPr>
              <a:t>Levers-First Class</a:t>
            </a:r>
          </a:p>
        </p:txBody>
      </p:sp>
      <p:sp>
        <p:nvSpPr>
          <p:cNvPr id="11267" name="Rectangle 3"/>
          <p:cNvSpPr>
            <a:spLocks noGrp="1" noChangeArrowheads="1"/>
          </p:cNvSpPr>
          <p:nvPr>
            <p:ph type="body" sz="half" idx="1"/>
          </p:nvPr>
        </p:nvSpPr>
        <p:spPr>
          <a:xfrm>
            <a:off x="1066800" y="1981200"/>
            <a:ext cx="3810000" cy="3962400"/>
          </a:xfrm>
        </p:spPr>
        <p:txBody>
          <a:bodyPr/>
          <a:lstStyle/>
          <a:p>
            <a:pPr marL="0" indent="0" algn="ctr" eaLnBrk="1" hangingPunct="1">
              <a:buClr>
                <a:schemeClr val="tx1"/>
              </a:buClr>
              <a:buFont typeface="Wingdings" pitchFamily="2" charset="2"/>
              <a:buNone/>
              <a:defRPr/>
            </a:pPr>
            <a:r>
              <a:rPr lang="en-US" sz="4000" dirty="0" smtClean="0"/>
              <a:t>In a first class lever the fulcrum is in the middle and the load and effort is on either side</a:t>
            </a:r>
          </a:p>
          <a:p>
            <a:pPr eaLnBrk="1" hangingPunct="1">
              <a:buClr>
                <a:schemeClr val="tx1"/>
              </a:buClr>
              <a:buFont typeface="Wingdings" pitchFamily="2" charset="2"/>
              <a:buNone/>
              <a:defRPr/>
            </a:pPr>
            <a:endParaRPr lang="en-US" dirty="0" smtClean="0"/>
          </a:p>
        </p:txBody>
      </p:sp>
      <p:sp>
        <p:nvSpPr>
          <p:cNvPr id="33797" name="Rectangle 5"/>
          <p:cNvSpPr>
            <a:spLocks noChangeArrowheads="1"/>
          </p:cNvSpPr>
          <p:nvPr/>
        </p:nvSpPr>
        <p:spPr bwMode="auto">
          <a:xfrm>
            <a:off x="1588" y="2436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endParaRPr lang="en-US" altLang="en-US"/>
          </a:p>
        </p:txBody>
      </p:sp>
      <p:pic>
        <p:nvPicPr>
          <p:cNvPr id="33798" name="Picture 12" descr="Lever1"/>
          <p:cNvPicPr>
            <a:picLocks noGrp="1" noChangeAspect="1" noChangeArrowheads="1" noCrop="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05400" y="2209800"/>
            <a:ext cx="3810000" cy="337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1000"/>
                                        <p:tgtEl>
                                          <p:spTgt spid="33795"/>
                                        </p:tgtEl>
                                      </p:cBhvr>
                                    </p:animEffect>
                                    <p:anim calcmode="lin" valueType="num">
                                      <p:cBhvr>
                                        <p:cTn id="8" dur="1000" fill="hold"/>
                                        <p:tgtEl>
                                          <p:spTgt spid="33795"/>
                                        </p:tgtEl>
                                        <p:attrNameLst>
                                          <p:attrName>ppt_x</p:attrName>
                                        </p:attrNameLst>
                                      </p:cBhvr>
                                      <p:tavLst>
                                        <p:tav tm="0">
                                          <p:val>
                                            <p:strVal val="#ppt_x"/>
                                          </p:val>
                                        </p:tav>
                                        <p:tav tm="100000">
                                          <p:val>
                                            <p:strVal val="#ppt_x"/>
                                          </p:val>
                                        </p:tav>
                                      </p:tavLst>
                                    </p:anim>
                                    <p:anim calcmode="lin" valueType="num">
                                      <p:cBhvr>
                                        <p:cTn id="9" dur="1000" fill="hold"/>
                                        <p:tgtEl>
                                          <p:spTgt spid="3379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11267">
                                            <p:txEl>
                                              <p:pRg st="0" end="0"/>
                                            </p:txEl>
                                          </p:spTgt>
                                        </p:tgtEl>
                                        <p:attrNameLst>
                                          <p:attrName>style.visibility</p:attrName>
                                        </p:attrNameLst>
                                      </p:cBhvr>
                                      <p:to>
                                        <p:strVal val="visible"/>
                                      </p:to>
                                    </p:set>
                                    <p:animEffect transition="in" filter="fade">
                                      <p:cBhvr>
                                        <p:cTn id="13" dur="1000"/>
                                        <p:tgtEl>
                                          <p:spTgt spid="11267">
                                            <p:txEl>
                                              <p:pRg st="0" end="0"/>
                                            </p:txEl>
                                          </p:spTgt>
                                        </p:tgtEl>
                                      </p:cBhvr>
                                    </p:animEffect>
                                    <p:anim calcmode="lin" valueType="num">
                                      <p:cBhvr>
                                        <p:cTn id="14"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33798"/>
                                        </p:tgtEl>
                                        <p:attrNameLst>
                                          <p:attrName>style.visibility</p:attrName>
                                        </p:attrNameLst>
                                      </p:cBhvr>
                                      <p:to>
                                        <p:strVal val="visible"/>
                                      </p:to>
                                    </p:set>
                                    <p:animEffect transition="in" filter="fade">
                                      <p:cBhvr>
                                        <p:cTn id="20" dur="1000"/>
                                        <p:tgtEl>
                                          <p:spTgt spid="33798"/>
                                        </p:tgtEl>
                                      </p:cBhvr>
                                    </p:animEffect>
                                    <p:anim calcmode="lin" valueType="num">
                                      <p:cBhvr>
                                        <p:cTn id="21" dur="1000" fill="hold"/>
                                        <p:tgtEl>
                                          <p:spTgt spid="33798"/>
                                        </p:tgtEl>
                                        <p:attrNameLst>
                                          <p:attrName>ppt_x</p:attrName>
                                        </p:attrNameLst>
                                      </p:cBhvr>
                                      <p:tavLst>
                                        <p:tav tm="0">
                                          <p:val>
                                            <p:strVal val="#ppt_x"/>
                                          </p:val>
                                        </p:tav>
                                        <p:tav tm="100000">
                                          <p:val>
                                            <p:strVal val="#ppt_x"/>
                                          </p:val>
                                        </p:tav>
                                      </p:tavLst>
                                    </p:anim>
                                    <p:anim calcmode="lin" valueType="num">
                                      <p:cBhvr>
                                        <p:cTn id="22" dur="1000" fill="hold"/>
                                        <p:tgtEl>
                                          <p:spTgt spid="337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112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54B28EF2-3BE5-4B0D-9C21-9A8D0CCE77B5}" type="slidenum">
              <a:rPr lang="en-US"/>
              <a:pPr>
                <a:defRPr/>
              </a:pPr>
              <a:t>32</a:t>
            </a:fld>
            <a:endParaRPr lang="en-US"/>
          </a:p>
        </p:txBody>
      </p:sp>
      <p:sp>
        <p:nvSpPr>
          <p:cNvPr id="34819" name="Rectangle 4"/>
          <p:cNvSpPr>
            <a:spLocks noGrp="1" noChangeArrowheads="1"/>
          </p:cNvSpPr>
          <p:nvPr>
            <p:ph type="title"/>
          </p:nvPr>
        </p:nvSpPr>
        <p:spPr>
          <a:xfrm>
            <a:off x="1066800" y="1295400"/>
            <a:ext cx="7772400" cy="3886200"/>
          </a:xfrm>
        </p:spPr>
        <p:txBody>
          <a:bodyPr/>
          <a:lstStyle/>
          <a:p>
            <a:pPr algn="ctr" eaLnBrk="1" hangingPunct="1"/>
            <a:r>
              <a:rPr lang="en-US" altLang="en-US" sz="6000" smtClean="0">
                <a:solidFill>
                  <a:schemeClr val="tx1"/>
                </a:solidFill>
              </a:rPr>
              <a:t>With your seat partner, list 3-4 examples of a First Class Lever.</a:t>
            </a:r>
          </a:p>
        </p:txBody>
      </p:sp>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p:txBody>
          <a:bodyPr/>
          <a:lstStyle/>
          <a:p>
            <a:pPr>
              <a:defRPr/>
            </a:pPr>
            <a:fld id="{E15777DE-6F51-45A4-A859-DCDF29C7C22B}" type="slidenum">
              <a:rPr lang="en-US"/>
              <a:pPr>
                <a:defRPr/>
              </a:pPr>
              <a:t>33</a:t>
            </a:fld>
            <a:endParaRPr lang="en-US"/>
          </a:p>
        </p:txBody>
      </p:sp>
      <p:sp>
        <p:nvSpPr>
          <p:cNvPr id="35843" name="Rectangle 4"/>
          <p:cNvSpPr>
            <a:spLocks noGrp="1" noChangeArrowheads="1"/>
          </p:cNvSpPr>
          <p:nvPr>
            <p:ph type="title" sz="quarter"/>
          </p:nvPr>
        </p:nvSpPr>
        <p:spPr>
          <a:xfrm>
            <a:off x="1096963" y="152400"/>
            <a:ext cx="7772400" cy="1066800"/>
          </a:xfrm>
        </p:spPr>
        <p:txBody>
          <a:bodyPr/>
          <a:lstStyle/>
          <a:p>
            <a:pPr algn="ctr" eaLnBrk="1" hangingPunct="1"/>
            <a:r>
              <a:rPr lang="en-US" altLang="en-US" sz="6000" b="1" u="sng" smtClean="0">
                <a:solidFill>
                  <a:schemeClr val="tx1"/>
                </a:solidFill>
              </a:rPr>
              <a:t>Levers – First Class</a:t>
            </a:r>
          </a:p>
        </p:txBody>
      </p:sp>
      <p:grpSp>
        <p:nvGrpSpPr>
          <p:cNvPr id="35844" name="Group 1"/>
          <p:cNvGrpSpPr>
            <a:grpSpLocks/>
          </p:cNvGrpSpPr>
          <p:nvPr/>
        </p:nvGrpSpPr>
        <p:grpSpPr bwMode="auto">
          <a:xfrm>
            <a:off x="1600200" y="1524000"/>
            <a:ext cx="2578100" cy="2713038"/>
            <a:chOff x="1600200" y="1524000"/>
            <a:chExt cx="2578100" cy="2713038"/>
          </a:xfrm>
        </p:grpSpPr>
        <p:pic>
          <p:nvPicPr>
            <p:cNvPr id="35854" name="Picture 6" descr="te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0"/>
              <a:ext cx="2578100" cy="1955800"/>
            </a:xfrm>
            <a:prstGeom prst="rect">
              <a:avLst/>
            </a:prstGeom>
            <a:noFill/>
            <a:ln w="2222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55" name="Text Box 19"/>
            <p:cNvSpPr txBox="1">
              <a:spLocks noChangeArrowheads="1"/>
            </p:cNvSpPr>
            <p:nvPr/>
          </p:nvSpPr>
          <p:spPr bwMode="auto">
            <a:xfrm>
              <a:off x="1600200" y="365760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Seesaw</a:t>
              </a:r>
            </a:p>
          </p:txBody>
        </p:sp>
      </p:grpSp>
      <p:grpSp>
        <p:nvGrpSpPr>
          <p:cNvPr id="35845" name="Group 2"/>
          <p:cNvGrpSpPr>
            <a:grpSpLocks/>
          </p:cNvGrpSpPr>
          <p:nvPr/>
        </p:nvGrpSpPr>
        <p:grpSpPr bwMode="auto">
          <a:xfrm>
            <a:off x="6019800" y="1447800"/>
            <a:ext cx="2133600" cy="2789238"/>
            <a:chOff x="6019800" y="1447800"/>
            <a:chExt cx="2133600" cy="2789238"/>
          </a:xfrm>
        </p:grpSpPr>
        <p:pic>
          <p:nvPicPr>
            <p:cNvPr id="35852" name="Picture 8" descr="j02858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447800"/>
              <a:ext cx="2133600" cy="203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53" name="Text Box 20"/>
            <p:cNvSpPr txBox="1">
              <a:spLocks noChangeArrowheads="1"/>
            </p:cNvSpPr>
            <p:nvPr/>
          </p:nvSpPr>
          <p:spPr bwMode="auto">
            <a:xfrm>
              <a:off x="6019800" y="3657600"/>
              <a:ext cx="198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Shovel</a:t>
              </a:r>
            </a:p>
          </p:txBody>
        </p:sp>
      </p:grpSp>
      <p:grpSp>
        <p:nvGrpSpPr>
          <p:cNvPr id="2" name="Group 1"/>
          <p:cNvGrpSpPr>
            <a:grpSpLocks/>
          </p:cNvGrpSpPr>
          <p:nvPr/>
        </p:nvGrpSpPr>
        <p:grpSpPr bwMode="auto">
          <a:xfrm>
            <a:off x="5838825" y="4535488"/>
            <a:ext cx="2701925" cy="1930400"/>
            <a:chOff x="5838655" y="4536259"/>
            <a:chExt cx="2701924" cy="1930400"/>
          </a:xfrm>
        </p:grpSpPr>
        <p:pic>
          <p:nvPicPr>
            <p:cNvPr id="35850" name="Picture 13" descr="j02340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98285">
              <a:off x="6448254" y="4536259"/>
              <a:ext cx="2092325" cy="193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51" name="Text Box 21"/>
            <p:cNvSpPr txBox="1">
              <a:spLocks noChangeArrowheads="1"/>
            </p:cNvSpPr>
            <p:nvPr/>
          </p:nvSpPr>
          <p:spPr bwMode="auto">
            <a:xfrm>
              <a:off x="5838655" y="5865019"/>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Scissors</a:t>
              </a:r>
            </a:p>
          </p:txBody>
        </p:sp>
      </p:grpSp>
      <p:grpSp>
        <p:nvGrpSpPr>
          <p:cNvPr id="35847" name="Group 4"/>
          <p:cNvGrpSpPr>
            <a:grpSpLocks/>
          </p:cNvGrpSpPr>
          <p:nvPr/>
        </p:nvGrpSpPr>
        <p:grpSpPr bwMode="auto">
          <a:xfrm>
            <a:off x="1450975" y="4173538"/>
            <a:ext cx="3352800" cy="2514600"/>
            <a:chOff x="5410200" y="4114800"/>
            <a:chExt cx="3352800" cy="2514600"/>
          </a:xfrm>
        </p:grpSpPr>
        <p:pic>
          <p:nvPicPr>
            <p:cNvPr id="35848" name="Picture 17" descr="j029059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96278">
              <a:off x="5410200" y="4114800"/>
              <a:ext cx="1905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22"/>
            <p:cNvSpPr txBox="1">
              <a:spLocks noChangeArrowheads="1"/>
            </p:cNvSpPr>
            <p:nvPr/>
          </p:nvSpPr>
          <p:spPr bwMode="auto">
            <a:xfrm>
              <a:off x="6781800" y="5562600"/>
              <a:ext cx="1981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Hammer’s claws</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1000"/>
                                        <p:tgtEl>
                                          <p:spTgt spid="35843"/>
                                        </p:tgtEl>
                                      </p:cBhvr>
                                    </p:animEffect>
                                    <p:anim calcmode="lin" valueType="num">
                                      <p:cBhvr>
                                        <p:cTn id="8" dur="1000" fill="hold"/>
                                        <p:tgtEl>
                                          <p:spTgt spid="35843"/>
                                        </p:tgtEl>
                                        <p:attrNameLst>
                                          <p:attrName>ppt_x</p:attrName>
                                        </p:attrNameLst>
                                      </p:cBhvr>
                                      <p:tavLst>
                                        <p:tav tm="0">
                                          <p:val>
                                            <p:strVal val="#ppt_x"/>
                                          </p:val>
                                        </p:tav>
                                        <p:tav tm="100000">
                                          <p:val>
                                            <p:strVal val="#ppt_x"/>
                                          </p:val>
                                        </p:tav>
                                      </p:tavLst>
                                    </p:anim>
                                    <p:anim calcmode="lin" valueType="num">
                                      <p:cBhvr>
                                        <p:cTn id="9" dur="1000" fill="hold"/>
                                        <p:tgtEl>
                                          <p:spTgt spid="3584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5844"/>
                                        </p:tgtEl>
                                        <p:attrNameLst>
                                          <p:attrName>style.visibility</p:attrName>
                                        </p:attrNameLst>
                                      </p:cBhvr>
                                      <p:to>
                                        <p:strVal val="visible"/>
                                      </p:to>
                                    </p:set>
                                    <p:animEffect transition="in" filter="fade">
                                      <p:cBhvr>
                                        <p:cTn id="14" dur="1000"/>
                                        <p:tgtEl>
                                          <p:spTgt spid="35844"/>
                                        </p:tgtEl>
                                      </p:cBhvr>
                                    </p:animEffect>
                                    <p:anim calcmode="lin" valueType="num">
                                      <p:cBhvr>
                                        <p:cTn id="15" dur="1000" fill="hold"/>
                                        <p:tgtEl>
                                          <p:spTgt spid="35844"/>
                                        </p:tgtEl>
                                        <p:attrNameLst>
                                          <p:attrName>ppt_x</p:attrName>
                                        </p:attrNameLst>
                                      </p:cBhvr>
                                      <p:tavLst>
                                        <p:tav tm="0">
                                          <p:val>
                                            <p:strVal val="#ppt_x"/>
                                          </p:val>
                                        </p:tav>
                                        <p:tav tm="100000">
                                          <p:val>
                                            <p:strVal val="#ppt_x"/>
                                          </p:val>
                                        </p:tav>
                                      </p:tavLst>
                                    </p:anim>
                                    <p:anim calcmode="lin" valueType="num">
                                      <p:cBhvr>
                                        <p:cTn id="16" dur="1000" fill="hold"/>
                                        <p:tgtEl>
                                          <p:spTgt spid="3584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5845"/>
                                        </p:tgtEl>
                                        <p:attrNameLst>
                                          <p:attrName>style.visibility</p:attrName>
                                        </p:attrNameLst>
                                      </p:cBhvr>
                                      <p:to>
                                        <p:strVal val="visible"/>
                                      </p:to>
                                    </p:set>
                                    <p:animEffect transition="in" filter="fade">
                                      <p:cBhvr>
                                        <p:cTn id="21" dur="1000"/>
                                        <p:tgtEl>
                                          <p:spTgt spid="35845"/>
                                        </p:tgtEl>
                                      </p:cBhvr>
                                    </p:animEffect>
                                    <p:anim calcmode="lin" valueType="num">
                                      <p:cBhvr>
                                        <p:cTn id="22" dur="1000" fill="hold"/>
                                        <p:tgtEl>
                                          <p:spTgt spid="35845"/>
                                        </p:tgtEl>
                                        <p:attrNameLst>
                                          <p:attrName>ppt_x</p:attrName>
                                        </p:attrNameLst>
                                      </p:cBhvr>
                                      <p:tavLst>
                                        <p:tav tm="0">
                                          <p:val>
                                            <p:strVal val="#ppt_x"/>
                                          </p:val>
                                        </p:tav>
                                        <p:tav tm="100000">
                                          <p:val>
                                            <p:strVal val="#ppt_x"/>
                                          </p:val>
                                        </p:tav>
                                      </p:tavLst>
                                    </p:anim>
                                    <p:anim calcmode="lin" valueType="num">
                                      <p:cBhvr>
                                        <p:cTn id="23" dur="1000" fill="hold"/>
                                        <p:tgtEl>
                                          <p:spTgt spid="3584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5847"/>
                                        </p:tgtEl>
                                        <p:attrNameLst>
                                          <p:attrName>style.visibility</p:attrName>
                                        </p:attrNameLst>
                                      </p:cBhvr>
                                      <p:to>
                                        <p:strVal val="visible"/>
                                      </p:to>
                                    </p:set>
                                    <p:animEffect transition="in" filter="fade">
                                      <p:cBhvr>
                                        <p:cTn id="28" dur="1000"/>
                                        <p:tgtEl>
                                          <p:spTgt spid="35847"/>
                                        </p:tgtEl>
                                      </p:cBhvr>
                                    </p:animEffect>
                                    <p:anim calcmode="lin" valueType="num">
                                      <p:cBhvr>
                                        <p:cTn id="29" dur="1000" fill="hold"/>
                                        <p:tgtEl>
                                          <p:spTgt spid="35847"/>
                                        </p:tgtEl>
                                        <p:attrNameLst>
                                          <p:attrName>ppt_x</p:attrName>
                                        </p:attrNameLst>
                                      </p:cBhvr>
                                      <p:tavLst>
                                        <p:tav tm="0">
                                          <p:val>
                                            <p:strVal val="#ppt_x"/>
                                          </p:val>
                                        </p:tav>
                                        <p:tav tm="100000">
                                          <p:val>
                                            <p:strVal val="#ppt_x"/>
                                          </p:val>
                                        </p:tav>
                                      </p:tavLst>
                                    </p:anim>
                                    <p:anim calcmode="lin" valueType="num">
                                      <p:cBhvr>
                                        <p:cTn id="30" dur="1000" fill="hold"/>
                                        <p:tgtEl>
                                          <p:spTgt spid="3584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E16F82B2-FC50-4605-8637-BA5FBA200391}" type="slidenum">
              <a:rPr lang="en-US"/>
              <a:pPr>
                <a:defRPr/>
              </a:pPr>
              <a:t>34</a:t>
            </a:fld>
            <a:endParaRPr lang="en-US"/>
          </a:p>
        </p:txBody>
      </p:sp>
      <p:sp>
        <p:nvSpPr>
          <p:cNvPr id="36867" name="Rectangle 2"/>
          <p:cNvSpPr>
            <a:spLocks noGrp="1" noChangeArrowheads="1"/>
          </p:cNvSpPr>
          <p:nvPr>
            <p:ph type="title"/>
          </p:nvPr>
        </p:nvSpPr>
        <p:spPr>
          <a:xfrm>
            <a:off x="990600" y="228600"/>
            <a:ext cx="7772400" cy="2514600"/>
          </a:xfrm>
        </p:spPr>
        <p:txBody>
          <a:bodyPr/>
          <a:lstStyle/>
          <a:p>
            <a:pPr algn="ctr" eaLnBrk="1" hangingPunct="1"/>
            <a:r>
              <a:rPr lang="en-US" altLang="en-US" sz="4000" smtClean="0">
                <a:solidFill>
                  <a:schemeClr val="tx1"/>
                </a:solidFill>
              </a:rPr>
              <a:t>Add these and any other examples of a first class lever to your Simple Machines Graphic Organizer.</a:t>
            </a:r>
          </a:p>
        </p:txBody>
      </p:sp>
      <p:graphicFrame>
        <p:nvGraphicFramePr>
          <p:cNvPr id="36868" name="Object 1"/>
          <p:cNvGraphicFramePr>
            <a:graphicFrameLocks noChangeAspect="1"/>
          </p:cNvGraphicFramePr>
          <p:nvPr/>
        </p:nvGraphicFramePr>
        <p:xfrm>
          <a:off x="2438400" y="3124200"/>
          <a:ext cx="4572000" cy="3532188"/>
        </p:xfrm>
        <a:graphic>
          <a:graphicData uri="http://schemas.openxmlformats.org/presentationml/2006/ole">
            <mc:AlternateContent xmlns:mc="http://schemas.openxmlformats.org/markup-compatibility/2006">
              <mc:Choice xmlns:v="urn:schemas-microsoft-com:vml" Requires="v">
                <p:oleObj spid="_x0000_s36873" name="Acrobat Document" r:id="rId4" imgW="5029155" imgH="3886200" progId="AcroExch.Document.11">
                  <p:embed/>
                </p:oleObj>
              </mc:Choice>
              <mc:Fallback>
                <p:oleObj name="Acrobat Document" r:id="rId4" imgW="5029155" imgH="3886200" progId="AcroExch.Document.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124200"/>
                        <a:ext cx="4572000" cy="3532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26F24A2F-1059-4FA9-8FB3-BBA8C2D92F12}" type="slidenum">
              <a:rPr lang="en-US"/>
              <a:pPr>
                <a:defRPr/>
              </a:pPr>
              <a:t>35</a:t>
            </a:fld>
            <a:endParaRPr lang="en-US"/>
          </a:p>
        </p:txBody>
      </p:sp>
      <p:sp>
        <p:nvSpPr>
          <p:cNvPr id="37891" name="Rectangle 2"/>
          <p:cNvSpPr>
            <a:spLocks noGrp="1" noChangeArrowheads="1"/>
          </p:cNvSpPr>
          <p:nvPr>
            <p:ph type="title"/>
          </p:nvPr>
        </p:nvSpPr>
        <p:spPr>
          <a:xfrm>
            <a:off x="1066800" y="457200"/>
            <a:ext cx="7772400" cy="914400"/>
          </a:xfrm>
        </p:spPr>
        <p:txBody>
          <a:bodyPr/>
          <a:lstStyle/>
          <a:p>
            <a:pPr algn="ctr" eaLnBrk="1" hangingPunct="1"/>
            <a:r>
              <a:rPr lang="en-US" altLang="en-US" sz="5800" b="1" u="sng" smtClean="0">
                <a:solidFill>
                  <a:schemeClr val="tx1"/>
                </a:solidFill>
              </a:rPr>
              <a:t>Levers-Second Class</a:t>
            </a:r>
          </a:p>
        </p:txBody>
      </p:sp>
      <p:sp>
        <p:nvSpPr>
          <p:cNvPr id="37892" name="Rectangle 3"/>
          <p:cNvSpPr>
            <a:spLocks noGrp="1" noChangeArrowheads="1"/>
          </p:cNvSpPr>
          <p:nvPr>
            <p:ph type="body" sz="half" idx="1"/>
          </p:nvPr>
        </p:nvSpPr>
        <p:spPr>
          <a:xfrm>
            <a:off x="914400" y="2057400"/>
            <a:ext cx="3810000" cy="3810000"/>
          </a:xfrm>
        </p:spPr>
        <p:txBody>
          <a:bodyPr/>
          <a:lstStyle/>
          <a:p>
            <a:pPr marL="0" indent="0" algn="ctr" eaLnBrk="1" hangingPunct="1">
              <a:buClr>
                <a:schemeClr val="tx1"/>
              </a:buClr>
              <a:buFont typeface="Wingdings" pitchFamily="2" charset="2"/>
              <a:buNone/>
            </a:pPr>
            <a:r>
              <a:rPr lang="en-US" altLang="en-US" sz="4000" smtClean="0"/>
              <a:t>In a second class lever the fulcrum is at the end, with the load in the middle</a:t>
            </a:r>
          </a:p>
        </p:txBody>
      </p:sp>
      <p:pic>
        <p:nvPicPr>
          <p:cNvPr id="37893" name="Picture 6" descr="Lever2"/>
          <p:cNvPicPr>
            <a:picLocks noGrp="1" noChangeAspect="1" noChangeArrowheads="1" noCrop="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53000" y="2209800"/>
            <a:ext cx="3810000" cy="337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1000"/>
                                        <p:tgtEl>
                                          <p:spTgt spid="37891"/>
                                        </p:tgtEl>
                                      </p:cBhvr>
                                    </p:animEffect>
                                    <p:anim calcmode="lin" valueType="num">
                                      <p:cBhvr>
                                        <p:cTn id="8" dur="1000" fill="hold"/>
                                        <p:tgtEl>
                                          <p:spTgt spid="37891"/>
                                        </p:tgtEl>
                                        <p:attrNameLst>
                                          <p:attrName>ppt_x</p:attrName>
                                        </p:attrNameLst>
                                      </p:cBhvr>
                                      <p:tavLst>
                                        <p:tav tm="0">
                                          <p:val>
                                            <p:strVal val="#ppt_x"/>
                                          </p:val>
                                        </p:tav>
                                        <p:tav tm="100000">
                                          <p:val>
                                            <p:strVal val="#ppt_x"/>
                                          </p:val>
                                        </p:tav>
                                      </p:tavLst>
                                    </p:anim>
                                    <p:anim calcmode="lin" valueType="num">
                                      <p:cBhvr>
                                        <p:cTn id="9" dur="1000" fill="hold"/>
                                        <p:tgtEl>
                                          <p:spTgt spid="3789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37892">
                                            <p:txEl>
                                              <p:pRg st="0" end="0"/>
                                            </p:txEl>
                                          </p:spTgt>
                                        </p:tgtEl>
                                        <p:attrNameLst>
                                          <p:attrName>style.visibility</p:attrName>
                                        </p:attrNameLst>
                                      </p:cBhvr>
                                      <p:to>
                                        <p:strVal val="visible"/>
                                      </p:to>
                                    </p:set>
                                    <p:animEffect transition="in" filter="fade">
                                      <p:cBhvr>
                                        <p:cTn id="13" dur="1000"/>
                                        <p:tgtEl>
                                          <p:spTgt spid="37892">
                                            <p:txEl>
                                              <p:pRg st="0" end="0"/>
                                            </p:txEl>
                                          </p:spTgt>
                                        </p:tgtEl>
                                      </p:cBhvr>
                                    </p:animEffect>
                                    <p:anim calcmode="lin" valueType="num">
                                      <p:cBhvr>
                                        <p:cTn id="14" dur="10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78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37893"/>
                                        </p:tgtEl>
                                        <p:attrNameLst>
                                          <p:attrName>style.visibility</p:attrName>
                                        </p:attrNameLst>
                                      </p:cBhvr>
                                      <p:to>
                                        <p:strVal val="visible"/>
                                      </p:to>
                                    </p:set>
                                    <p:animEffect transition="in" filter="fade">
                                      <p:cBhvr>
                                        <p:cTn id="20" dur="1000"/>
                                        <p:tgtEl>
                                          <p:spTgt spid="37893"/>
                                        </p:tgtEl>
                                      </p:cBhvr>
                                    </p:animEffect>
                                    <p:anim calcmode="lin" valueType="num">
                                      <p:cBhvr>
                                        <p:cTn id="21" dur="1000" fill="hold"/>
                                        <p:tgtEl>
                                          <p:spTgt spid="37893"/>
                                        </p:tgtEl>
                                        <p:attrNameLst>
                                          <p:attrName>ppt_x</p:attrName>
                                        </p:attrNameLst>
                                      </p:cBhvr>
                                      <p:tavLst>
                                        <p:tav tm="0">
                                          <p:val>
                                            <p:strVal val="#ppt_x"/>
                                          </p:val>
                                        </p:tav>
                                        <p:tav tm="100000">
                                          <p:val>
                                            <p:strVal val="#ppt_x"/>
                                          </p:val>
                                        </p:tav>
                                      </p:tavLst>
                                    </p:anim>
                                    <p:anim calcmode="lin" valueType="num">
                                      <p:cBhvr>
                                        <p:cTn id="22" dur="1000" fill="hold"/>
                                        <p:tgtEl>
                                          <p:spTgt spid="378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pPr>
              <a:defRPr/>
            </a:pPr>
            <a:fld id="{C56100B3-15BF-4782-B27C-ED07A6C27279}" type="slidenum">
              <a:rPr lang="en-US"/>
              <a:pPr>
                <a:defRPr/>
              </a:pPr>
              <a:t>36</a:t>
            </a:fld>
            <a:endParaRPr lang="en-US"/>
          </a:p>
        </p:txBody>
      </p:sp>
      <p:sp>
        <p:nvSpPr>
          <p:cNvPr id="39939" name="Rectangle 4"/>
          <p:cNvSpPr>
            <a:spLocks noGrp="1" noChangeArrowheads="1"/>
          </p:cNvSpPr>
          <p:nvPr>
            <p:ph type="title"/>
          </p:nvPr>
        </p:nvSpPr>
        <p:spPr>
          <a:xfrm>
            <a:off x="1066800" y="0"/>
            <a:ext cx="7772400" cy="1143000"/>
          </a:xfrm>
        </p:spPr>
        <p:txBody>
          <a:bodyPr/>
          <a:lstStyle/>
          <a:p>
            <a:pPr algn="ctr" eaLnBrk="1" hangingPunct="1"/>
            <a:r>
              <a:rPr lang="en-US" altLang="en-US" sz="5400" b="1" u="sng" smtClean="0">
                <a:solidFill>
                  <a:schemeClr val="tx1"/>
                </a:solidFill>
              </a:rPr>
              <a:t>Levers – Second Class</a:t>
            </a:r>
          </a:p>
        </p:txBody>
      </p:sp>
      <p:grpSp>
        <p:nvGrpSpPr>
          <p:cNvPr id="39940" name="Group 1"/>
          <p:cNvGrpSpPr>
            <a:grpSpLocks/>
          </p:cNvGrpSpPr>
          <p:nvPr/>
        </p:nvGrpSpPr>
        <p:grpSpPr bwMode="auto">
          <a:xfrm>
            <a:off x="1219200" y="1600200"/>
            <a:ext cx="2667000" cy="2560638"/>
            <a:chOff x="1219200" y="1600200"/>
            <a:chExt cx="2667000" cy="2560638"/>
          </a:xfrm>
        </p:grpSpPr>
        <p:pic>
          <p:nvPicPr>
            <p:cNvPr id="39947" name="Picture 16" descr="MCj02808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600200"/>
              <a:ext cx="23622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Text Box 37"/>
            <p:cNvSpPr txBox="1">
              <a:spLocks noChangeArrowheads="1"/>
            </p:cNvSpPr>
            <p:nvPr/>
          </p:nvSpPr>
          <p:spPr bwMode="auto">
            <a:xfrm>
              <a:off x="1219200" y="35814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Wheelbarrow</a:t>
              </a:r>
            </a:p>
          </p:txBody>
        </p:sp>
      </p:grpSp>
      <p:grpSp>
        <p:nvGrpSpPr>
          <p:cNvPr id="39941" name="Group 3"/>
          <p:cNvGrpSpPr>
            <a:grpSpLocks/>
          </p:cNvGrpSpPr>
          <p:nvPr/>
        </p:nvGrpSpPr>
        <p:grpSpPr bwMode="auto">
          <a:xfrm>
            <a:off x="5516563" y="1827213"/>
            <a:ext cx="3063875" cy="2255837"/>
            <a:chOff x="5715000" y="1828800"/>
            <a:chExt cx="3063875" cy="2255838"/>
          </a:xfrm>
        </p:grpSpPr>
        <p:pic>
          <p:nvPicPr>
            <p:cNvPr id="39945" name="Picture 21" descr="j02344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3762" y="1827998"/>
              <a:ext cx="2606675"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6" name="Text Box 38"/>
            <p:cNvSpPr txBox="1">
              <a:spLocks noChangeArrowheads="1"/>
            </p:cNvSpPr>
            <p:nvPr/>
          </p:nvSpPr>
          <p:spPr bwMode="auto">
            <a:xfrm>
              <a:off x="5715000" y="35052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Stapler</a:t>
              </a:r>
            </a:p>
          </p:txBody>
        </p:sp>
      </p:grpSp>
      <p:grpSp>
        <p:nvGrpSpPr>
          <p:cNvPr id="39942" name="Group 2"/>
          <p:cNvGrpSpPr>
            <a:grpSpLocks/>
          </p:cNvGrpSpPr>
          <p:nvPr/>
        </p:nvGrpSpPr>
        <p:grpSpPr bwMode="auto">
          <a:xfrm>
            <a:off x="3276600" y="4222750"/>
            <a:ext cx="2743200" cy="2273300"/>
            <a:chOff x="3733800" y="4097337"/>
            <a:chExt cx="2743200" cy="2273301"/>
          </a:xfrm>
        </p:grpSpPr>
        <p:pic>
          <p:nvPicPr>
            <p:cNvPr id="39943" name="Picture 35" descr="j029048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4097337"/>
              <a:ext cx="1081088" cy="169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4" name="Text Box 39"/>
            <p:cNvSpPr txBox="1">
              <a:spLocks noChangeArrowheads="1"/>
            </p:cNvSpPr>
            <p:nvPr/>
          </p:nvSpPr>
          <p:spPr bwMode="auto">
            <a:xfrm>
              <a:off x="3733800" y="579120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Nut cracker</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1000"/>
                                        <p:tgtEl>
                                          <p:spTgt spid="39939"/>
                                        </p:tgtEl>
                                      </p:cBhvr>
                                    </p:animEffect>
                                    <p:anim calcmode="lin" valueType="num">
                                      <p:cBhvr>
                                        <p:cTn id="8" dur="1000" fill="hold"/>
                                        <p:tgtEl>
                                          <p:spTgt spid="39939"/>
                                        </p:tgtEl>
                                        <p:attrNameLst>
                                          <p:attrName>ppt_x</p:attrName>
                                        </p:attrNameLst>
                                      </p:cBhvr>
                                      <p:tavLst>
                                        <p:tav tm="0">
                                          <p:val>
                                            <p:strVal val="#ppt_x"/>
                                          </p:val>
                                        </p:tav>
                                        <p:tav tm="100000">
                                          <p:val>
                                            <p:strVal val="#ppt_x"/>
                                          </p:val>
                                        </p:tav>
                                      </p:tavLst>
                                    </p:anim>
                                    <p:anim calcmode="lin" valueType="num">
                                      <p:cBhvr>
                                        <p:cTn id="9" dur="1000" fill="hold"/>
                                        <p:tgtEl>
                                          <p:spTgt spid="3993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9940"/>
                                        </p:tgtEl>
                                        <p:attrNameLst>
                                          <p:attrName>style.visibility</p:attrName>
                                        </p:attrNameLst>
                                      </p:cBhvr>
                                      <p:to>
                                        <p:strVal val="visible"/>
                                      </p:to>
                                    </p:set>
                                    <p:animEffect transition="in" filter="fade">
                                      <p:cBhvr>
                                        <p:cTn id="14" dur="1000"/>
                                        <p:tgtEl>
                                          <p:spTgt spid="39940"/>
                                        </p:tgtEl>
                                      </p:cBhvr>
                                    </p:animEffect>
                                    <p:anim calcmode="lin" valueType="num">
                                      <p:cBhvr>
                                        <p:cTn id="15" dur="1000" fill="hold"/>
                                        <p:tgtEl>
                                          <p:spTgt spid="39940"/>
                                        </p:tgtEl>
                                        <p:attrNameLst>
                                          <p:attrName>ppt_x</p:attrName>
                                        </p:attrNameLst>
                                      </p:cBhvr>
                                      <p:tavLst>
                                        <p:tav tm="0">
                                          <p:val>
                                            <p:strVal val="#ppt_x"/>
                                          </p:val>
                                        </p:tav>
                                        <p:tav tm="100000">
                                          <p:val>
                                            <p:strVal val="#ppt_x"/>
                                          </p:val>
                                        </p:tav>
                                      </p:tavLst>
                                    </p:anim>
                                    <p:anim calcmode="lin" valueType="num">
                                      <p:cBhvr>
                                        <p:cTn id="16"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9941"/>
                                        </p:tgtEl>
                                        <p:attrNameLst>
                                          <p:attrName>style.visibility</p:attrName>
                                        </p:attrNameLst>
                                      </p:cBhvr>
                                      <p:to>
                                        <p:strVal val="visible"/>
                                      </p:to>
                                    </p:set>
                                    <p:animEffect transition="in" filter="fade">
                                      <p:cBhvr>
                                        <p:cTn id="21" dur="1000"/>
                                        <p:tgtEl>
                                          <p:spTgt spid="39941"/>
                                        </p:tgtEl>
                                      </p:cBhvr>
                                    </p:animEffect>
                                    <p:anim calcmode="lin" valueType="num">
                                      <p:cBhvr>
                                        <p:cTn id="22" dur="1000" fill="hold"/>
                                        <p:tgtEl>
                                          <p:spTgt spid="39941"/>
                                        </p:tgtEl>
                                        <p:attrNameLst>
                                          <p:attrName>ppt_x</p:attrName>
                                        </p:attrNameLst>
                                      </p:cBhvr>
                                      <p:tavLst>
                                        <p:tav tm="0">
                                          <p:val>
                                            <p:strVal val="#ppt_x"/>
                                          </p:val>
                                        </p:tav>
                                        <p:tav tm="100000">
                                          <p:val>
                                            <p:strVal val="#ppt_x"/>
                                          </p:val>
                                        </p:tav>
                                      </p:tavLst>
                                    </p:anim>
                                    <p:anim calcmode="lin" valueType="num">
                                      <p:cBhvr>
                                        <p:cTn id="23" dur="1000" fill="hold"/>
                                        <p:tgtEl>
                                          <p:spTgt spid="3994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9942"/>
                                        </p:tgtEl>
                                        <p:attrNameLst>
                                          <p:attrName>style.visibility</p:attrName>
                                        </p:attrNameLst>
                                      </p:cBhvr>
                                      <p:to>
                                        <p:strVal val="visible"/>
                                      </p:to>
                                    </p:set>
                                    <p:animEffect transition="in" filter="fade">
                                      <p:cBhvr>
                                        <p:cTn id="28" dur="1000"/>
                                        <p:tgtEl>
                                          <p:spTgt spid="39942"/>
                                        </p:tgtEl>
                                      </p:cBhvr>
                                    </p:animEffect>
                                    <p:anim calcmode="lin" valueType="num">
                                      <p:cBhvr>
                                        <p:cTn id="29" dur="1000" fill="hold"/>
                                        <p:tgtEl>
                                          <p:spTgt spid="39942"/>
                                        </p:tgtEl>
                                        <p:attrNameLst>
                                          <p:attrName>ppt_x</p:attrName>
                                        </p:attrNameLst>
                                      </p:cBhvr>
                                      <p:tavLst>
                                        <p:tav tm="0">
                                          <p:val>
                                            <p:strVal val="#ppt_x"/>
                                          </p:val>
                                        </p:tav>
                                        <p:tav tm="100000">
                                          <p:val>
                                            <p:strVal val="#ppt_x"/>
                                          </p:val>
                                        </p:tav>
                                      </p:tavLst>
                                    </p:anim>
                                    <p:anim calcmode="lin" valueType="num">
                                      <p:cBhvr>
                                        <p:cTn id="30" dur="1000" fill="hold"/>
                                        <p:tgtEl>
                                          <p:spTgt spid="399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BF6A879A-A866-47F8-97B7-C951107B105D}" type="slidenum">
              <a:rPr lang="en-US"/>
              <a:pPr>
                <a:defRPr/>
              </a:pPr>
              <a:t>37</a:t>
            </a:fld>
            <a:endParaRPr lang="en-US"/>
          </a:p>
        </p:txBody>
      </p:sp>
      <p:sp>
        <p:nvSpPr>
          <p:cNvPr id="40963" name="Rectangle 2"/>
          <p:cNvSpPr>
            <a:spLocks noGrp="1" noChangeArrowheads="1"/>
          </p:cNvSpPr>
          <p:nvPr>
            <p:ph type="title"/>
          </p:nvPr>
        </p:nvSpPr>
        <p:spPr>
          <a:xfrm>
            <a:off x="990600" y="228600"/>
            <a:ext cx="7772400" cy="2438400"/>
          </a:xfrm>
        </p:spPr>
        <p:txBody>
          <a:bodyPr/>
          <a:lstStyle/>
          <a:p>
            <a:pPr algn="ctr" eaLnBrk="1" hangingPunct="1"/>
            <a:r>
              <a:rPr lang="en-US" altLang="en-US" sz="4000" smtClean="0">
                <a:solidFill>
                  <a:schemeClr val="tx1"/>
                </a:solidFill>
              </a:rPr>
              <a:t>Add these and any other examples of a second class lever to your Simple Machines Graphic Organizer.</a:t>
            </a:r>
          </a:p>
        </p:txBody>
      </p:sp>
      <p:graphicFrame>
        <p:nvGraphicFramePr>
          <p:cNvPr id="40964" name="Object 1"/>
          <p:cNvGraphicFramePr>
            <a:graphicFrameLocks noChangeAspect="1"/>
          </p:cNvGraphicFramePr>
          <p:nvPr/>
        </p:nvGraphicFramePr>
        <p:xfrm>
          <a:off x="2438400" y="3048000"/>
          <a:ext cx="4572000" cy="3532188"/>
        </p:xfrm>
        <a:graphic>
          <a:graphicData uri="http://schemas.openxmlformats.org/presentationml/2006/ole">
            <mc:AlternateContent xmlns:mc="http://schemas.openxmlformats.org/markup-compatibility/2006">
              <mc:Choice xmlns:v="urn:schemas-microsoft-com:vml" Requires="v">
                <p:oleObj spid="_x0000_s40969" name="Acrobat Document" r:id="rId4" imgW="5029155" imgH="3886200" progId="AcroExch.Document.11">
                  <p:embed/>
                </p:oleObj>
              </mc:Choice>
              <mc:Fallback>
                <p:oleObj name="Acrobat Document" r:id="rId4" imgW="5029155" imgH="3886200" progId="AcroExch.Document.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048000"/>
                        <a:ext cx="4572000" cy="3532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C43D9931-EA03-4859-8B96-5BD9860D00CB}" type="slidenum">
              <a:rPr lang="en-US"/>
              <a:pPr>
                <a:defRPr/>
              </a:pPr>
              <a:t>38</a:t>
            </a:fld>
            <a:endParaRPr lang="en-US"/>
          </a:p>
        </p:txBody>
      </p:sp>
      <p:sp>
        <p:nvSpPr>
          <p:cNvPr id="41987" name="Rectangle 2"/>
          <p:cNvSpPr>
            <a:spLocks noGrp="1" noChangeArrowheads="1"/>
          </p:cNvSpPr>
          <p:nvPr>
            <p:ph type="title"/>
          </p:nvPr>
        </p:nvSpPr>
        <p:spPr>
          <a:xfrm>
            <a:off x="1066800" y="152400"/>
            <a:ext cx="7772400" cy="1143000"/>
          </a:xfrm>
        </p:spPr>
        <p:txBody>
          <a:bodyPr/>
          <a:lstStyle/>
          <a:p>
            <a:pPr algn="ctr" eaLnBrk="1" hangingPunct="1"/>
            <a:r>
              <a:rPr lang="en-US" altLang="en-US" sz="6000" b="1" u="sng" smtClean="0">
                <a:solidFill>
                  <a:schemeClr val="tx1"/>
                </a:solidFill>
              </a:rPr>
              <a:t>Levers-Third Class</a:t>
            </a:r>
          </a:p>
        </p:txBody>
      </p:sp>
      <p:sp>
        <p:nvSpPr>
          <p:cNvPr id="16387" name="Rectangle 3"/>
          <p:cNvSpPr>
            <a:spLocks noGrp="1" noChangeArrowheads="1"/>
          </p:cNvSpPr>
          <p:nvPr>
            <p:ph type="body" sz="half" idx="1"/>
          </p:nvPr>
        </p:nvSpPr>
        <p:spPr>
          <a:xfrm>
            <a:off x="1066800" y="1905000"/>
            <a:ext cx="3810000" cy="4114800"/>
          </a:xfrm>
        </p:spPr>
        <p:txBody>
          <a:bodyPr/>
          <a:lstStyle/>
          <a:p>
            <a:pPr marL="0" indent="0" algn="ctr" eaLnBrk="1" hangingPunct="1">
              <a:buClr>
                <a:schemeClr val="tx1"/>
              </a:buClr>
              <a:buFont typeface="Wingdings" pitchFamily="2" charset="2"/>
              <a:buNone/>
              <a:defRPr/>
            </a:pPr>
            <a:r>
              <a:rPr lang="en-US" sz="4000" dirty="0" smtClean="0"/>
              <a:t>In a third class lever the fulcrum is again at the end, but the effort is in the middle</a:t>
            </a:r>
          </a:p>
          <a:p>
            <a:pPr eaLnBrk="1" hangingPunct="1">
              <a:buFont typeface="Wingdings" pitchFamily="2" charset="2"/>
              <a:buNone/>
              <a:defRPr/>
            </a:pPr>
            <a:endParaRPr lang="en-US" sz="3600" dirty="0" smtClean="0"/>
          </a:p>
        </p:txBody>
      </p:sp>
      <p:pic>
        <p:nvPicPr>
          <p:cNvPr id="41989" name="Picture 6" descr="Lever3"/>
          <p:cNvPicPr>
            <a:picLocks noGrp="1" noChangeAspect="1" noChangeArrowheads="1" noCrop="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29200" y="2209800"/>
            <a:ext cx="3810000" cy="337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1000"/>
                                        <p:tgtEl>
                                          <p:spTgt spid="41987"/>
                                        </p:tgtEl>
                                      </p:cBhvr>
                                    </p:animEffect>
                                    <p:anim calcmode="lin" valueType="num">
                                      <p:cBhvr>
                                        <p:cTn id="8" dur="1000" fill="hold"/>
                                        <p:tgtEl>
                                          <p:spTgt spid="41987"/>
                                        </p:tgtEl>
                                        <p:attrNameLst>
                                          <p:attrName>ppt_x</p:attrName>
                                        </p:attrNameLst>
                                      </p:cBhvr>
                                      <p:tavLst>
                                        <p:tav tm="0">
                                          <p:val>
                                            <p:strVal val="#ppt_x"/>
                                          </p:val>
                                        </p:tav>
                                        <p:tav tm="100000">
                                          <p:val>
                                            <p:strVal val="#ppt_x"/>
                                          </p:val>
                                        </p:tav>
                                      </p:tavLst>
                                    </p:anim>
                                    <p:anim calcmode="lin" valueType="num">
                                      <p:cBhvr>
                                        <p:cTn id="9" dur="1000" fill="hold"/>
                                        <p:tgtEl>
                                          <p:spTgt spid="4198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16387">
                                            <p:txEl>
                                              <p:pRg st="0" end="0"/>
                                            </p:txEl>
                                          </p:spTgt>
                                        </p:tgtEl>
                                        <p:attrNameLst>
                                          <p:attrName>style.visibility</p:attrName>
                                        </p:attrNameLst>
                                      </p:cBhvr>
                                      <p:to>
                                        <p:strVal val="visible"/>
                                      </p:to>
                                    </p:set>
                                    <p:animEffect transition="in" filter="fade">
                                      <p:cBhvr>
                                        <p:cTn id="13" dur="1000"/>
                                        <p:tgtEl>
                                          <p:spTgt spid="16387">
                                            <p:txEl>
                                              <p:pRg st="0" end="0"/>
                                            </p:txEl>
                                          </p:spTgt>
                                        </p:tgtEl>
                                      </p:cBhvr>
                                    </p:animEffect>
                                    <p:anim calcmode="lin" valueType="num">
                                      <p:cBhvr>
                                        <p:cTn id="14"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41989"/>
                                        </p:tgtEl>
                                        <p:attrNameLst>
                                          <p:attrName>style.visibility</p:attrName>
                                        </p:attrNameLst>
                                      </p:cBhvr>
                                      <p:to>
                                        <p:strVal val="visible"/>
                                      </p:to>
                                    </p:set>
                                    <p:animEffect transition="in" filter="fade">
                                      <p:cBhvr>
                                        <p:cTn id="20" dur="1000"/>
                                        <p:tgtEl>
                                          <p:spTgt spid="41989"/>
                                        </p:tgtEl>
                                      </p:cBhvr>
                                    </p:animEffect>
                                    <p:anim calcmode="lin" valueType="num">
                                      <p:cBhvr>
                                        <p:cTn id="21" dur="1000" fill="hold"/>
                                        <p:tgtEl>
                                          <p:spTgt spid="41989"/>
                                        </p:tgtEl>
                                        <p:attrNameLst>
                                          <p:attrName>ppt_x</p:attrName>
                                        </p:attrNameLst>
                                      </p:cBhvr>
                                      <p:tavLst>
                                        <p:tav tm="0">
                                          <p:val>
                                            <p:strVal val="#ppt_x"/>
                                          </p:val>
                                        </p:tav>
                                        <p:tav tm="100000">
                                          <p:val>
                                            <p:strVal val="#ppt_x"/>
                                          </p:val>
                                        </p:tav>
                                      </p:tavLst>
                                    </p:anim>
                                    <p:anim calcmode="lin" valueType="num">
                                      <p:cBhvr>
                                        <p:cTn id="22" dur="1000" fill="hold"/>
                                        <p:tgtEl>
                                          <p:spTgt spid="419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1638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B297DC0A-9344-4289-A0F5-B4C5D81F4C88}" type="slidenum">
              <a:rPr lang="en-US"/>
              <a:pPr>
                <a:defRPr/>
              </a:pPr>
              <a:t>39</a:t>
            </a:fld>
            <a:endParaRPr lang="en-US"/>
          </a:p>
        </p:txBody>
      </p:sp>
      <p:sp>
        <p:nvSpPr>
          <p:cNvPr id="43011" name="Rectangle 2"/>
          <p:cNvSpPr>
            <a:spLocks noGrp="1" noChangeArrowheads="1"/>
          </p:cNvSpPr>
          <p:nvPr>
            <p:ph type="title"/>
          </p:nvPr>
        </p:nvSpPr>
        <p:spPr>
          <a:xfrm>
            <a:off x="914400" y="1371600"/>
            <a:ext cx="7620000" cy="3962400"/>
          </a:xfrm>
        </p:spPr>
        <p:txBody>
          <a:bodyPr/>
          <a:lstStyle/>
          <a:p>
            <a:pPr algn="ctr" eaLnBrk="1" hangingPunct="1"/>
            <a:r>
              <a:rPr lang="en-US" altLang="en-US" sz="6000" dirty="0" smtClean="0">
                <a:solidFill>
                  <a:schemeClr val="tx1"/>
                </a:solidFill>
              </a:rPr>
              <a:t>With your seat partner, list 3-4 examples of a Second Class and Third Class Lever.</a:t>
            </a:r>
          </a:p>
        </p:txBody>
      </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2399DDEF-0042-4825-8F44-746B8E23C16B}" type="slidenum">
              <a:rPr lang="en-US"/>
              <a:pPr>
                <a:defRPr/>
              </a:pPr>
              <a:t>4</a:t>
            </a:fld>
            <a:endParaRPr lang="en-US"/>
          </a:p>
        </p:txBody>
      </p:sp>
      <p:sp>
        <p:nvSpPr>
          <p:cNvPr id="6147" name="Rectangle 3"/>
          <p:cNvSpPr>
            <a:spLocks noGrp="1" noChangeArrowheads="1"/>
          </p:cNvSpPr>
          <p:nvPr>
            <p:ph type="body" sz="half" idx="1"/>
          </p:nvPr>
        </p:nvSpPr>
        <p:spPr>
          <a:xfrm>
            <a:off x="1066800" y="457200"/>
            <a:ext cx="7772400" cy="5334000"/>
          </a:xfrm>
        </p:spPr>
        <p:txBody>
          <a:bodyPr/>
          <a:lstStyle/>
          <a:p>
            <a:pPr algn="ctr" eaLnBrk="1" hangingPunct="1">
              <a:buFont typeface="Wingdings" pitchFamily="2" charset="2"/>
              <a:buNone/>
            </a:pPr>
            <a:r>
              <a:rPr lang="en-US" altLang="en-US" sz="4400" b="1" smtClean="0"/>
              <a:t>Work</a:t>
            </a:r>
            <a:r>
              <a:rPr lang="en-US" altLang="en-US" sz="4400" smtClean="0"/>
              <a:t> is when an applied force causes an object to move in the direction of the force.</a:t>
            </a:r>
          </a:p>
        </p:txBody>
      </p:sp>
      <p:pic>
        <p:nvPicPr>
          <p:cNvPr id="6148" name="Picture 4" descr="MCj0105204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447800" y="3581400"/>
            <a:ext cx="7239000" cy="2884488"/>
          </a:xfrm>
          <a:solidFill>
            <a:srgbClr val="FFFFFF"/>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Line 6"/>
          <p:cNvSpPr>
            <a:spLocks noChangeShapeType="1"/>
          </p:cNvSpPr>
          <p:nvPr/>
        </p:nvSpPr>
        <p:spPr bwMode="auto">
          <a:xfrm flipH="1">
            <a:off x="4343400" y="3276600"/>
            <a:ext cx="2819400" cy="0"/>
          </a:xfrm>
          <a:prstGeom prst="line">
            <a:avLst/>
          </a:prstGeom>
          <a:noFill/>
          <a:ln w="95250">
            <a:solidFill>
              <a:srgbClr val="FF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22" presetClass="entr" presetSubtype="2" fill="hold" nodeType="afterEffect">
                                  <p:stCondLst>
                                    <p:cond delay="2500"/>
                                  </p:stCondLst>
                                  <p:childTnLst>
                                    <p:set>
                                      <p:cBhvr>
                                        <p:cTn id="12" dur="1" fill="hold">
                                          <p:stCondLst>
                                            <p:cond delay="0"/>
                                          </p:stCondLst>
                                        </p:cTn>
                                        <p:tgtEl>
                                          <p:spTgt spid="6148"/>
                                        </p:tgtEl>
                                        <p:attrNameLst>
                                          <p:attrName>style.visibility</p:attrName>
                                        </p:attrNameLst>
                                      </p:cBhvr>
                                      <p:to>
                                        <p:strVal val="visible"/>
                                      </p:to>
                                    </p:set>
                                    <p:animEffect transition="in" filter="wipe(right)">
                                      <p:cBhvr>
                                        <p:cTn id="13" dur="3000"/>
                                        <p:tgtEl>
                                          <p:spTgt spid="6148"/>
                                        </p:tgtEl>
                                      </p:cBhvr>
                                    </p:animEffect>
                                  </p:childTnLst>
                                </p:cTn>
                              </p:par>
                              <p:par>
                                <p:cTn id="14" presetID="22" presetClass="entr" presetSubtype="2" fill="hold" grpId="0" nodeType="withEffect">
                                  <p:stCondLst>
                                    <p:cond delay="2500"/>
                                  </p:stCondLst>
                                  <p:childTnLst>
                                    <p:set>
                                      <p:cBhvr>
                                        <p:cTn id="15" dur="1" fill="hold">
                                          <p:stCondLst>
                                            <p:cond delay="0"/>
                                          </p:stCondLst>
                                        </p:cTn>
                                        <p:tgtEl>
                                          <p:spTgt spid="6149"/>
                                        </p:tgtEl>
                                        <p:attrNameLst>
                                          <p:attrName>style.visibility</p:attrName>
                                        </p:attrNameLst>
                                      </p:cBhvr>
                                      <p:to>
                                        <p:strVal val="visible"/>
                                      </p:to>
                                    </p:set>
                                    <p:animEffect transition="in" filter="wipe(right)">
                                      <p:cBhvr>
                                        <p:cTn id="16" dur="3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p:txBody>
          <a:bodyPr/>
          <a:lstStyle/>
          <a:p>
            <a:pPr>
              <a:defRPr/>
            </a:pPr>
            <a:fld id="{8F513A10-1657-4842-9E1F-4C7860733D91}" type="slidenum">
              <a:rPr lang="en-US"/>
              <a:pPr>
                <a:defRPr/>
              </a:pPr>
              <a:t>40</a:t>
            </a:fld>
            <a:endParaRPr lang="en-US"/>
          </a:p>
        </p:txBody>
      </p:sp>
      <p:sp>
        <p:nvSpPr>
          <p:cNvPr id="44035" name="Rectangle 4"/>
          <p:cNvSpPr>
            <a:spLocks noGrp="1" noChangeArrowheads="1"/>
          </p:cNvSpPr>
          <p:nvPr>
            <p:ph type="title" sz="quarter"/>
          </p:nvPr>
        </p:nvSpPr>
        <p:spPr>
          <a:xfrm>
            <a:off x="1066800" y="0"/>
            <a:ext cx="7772400" cy="1143000"/>
          </a:xfrm>
        </p:spPr>
        <p:txBody>
          <a:bodyPr/>
          <a:lstStyle/>
          <a:p>
            <a:pPr algn="ctr" eaLnBrk="1" hangingPunct="1"/>
            <a:r>
              <a:rPr lang="en-US" altLang="en-US" sz="6000" b="1" u="sng" smtClean="0">
                <a:solidFill>
                  <a:schemeClr val="tx1"/>
                </a:solidFill>
              </a:rPr>
              <a:t>Levers – Third Class</a:t>
            </a:r>
          </a:p>
        </p:txBody>
      </p:sp>
      <p:grpSp>
        <p:nvGrpSpPr>
          <p:cNvPr id="44036" name="Group 1"/>
          <p:cNvGrpSpPr>
            <a:grpSpLocks/>
          </p:cNvGrpSpPr>
          <p:nvPr/>
        </p:nvGrpSpPr>
        <p:grpSpPr bwMode="auto">
          <a:xfrm>
            <a:off x="685800" y="1295400"/>
            <a:ext cx="3695700" cy="3094038"/>
            <a:chOff x="685800" y="1295400"/>
            <a:chExt cx="3695700" cy="3094038"/>
          </a:xfrm>
        </p:grpSpPr>
        <p:pic>
          <p:nvPicPr>
            <p:cNvPr id="44046" name="Picture 35" descr="MCj032260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295400"/>
              <a:ext cx="24003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Text Box 37"/>
            <p:cNvSpPr txBox="1">
              <a:spLocks noChangeArrowheads="1"/>
            </p:cNvSpPr>
            <p:nvPr/>
          </p:nvSpPr>
          <p:spPr bwMode="auto">
            <a:xfrm>
              <a:off x="685800" y="3810000"/>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Fishing Pole</a:t>
              </a:r>
            </a:p>
          </p:txBody>
        </p:sp>
      </p:grpSp>
      <p:grpSp>
        <p:nvGrpSpPr>
          <p:cNvPr id="44037" name="Group 2"/>
          <p:cNvGrpSpPr>
            <a:grpSpLocks/>
          </p:cNvGrpSpPr>
          <p:nvPr/>
        </p:nvGrpSpPr>
        <p:grpSpPr bwMode="auto">
          <a:xfrm>
            <a:off x="1971675" y="4922838"/>
            <a:ext cx="2638425" cy="1828800"/>
            <a:chOff x="1972377" y="4922838"/>
            <a:chExt cx="2637723" cy="1828800"/>
          </a:xfrm>
        </p:grpSpPr>
        <p:pic>
          <p:nvPicPr>
            <p:cNvPr id="44044" name="Picture 17" descr="MCj043621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377" y="4922838"/>
              <a:ext cx="15494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45" name="Text Box 38"/>
            <p:cNvSpPr txBox="1">
              <a:spLocks noChangeArrowheads="1"/>
            </p:cNvSpPr>
            <p:nvPr/>
          </p:nvSpPr>
          <p:spPr bwMode="auto">
            <a:xfrm>
              <a:off x="2552700" y="5196681"/>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Broom</a:t>
              </a:r>
            </a:p>
          </p:txBody>
        </p:sp>
      </p:grpSp>
      <p:grpSp>
        <p:nvGrpSpPr>
          <p:cNvPr id="44038" name="Group 4"/>
          <p:cNvGrpSpPr>
            <a:grpSpLocks/>
          </p:cNvGrpSpPr>
          <p:nvPr/>
        </p:nvGrpSpPr>
        <p:grpSpPr bwMode="auto">
          <a:xfrm>
            <a:off x="5505450" y="4557713"/>
            <a:ext cx="2762250" cy="1981200"/>
            <a:chOff x="5390874" y="4282281"/>
            <a:chExt cx="2762526" cy="1981200"/>
          </a:xfrm>
        </p:grpSpPr>
        <p:pic>
          <p:nvPicPr>
            <p:cNvPr id="44042" name="Picture 7" descr="MCj021506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0874" y="4282281"/>
              <a:ext cx="1128713"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43" name="Text Box 39"/>
            <p:cNvSpPr txBox="1">
              <a:spLocks noChangeArrowheads="1"/>
            </p:cNvSpPr>
            <p:nvPr/>
          </p:nvSpPr>
          <p:spPr bwMode="auto">
            <a:xfrm>
              <a:off x="6324600" y="4983162"/>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Tweezers</a:t>
              </a:r>
            </a:p>
          </p:txBody>
        </p:sp>
      </p:grpSp>
      <p:grpSp>
        <p:nvGrpSpPr>
          <p:cNvPr id="2" name="Group 1"/>
          <p:cNvGrpSpPr/>
          <p:nvPr/>
        </p:nvGrpSpPr>
        <p:grpSpPr>
          <a:xfrm>
            <a:off x="5001154" y="1447800"/>
            <a:ext cx="3761845" cy="2514600"/>
            <a:chOff x="5001155" y="1447800"/>
            <a:chExt cx="3439278" cy="2057400"/>
          </a:xfrm>
        </p:grpSpPr>
        <p:sp>
          <p:nvSpPr>
            <p:cNvPr id="44041" name="Text Box 40"/>
            <p:cNvSpPr txBox="1">
              <a:spLocks noChangeArrowheads="1"/>
            </p:cNvSpPr>
            <p:nvPr/>
          </p:nvSpPr>
          <p:spPr bwMode="auto">
            <a:xfrm>
              <a:off x="5001155" y="255563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dirty="0"/>
                <a:t>Tongs</a:t>
              </a:r>
            </a:p>
          </p:txBody>
        </p:sp>
        <p:pic>
          <p:nvPicPr>
            <p:cNvPr id="61442" name="Picture 2" descr="http://www.melcottons.com/prodimages/8478-DEFAULT-XL.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316" b="97112" l="2026" r="98650"/>
                      </a14:imgEffect>
                    </a14:imgLayer>
                  </a14:imgProps>
                </a:ext>
                <a:ext uri="{28A0092B-C50C-407E-A947-70E740481C1C}">
                  <a14:useLocalDpi xmlns:a14="http://schemas.microsoft.com/office/drawing/2010/main" val="0"/>
                </a:ext>
              </a:extLst>
            </a:blip>
            <a:srcRect/>
            <a:stretch>
              <a:fillRect/>
            </a:stretch>
          </p:blipFill>
          <p:spPr bwMode="auto">
            <a:xfrm>
              <a:off x="5181600" y="1447800"/>
              <a:ext cx="3258833" cy="20574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4035"/>
                                        </p:tgtEl>
                                        <p:attrNameLst>
                                          <p:attrName>style.visibility</p:attrName>
                                        </p:attrNameLst>
                                      </p:cBhvr>
                                      <p:to>
                                        <p:strVal val="visible"/>
                                      </p:to>
                                    </p:set>
                                    <p:animEffect transition="in" filter="fade">
                                      <p:cBhvr>
                                        <p:cTn id="7" dur="1000"/>
                                        <p:tgtEl>
                                          <p:spTgt spid="44035"/>
                                        </p:tgtEl>
                                      </p:cBhvr>
                                    </p:animEffect>
                                    <p:anim calcmode="lin" valueType="num">
                                      <p:cBhvr>
                                        <p:cTn id="8" dur="1000" fill="hold"/>
                                        <p:tgtEl>
                                          <p:spTgt spid="44035"/>
                                        </p:tgtEl>
                                        <p:attrNameLst>
                                          <p:attrName>ppt_x</p:attrName>
                                        </p:attrNameLst>
                                      </p:cBhvr>
                                      <p:tavLst>
                                        <p:tav tm="0">
                                          <p:val>
                                            <p:strVal val="#ppt_x"/>
                                          </p:val>
                                        </p:tav>
                                        <p:tav tm="100000">
                                          <p:val>
                                            <p:strVal val="#ppt_x"/>
                                          </p:val>
                                        </p:tav>
                                      </p:tavLst>
                                    </p:anim>
                                    <p:anim calcmode="lin" valueType="num">
                                      <p:cBhvr>
                                        <p:cTn id="9" dur="1000" fill="hold"/>
                                        <p:tgtEl>
                                          <p:spTgt spid="4403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4036"/>
                                        </p:tgtEl>
                                        <p:attrNameLst>
                                          <p:attrName>style.visibility</p:attrName>
                                        </p:attrNameLst>
                                      </p:cBhvr>
                                      <p:to>
                                        <p:strVal val="visible"/>
                                      </p:to>
                                    </p:set>
                                    <p:animEffect transition="in" filter="fade">
                                      <p:cBhvr>
                                        <p:cTn id="14" dur="1000"/>
                                        <p:tgtEl>
                                          <p:spTgt spid="44036"/>
                                        </p:tgtEl>
                                      </p:cBhvr>
                                    </p:animEffect>
                                    <p:anim calcmode="lin" valueType="num">
                                      <p:cBhvr>
                                        <p:cTn id="15" dur="1000" fill="hold"/>
                                        <p:tgtEl>
                                          <p:spTgt spid="44036"/>
                                        </p:tgtEl>
                                        <p:attrNameLst>
                                          <p:attrName>ppt_x</p:attrName>
                                        </p:attrNameLst>
                                      </p:cBhvr>
                                      <p:tavLst>
                                        <p:tav tm="0">
                                          <p:val>
                                            <p:strVal val="#ppt_x"/>
                                          </p:val>
                                        </p:tav>
                                        <p:tav tm="100000">
                                          <p:val>
                                            <p:strVal val="#ppt_x"/>
                                          </p:val>
                                        </p:tav>
                                      </p:tavLst>
                                    </p:anim>
                                    <p:anim calcmode="lin" valueType="num">
                                      <p:cBhvr>
                                        <p:cTn id="16" dur="1000" fill="hold"/>
                                        <p:tgtEl>
                                          <p:spTgt spid="4403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4037"/>
                                        </p:tgtEl>
                                        <p:attrNameLst>
                                          <p:attrName>style.visibility</p:attrName>
                                        </p:attrNameLst>
                                      </p:cBhvr>
                                      <p:to>
                                        <p:strVal val="visible"/>
                                      </p:to>
                                    </p:set>
                                    <p:animEffect transition="in" filter="fade">
                                      <p:cBhvr>
                                        <p:cTn id="21" dur="1000"/>
                                        <p:tgtEl>
                                          <p:spTgt spid="44037"/>
                                        </p:tgtEl>
                                      </p:cBhvr>
                                    </p:animEffect>
                                    <p:anim calcmode="lin" valueType="num">
                                      <p:cBhvr>
                                        <p:cTn id="22" dur="1000" fill="hold"/>
                                        <p:tgtEl>
                                          <p:spTgt spid="44037"/>
                                        </p:tgtEl>
                                        <p:attrNameLst>
                                          <p:attrName>ppt_x</p:attrName>
                                        </p:attrNameLst>
                                      </p:cBhvr>
                                      <p:tavLst>
                                        <p:tav tm="0">
                                          <p:val>
                                            <p:strVal val="#ppt_x"/>
                                          </p:val>
                                        </p:tav>
                                        <p:tav tm="100000">
                                          <p:val>
                                            <p:strVal val="#ppt_x"/>
                                          </p:val>
                                        </p:tav>
                                      </p:tavLst>
                                    </p:anim>
                                    <p:anim calcmode="lin" valueType="num">
                                      <p:cBhvr>
                                        <p:cTn id="23" dur="1000" fill="hold"/>
                                        <p:tgtEl>
                                          <p:spTgt spid="4403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4038"/>
                                        </p:tgtEl>
                                        <p:attrNameLst>
                                          <p:attrName>style.visibility</p:attrName>
                                        </p:attrNameLst>
                                      </p:cBhvr>
                                      <p:to>
                                        <p:strVal val="visible"/>
                                      </p:to>
                                    </p:set>
                                    <p:animEffect transition="in" filter="fade">
                                      <p:cBhvr>
                                        <p:cTn id="28" dur="1000"/>
                                        <p:tgtEl>
                                          <p:spTgt spid="44038"/>
                                        </p:tgtEl>
                                      </p:cBhvr>
                                    </p:animEffect>
                                    <p:anim calcmode="lin" valueType="num">
                                      <p:cBhvr>
                                        <p:cTn id="29" dur="1000" fill="hold"/>
                                        <p:tgtEl>
                                          <p:spTgt spid="44038"/>
                                        </p:tgtEl>
                                        <p:attrNameLst>
                                          <p:attrName>ppt_x</p:attrName>
                                        </p:attrNameLst>
                                      </p:cBhvr>
                                      <p:tavLst>
                                        <p:tav tm="0">
                                          <p:val>
                                            <p:strVal val="#ppt_x"/>
                                          </p:val>
                                        </p:tav>
                                        <p:tav tm="100000">
                                          <p:val>
                                            <p:strVal val="#ppt_x"/>
                                          </p:val>
                                        </p:tav>
                                      </p:tavLst>
                                    </p:anim>
                                    <p:anim calcmode="lin" valueType="num">
                                      <p:cBhvr>
                                        <p:cTn id="30" dur="1000" fill="hold"/>
                                        <p:tgtEl>
                                          <p:spTgt spid="440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71DA4F77-6D8A-4F36-AE40-D1CDA1A32707}" type="slidenum">
              <a:rPr lang="en-US"/>
              <a:pPr>
                <a:defRPr/>
              </a:pPr>
              <a:t>41</a:t>
            </a:fld>
            <a:endParaRPr lang="en-US"/>
          </a:p>
        </p:txBody>
      </p:sp>
      <p:sp>
        <p:nvSpPr>
          <p:cNvPr id="45059" name="Rectangle 2"/>
          <p:cNvSpPr>
            <a:spLocks noGrp="1" noChangeArrowheads="1"/>
          </p:cNvSpPr>
          <p:nvPr>
            <p:ph type="title"/>
          </p:nvPr>
        </p:nvSpPr>
        <p:spPr>
          <a:xfrm>
            <a:off x="990600" y="152400"/>
            <a:ext cx="7772400" cy="2514600"/>
          </a:xfrm>
        </p:spPr>
        <p:txBody>
          <a:bodyPr/>
          <a:lstStyle/>
          <a:p>
            <a:pPr algn="ctr" eaLnBrk="1" hangingPunct="1"/>
            <a:r>
              <a:rPr lang="en-US" altLang="en-US" sz="4000" smtClean="0">
                <a:solidFill>
                  <a:schemeClr val="tx1"/>
                </a:solidFill>
              </a:rPr>
              <a:t>Add these and any other examples of a third class lever to your Simple Machines Graphic Organizer.</a:t>
            </a:r>
          </a:p>
        </p:txBody>
      </p:sp>
      <p:graphicFrame>
        <p:nvGraphicFramePr>
          <p:cNvPr id="45060" name="Object 1"/>
          <p:cNvGraphicFramePr>
            <a:graphicFrameLocks noChangeAspect="1"/>
          </p:cNvGraphicFramePr>
          <p:nvPr/>
        </p:nvGraphicFramePr>
        <p:xfrm>
          <a:off x="2438400" y="2971800"/>
          <a:ext cx="4572000" cy="3532188"/>
        </p:xfrm>
        <a:graphic>
          <a:graphicData uri="http://schemas.openxmlformats.org/presentationml/2006/ole">
            <mc:AlternateContent xmlns:mc="http://schemas.openxmlformats.org/markup-compatibility/2006">
              <mc:Choice xmlns:v="urn:schemas-microsoft-com:vml" Requires="v">
                <p:oleObj spid="_x0000_s45065" name="Acrobat Document" r:id="rId4" imgW="5029155" imgH="3886200" progId="AcroExch.Document.11">
                  <p:embed/>
                </p:oleObj>
              </mc:Choice>
              <mc:Fallback>
                <p:oleObj name="Acrobat Document" r:id="rId4" imgW="5029155" imgH="3886200" progId="AcroExch.Document.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971800"/>
                        <a:ext cx="4572000" cy="3532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6EF2C178-6FBA-4451-8524-696D034BBA00}" type="slidenum">
              <a:rPr lang="en-US"/>
              <a:pPr>
                <a:defRPr/>
              </a:pPr>
              <a:t>42</a:t>
            </a:fld>
            <a:endParaRPr lang="en-US"/>
          </a:p>
        </p:txBody>
      </p:sp>
      <p:sp>
        <p:nvSpPr>
          <p:cNvPr id="46083" name="Rectangle 4"/>
          <p:cNvSpPr>
            <a:spLocks noGrp="1" noChangeArrowheads="1"/>
          </p:cNvSpPr>
          <p:nvPr>
            <p:ph type="title"/>
          </p:nvPr>
        </p:nvSpPr>
        <p:spPr>
          <a:xfrm>
            <a:off x="1066800" y="228600"/>
            <a:ext cx="7772400" cy="914400"/>
          </a:xfrm>
        </p:spPr>
        <p:txBody>
          <a:bodyPr/>
          <a:lstStyle/>
          <a:p>
            <a:pPr algn="ctr" eaLnBrk="1" hangingPunct="1"/>
            <a:r>
              <a:rPr lang="en-US" altLang="en-US" smtClean="0">
                <a:solidFill>
                  <a:schemeClr val="tx1"/>
                </a:solidFill>
              </a:rPr>
              <a:t>Other examples of levers:</a:t>
            </a:r>
          </a:p>
        </p:txBody>
      </p:sp>
      <p:sp>
        <p:nvSpPr>
          <p:cNvPr id="46084" name="Rectangle 5"/>
          <p:cNvSpPr>
            <a:spLocks noChangeArrowheads="1"/>
          </p:cNvSpPr>
          <p:nvPr/>
        </p:nvSpPr>
        <p:spPr bwMode="auto">
          <a:xfrm>
            <a:off x="1270000" y="1447800"/>
            <a:ext cx="6940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r>
              <a:rPr lang="en-US" altLang="en-US" sz="3200">
                <a:hlinkClick r:id="rId3"/>
              </a:rPr>
              <a:t>http://www.mikids.com/SMachinesLevers.htm</a:t>
            </a:r>
            <a:endParaRPr lang="en-US" altLang="en-US" sz="3200"/>
          </a:p>
        </p:txBody>
      </p:sp>
      <p:sp>
        <p:nvSpPr>
          <p:cNvPr id="46085" name="Text Box 6"/>
          <p:cNvSpPr txBox="1">
            <a:spLocks noChangeArrowheads="1"/>
          </p:cNvSpPr>
          <p:nvPr/>
        </p:nvSpPr>
        <p:spPr bwMode="auto">
          <a:xfrm>
            <a:off x="736600" y="2514600"/>
            <a:ext cx="80010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4400"/>
              <a:t>Critical Thinking: What is the relationship between the location of the fulcrum in a lever and effort?</a:t>
            </a:r>
          </a:p>
        </p:txBody>
      </p:sp>
      <p:sp>
        <p:nvSpPr>
          <p:cNvPr id="46086" name="Text Box 7"/>
          <p:cNvSpPr txBox="1">
            <a:spLocks noChangeArrowheads="1"/>
          </p:cNvSpPr>
          <p:nvPr/>
        </p:nvSpPr>
        <p:spPr bwMode="auto">
          <a:xfrm>
            <a:off x="879475" y="5334000"/>
            <a:ext cx="73152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4000"/>
              <a:t>The closer the fulcrum is to the load, the less effort you will need</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1000"/>
                                        <p:tgtEl>
                                          <p:spTgt spid="46083"/>
                                        </p:tgtEl>
                                      </p:cBhvr>
                                    </p:animEffect>
                                    <p:anim calcmode="lin" valueType="num">
                                      <p:cBhvr>
                                        <p:cTn id="8" dur="1000" fill="hold"/>
                                        <p:tgtEl>
                                          <p:spTgt spid="46083"/>
                                        </p:tgtEl>
                                        <p:attrNameLst>
                                          <p:attrName>ppt_x</p:attrName>
                                        </p:attrNameLst>
                                      </p:cBhvr>
                                      <p:tavLst>
                                        <p:tav tm="0">
                                          <p:val>
                                            <p:strVal val="#ppt_x"/>
                                          </p:val>
                                        </p:tav>
                                        <p:tav tm="100000">
                                          <p:val>
                                            <p:strVal val="#ppt_x"/>
                                          </p:val>
                                        </p:tav>
                                      </p:tavLst>
                                    </p:anim>
                                    <p:anim calcmode="lin" valueType="num">
                                      <p:cBhvr>
                                        <p:cTn id="9" dur="1000" fill="hold"/>
                                        <p:tgtEl>
                                          <p:spTgt spid="4608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6084"/>
                                        </p:tgtEl>
                                        <p:attrNameLst>
                                          <p:attrName>style.visibility</p:attrName>
                                        </p:attrNameLst>
                                      </p:cBhvr>
                                      <p:to>
                                        <p:strVal val="visible"/>
                                      </p:to>
                                    </p:set>
                                    <p:animEffect transition="in" filter="fade">
                                      <p:cBhvr>
                                        <p:cTn id="12" dur="1000"/>
                                        <p:tgtEl>
                                          <p:spTgt spid="46084"/>
                                        </p:tgtEl>
                                      </p:cBhvr>
                                    </p:animEffect>
                                    <p:anim calcmode="lin" valueType="num">
                                      <p:cBhvr>
                                        <p:cTn id="13" dur="1000" fill="hold"/>
                                        <p:tgtEl>
                                          <p:spTgt spid="46084"/>
                                        </p:tgtEl>
                                        <p:attrNameLst>
                                          <p:attrName>ppt_x</p:attrName>
                                        </p:attrNameLst>
                                      </p:cBhvr>
                                      <p:tavLst>
                                        <p:tav tm="0">
                                          <p:val>
                                            <p:strVal val="#ppt_x"/>
                                          </p:val>
                                        </p:tav>
                                        <p:tav tm="100000">
                                          <p:val>
                                            <p:strVal val="#ppt_x"/>
                                          </p:val>
                                        </p:tav>
                                      </p:tavLst>
                                    </p:anim>
                                    <p:anim calcmode="lin" valueType="num">
                                      <p:cBhvr>
                                        <p:cTn id="14" dur="1000" fill="hold"/>
                                        <p:tgtEl>
                                          <p:spTgt spid="4608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6085"/>
                                        </p:tgtEl>
                                        <p:attrNameLst>
                                          <p:attrName>style.visibility</p:attrName>
                                        </p:attrNameLst>
                                      </p:cBhvr>
                                      <p:to>
                                        <p:strVal val="visible"/>
                                      </p:to>
                                    </p:set>
                                    <p:animEffect transition="in" filter="fade">
                                      <p:cBhvr>
                                        <p:cTn id="19" dur="1000"/>
                                        <p:tgtEl>
                                          <p:spTgt spid="46085"/>
                                        </p:tgtEl>
                                      </p:cBhvr>
                                    </p:animEffect>
                                    <p:anim calcmode="lin" valueType="num">
                                      <p:cBhvr>
                                        <p:cTn id="20" dur="1000" fill="hold"/>
                                        <p:tgtEl>
                                          <p:spTgt spid="46085"/>
                                        </p:tgtEl>
                                        <p:attrNameLst>
                                          <p:attrName>ppt_x</p:attrName>
                                        </p:attrNameLst>
                                      </p:cBhvr>
                                      <p:tavLst>
                                        <p:tav tm="0">
                                          <p:val>
                                            <p:strVal val="#ppt_x"/>
                                          </p:val>
                                        </p:tav>
                                        <p:tav tm="100000">
                                          <p:val>
                                            <p:strVal val="#ppt_x"/>
                                          </p:val>
                                        </p:tav>
                                      </p:tavLst>
                                    </p:anim>
                                    <p:anim calcmode="lin" valueType="num">
                                      <p:cBhvr>
                                        <p:cTn id="21" dur="1000" fill="hold"/>
                                        <p:tgtEl>
                                          <p:spTgt spid="4608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6086"/>
                                        </p:tgtEl>
                                        <p:attrNameLst>
                                          <p:attrName>style.visibility</p:attrName>
                                        </p:attrNameLst>
                                      </p:cBhvr>
                                      <p:to>
                                        <p:strVal val="visible"/>
                                      </p:to>
                                    </p:set>
                                    <p:animEffect transition="in" filter="fade">
                                      <p:cBhvr>
                                        <p:cTn id="26" dur="1000"/>
                                        <p:tgtEl>
                                          <p:spTgt spid="46086"/>
                                        </p:tgtEl>
                                      </p:cBhvr>
                                    </p:animEffect>
                                    <p:anim calcmode="lin" valueType="num">
                                      <p:cBhvr>
                                        <p:cTn id="27" dur="1000" fill="hold"/>
                                        <p:tgtEl>
                                          <p:spTgt spid="46086"/>
                                        </p:tgtEl>
                                        <p:attrNameLst>
                                          <p:attrName>ppt_x</p:attrName>
                                        </p:attrNameLst>
                                      </p:cBhvr>
                                      <p:tavLst>
                                        <p:tav tm="0">
                                          <p:val>
                                            <p:strVal val="#ppt_x"/>
                                          </p:val>
                                        </p:tav>
                                        <p:tav tm="100000">
                                          <p:val>
                                            <p:strVal val="#ppt_x"/>
                                          </p:val>
                                        </p:tav>
                                      </p:tavLst>
                                    </p:anim>
                                    <p:anim calcmode="lin" valueType="num">
                                      <p:cBhvr>
                                        <p:cTn id="28" dur="1000" fill="hold"/>
                                        <p:tgtEl>
                                          <p:spTgt spid="460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4" grpId="0"/>
      <p:bldP spid="46085" grpId="0"/>
      <p:bldP spid="4608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EC1CEDB-ADA1-435E-8D32-C8CAD4FC430E}" type="slidenum">
              <a:rPr lang="en-US">
                <a:solidFill>
                  <a:srgbClr val="EBD189"/>
                </a:solidFill>
              </a:rPr>
              <a:pPr>
                <a:defRPr/>
              </a:pPr>
              <a:t>43</a:t>
            </a:fld>
            <a:endParaRPr lang="en-US">
              <a:solidFill>
                <a:srgbClr val="EBD189"/>
              </a:solidFill>
            </a:endParaRPr>
          </a:p>
        </p:txBody>
      </p:sp>
      <p:sp>
        <p:nvSpPr>
          <p:cNvPr id="47107" name="Rectangle 4"/>
          <p:cNvSpPr>
            <a:spLocks noGrp="1" noChangeArrowheads="1"/>
          </p:cNvSpPr>
          <p:nvPr>
            <p:ph type="title"/>
          </p:nvPr>
        </p:nvSpPr>
        <p:spPr>
          <a:xfrm>
            <a:off x="990600" y="304800"/>
            <a:ext cx="7772400" cy="2133600"/>
          </a:xfrm>
        </p:spPr>
        <p:txBody>
          <a:bodyPr/>
          <a:lstStyle/>
          <a:p>
            <a:pPr algn="ctr" eaLnBrk="1" hangingPunct="1"/>
            <a:r>
              <a:rPr lang="en-US" altLang="en-US" sz="5400" b="1" smtClean="0">
                <a:solidFill>
                  <a:schemeClr val="tx1"/>
                </a:solidFill>
              </a:rPr>
              <a:t>Types of Levers </a:t>
            </a:r>
            <a:br>
              <a:rPr lang="en-US" altLang="en-US" sz="5400" b="1" smtClean="0">
                <a:solidFill>
                  <a:schemeClr val="tx1"/>
                </a:solidFill>
              </a:rPr>
            </a:br>
            <a:r>
              <a:rPr lang="en-US" altLang="en-US" sz="5400" b="1" smtClean="0">
                <a:solidFill>
                  <a:schemeClr val="tx1"/>
                </a:solidFill>
              </a:rPr>
              <a:t>Task Rotation</a:t>
            </a:r>
            <a:br>
              <a:rPr lang="en-US" altLang="en-US" sz="5400" b="1" smtClean="0">
                <a:solidFill>
                  <a:schemeClr val="tx1"/>
                </a:solidFill>
              </a:rPr>
            </a:br>
            <a:r>
              <a:rPr lang="en-US" altLang="en-US" sz="4000" b="1" smtClean="0">
                <a:solidFill>
                  <a:schemeClr val="tx1"/>
                </a:solidFill>
              </a:rPr>
              <a:t>[see resources]</a:t>
            </a:r>
          </a:p>
        </p:txBody>
      </p:sp>
      <p:graphicFrame>
        <p:nvGraphicFramePr>
          <p:cNvPr id="47108" name="Object 3"/>
          <p:cNvGraphicFramePr>
            <a:graphicFrameLocks noChangeAspect="1"/>
          </p:cNvGraphicFramePr>
          <p:nvPr/>
        </p:nvGraphicFramePr>
        <p:xfrm>
          <a:off x="2209800" y="2667000"/>
          <a:ext cx="5029200" cy="3886200"/>
        </p:xfrm>
        <a:graphic>
          <a:graphicData uri="http://schemas.openxmlformats.org/presentationml/2006/ole">
            <mc:AlternateContent xmlns:mc="http://schemas.openxmlformats.org/markup-compatibility/2006">
              <mc:Choice xmlns:v="urn:schemas-microsoft-com:vml" Requires="v">
                <p:oleObj spid="_x0000_s47113" name="Acrobat Document" r:id="rId4" imgW="5029155" imgH="3886200" progId="AcroExch.Document.11">
                  <p:embed/>
                </p:oleObj>
              </mc:Choice>
              <mc:Fallback>
                <p:oleObj name="Acrobat Document" r:id="rId4" imgW="5029155" imgH="3886200" progId="AcroExch.Document.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667000"/>
                        <a:ext cx="5029200" cy="3886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1D4BF94-ED25-46AE-A7AE-A570D0EE7D5B}" type="slidenum">
              <a:rPr lang="en-US"/>
              <a:pPr>
                <a:defRPr/>
              </a:pPr>
              <a:t>44</a:t>
            </a:fld>
            <a:endParaRPr lang="en-US"/>
          </a:p>
        </p:txBody>
      </p:sp>
      <p:sp>
        <p:nvSpPr>
          <p:cNvPr id="48131" name="Rectangle 4"/>
          <p:cNvSpPr>
            <a:spLocks noGrp="1" noChangeArrowheads="1"/>
          </p:cNvSpPr>
          <p:nvPr>
            <p:ph type="title"/>
          </p:nvPr>
        </p:nvSpPr>
        <p:spPr>
          <a:xfrm>
            <a:off x="990600" y="381000"/>
            <a:ext cx="7772400" cy="1143000"/>
          </a:xfrm>
        </p:spPr>
        <p:txBody>
          <a:bodyPr/>
          <a:lstStyle/>
          <a:p>
            <a:pPr algn="ctr" eaLnBrk="1" hangingPunct="1"/>
            <a:r>
              <a:rPr lang="en-US" altLang="en-US" sz="6600" b="1" u="sng" smtClean="0">
                <a:solidFill>
                  <a:schemeClr val="tx1"/>
                </a:solidFill>
              </a:rPr>
              <a:t>Wheel and Axle</a:t>
            </a:r>
          </a:p>
        </p:txBody>
      </p:sp>
      <p:pic>
        <p:nvPicPr>
          <p:cNvPr id="48132" name="Picture 17" descr="hmhears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981200"/>
            <a:ext cx="61595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500"/>
                                  </p:stCondLst>
                                  <p:childTnLst>
                                    <p:set>
                                      <p:cBhvr>
                                        <p:cTn id="6" dur="1" fill="hold">
                                          <p:stCondLst>
                                            <p:cond delay="0"/>
                                          </p:stCondLst>
                                        </p:cTn>
                                        <p:tgtEl>
                                          <p:spTgt spid="48131"/>
                                        </p:tgtEl>
                                        <p:attrNameLst>
                                          <p:attrName>style.visibility</p:attrName>
                                        </p:attrNameLst>
                                      </p:cBhvr>
                                      <p:to>
                                        <p:strVal val="visible"/>
                                      </p:to>
                                    </p:set>
                                    <p:anim calcmode="lin" valueType="num">
                                      <p:cBhvr>
                                        <p:cTn id="7" dur="1000" fill="hold"/>
                                        <p:tgtEl>
                                          <p:spTgt spid="48131"/>
                                        </p:tgtEl>
                                        <p:attrNameLst>
                                          <p:attrName>ppt_w</p:attrName>
                                        </p:attrNameLst>
                                      </p:cBhvr>
                                      <p:tavLst>
                                        <p:tav tm="0">
                                          <p:val>
                                            <p:fltVal val="0"/>
                                          </p:val>
                                        </p:tav>
                                        <p:tav tm="100000">
                                          <p:val>
                                            <p:strVal val="#ppt_w"/>
                                          </p:val>
                                        </p:tav>
                                      </p:tavLst>
                                    </p:anim>
                                    <p:anim calcmode="lin" valueType="num">
                                      <p:cBhvr>
                                        <p:cTn id="8" dur="1000" fill="hold"/>
                                        <p:tgtEl>
                                          <p:spTgt spid="48131"/>
                                        </p:tgtEl>
                                        <p:attrNameLst>
                                          <p:attrName>ppt_h</p:attrName>
                                        </p:attrNameLst>
                                      </p:cBhvr>
                                      <p:tavLst>
                                        <p:tav tm="0">
                                          <p:val>
                                            <p:fltVal val="0"/>
                                          </p:val>
                                        </p:tav>
                                        <p:tav tm="100000">
                                          <p:val>
                                            <p:strVal val="#ppt_h"/>
                                          </p:val>
                                        </p:tav>
                                      </p:tavLst>
                                    </p:anim>
                                    <p:anim calcmode="lin" valueType="num">
                                      <p:cBhvr>
                                        <p:cTn id="9" dur="1000" fill="hold"/>
                                        <p:tgtEl>
                                          <p:spTgt spid="48131"/>
                                        </p:tgtEl>
                                        <p:attrNameLst>
                                          <p:attrName>style.rotation</p:attrName>
                                        </p:attrNameLst>
                                      </p:cBhvr>
                                      <p:tavLst>
                                        <p:tav tm="0">
                                          <p:val>
                                            <p:fltVal val="360"/>
                                          </p:val>
                                        </p:tav>
                                        <p:tav tm="100000">
                                          <p:val>
                                            <p:fltVal val="0"/>
                                          </p:val>
                                        </p:tav>
                                      </p:tavLst>
                                    </p:anim>
                                    <p:animEffect transition="in" filter="fade">
                                      <p:cBhvr>
                                        <p:cTn id="10" dur="1000"/>
                                        <p:tgtEl>
                                          <p:spTgt spid="48131"/>
                                        </p:tgtEl>
                                      </p:cBhvr>
                                    </p:animEffect>
                                  </p:childTnLst>
                                </p:cTn>
                              </p:par>
                              <p:par>
                                <p:cTn id="11" presetID="49" presetClass="entr" presetSubtype="0" decel="100000" fill="hold" nodeType="withEffect">
                                  <p:stCondLst>
                                    <p:cond delay="500"/>
                                  </p:stCondLst>
                                  <p:childTnLst>
                                    <p:set>
                                      <p:cBhvr>
                                        <p:cTn id="12" dur="1" fill="hold">
                                          <p:stCondLst>
                                            <p:cond delay="0"/>
                                          </p:stCondLst>
                                        </p:cTn>
                                        <p:tgtEl>
                                          <p:spTgt spid="48132"/>
                                        </p:tgtEl>
                                        <p:attrNameLst>
                                          <p:attrName>style.visibility</p:attrName>
                                        </p:attrNameLst>
                                      </p:cBhvr>
                                      <p:to>
                                        <p:strVal val="visible"/>
                                      </p:to>
                                    </p:set>
                                    <p:anim calcmode="lin" valueType="num">
                                      <p:cBhvr>
                                        <p:cTn id="13" dur="1000" fill="hold"/>
                                        <p:tgtEl>
                                          <p:spTgt spid="48132"/>
                                        </p:tgtEl>
                                        <p:attrNameLst>
                                          <p:attrName>ppt_w</p:attrName>
                                        </p:attrNameLst>
                                      </p:cBhvr>
                                      <p:tavLst>
                                        <p:tav tm="0">
                                          <p:val>
                                            <p:fltVal val="0"/>
                                          </p:val>
                                        </p:tav>
                                        <p:tav tm="100000">
                                          <p:val>
                                            <p:strVal val="#ppt_w"/>
                                          </p:val>
                                        </p:tav>
                                      </p:tavLst>
                                    </p:anim>
                                    <p:anim calcmode="lin" valueType="num">
                                      <p:cBhvr>
                                        <p:cTn id="14" dur="1000" fill="hold"/>
                                        <p:tgtEl>
                                          <p:spTgt spid="48132"/>
                                        </p:tgtEl>
                                        <p:attrNameLst>
                                          <p:attrName>ppt_h</p:attrName>
                                        </p:attrNameLst>
                                      </p:cBhvr>
                                      <p:tavLst>
                                        <p:tav tm="0">
                                          <p:val>
                                            <p:fltVal val="0"/>
                                          </p:val>
                                        </p:tav>
                                        <p:tav tm="100000">
                                          <p:val>
                                            <p:strVal val="#ppt_h"/>
                                          </p:val>
                                        </p:tav>
                                      </p:tavLst>
                                    </p:anim>
                                    <p:anim calcmode="lin" valueType="num">
                                      <p:cBhvr>
                                        <p:cTn id="15" dur="1000" fill="hold"/>
                                        <p:tgtEl>
                                          <p:spTgt spid="48132"/>
                                        </p:tgtEl>
                                        <p:attrNameLst>
                                          <p:attrName>style.rotation</p:attrName>
                                        </p:attrNameLst>
                                      </p:cBhvr>
                                      <p:tavLst>
                                        <p:tav tm="0">
                                          <p:val>
                                            <p:fltVal val="360"/>
                                          </p:val>
                                        </p:tav>
                                        <p:tav tm="100000">
                                          <p:val>
                                            <p:fltVal val="0"/>
                                          </p:val>
                                        </p:tav>
                                      </p:tavLst>
                                    </p:anim>
                                    <p:animEffect transition="in" filter="fade">
                                      <p:cBhvr>
                                        <p:cTn id="16" dur="10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AC617F4-E7E8-4D81-A5BA-8341F3195FC3}" type="slidenum">
              <a:rPr lang="en-US"/>
              <a:pPr>
                <a:defRPr/>
              </a:pPr>
              <a:t>45</a:t>
            </a:fld>
            <a:endParaRPr lang="en-US"/>
          </a:p>
        </p:txBody>
      </p:sp>
      <p:sp>
        <p:nvSpPr>
          <p:cNvPr id="49155" name="Rectangle 2"/>
          <p:cNvSpPr>
            <a:spLocks noGrp="1" noChangeArrowheads="1"/>
          </p:cNvSpPr>
          <p:nvPr>
            <p:ph type="title"/>
          </p:nvPr>
        </p:nvSpPr>
        <p:spPr>
          <a:xfrm>
            <a:off x="1066800" y="152400"/>
            <a:ext cx="7772400" cy="1143000"/>
          </a:xfrm>
        </p:spPr>
        <p:txBody>
          <a:bodyPr/>
          <a:lstStyle/>
          <a:p>
            <a:pPr algn="ctr" eaLnBrk="1" hangingPunct="1"/>
            <a:r>
              <a:rPr lang="en-US" altLang="en-US" sz="6600" b="1" u="sng" smtClean="0">
                <a:solidFill>
                  <a:schemeClr val="tx1"/>
                </a:solidFill>
              </a:rPr>
              <a:t>Wheel and Axle</a:t>
            </a:r>
          </a:p>
        </p:txBody>
      </p:sp>
      <p:sp>
        <p:nvSpPr>
          <p:cNvPr id="49156" name="Rectangle 3"/>
          <p:cNvSpPr>
            <a:spLocks noGrp="1" noChangeArrowheads="1"/>
          </p:cNvSpPr>
          <p:nvPr>
            <p:ph type="body" idx="1"/>
          </p:nvPr>
        </p:nvSpPr>
        <p:spPr>
          <a:xfrm>
            <a:off x="1066800" y="1676400"/>
            <a:ext cx="7772400" cy="5029200"/>
          </a:xfrm>
        </p:spPr>
        <p:txBody>
          <a:bodyPr/>
          <a:lstStyle/>
          <a:p>
            <a:pPr eaLnBrk="1" hangingPunct="1">
              <a:buClr>
                <a:schemeClr val="tx1"/>
              </a:buClr>
            </a:pPr>
            <a:r>
              <a:rPr lang="en-US" altLang="en-US" sz="3600" smtClean="0"/>
              <a:t>Consists of two circular objects of different sizes</a:t>
            </a:r>
          </a:p>
          <a:p>
            <a:pPr eaLnBrk="1" hangingPunct="1">
              <a:buClr>
                <a:schemeClr val="tx1"/>
              </a:buClr>
            </a:pPr>
            <a:r>
              <a:rPr lang="en-US" altLang="en-US" sz="3600" smtClean="0"/>
              <a:t>A wheel is connected to a post (axle)</a:t>
            </a:r>
          </a:p>
          <a:p>
            <a:pPr eaLnBrk="1" hangingPunct="1">
              <a:buClr>
                <a:schemeClr val="tx1"/>
              </a:buClr>
            </a:pPr>
            <a:r>
              <a:rPr lang="en-US" altLang="en-US" sz="3600" smtClean="0"/>
              <a:t>Wheel is larger than the axle</a:t>
            </a:r>
          </a:p>
          <a:p>
            <a:pPr eaLnBrk="1" hangingPunct="1">
              <a:buClr>
                <a:schemeClr val="tx1"/>
              </a:buClr>
            </a:pPr>
            <a:r>
              <a:rPr lang="en-US" altLang="en-US" sz="3600" smtClean="0"/>
              <a:t>Makes work easier because it applies more force or lifts a heavy load with less effort </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1000"/>
                                        <p:tgtEl>
                                          <p:spTgt spid="49155"/>
                                        </p:tgtEl>
                                      </p:cBhvr>
                                    </p:animEffect>
                                    <p:anim calcmode="lin" valueType="num">
                                      <p:cBhvr>
                                        <p:cTn id="8" dur="1000" fill="hold"/>
                                        <p:tgtEl>
                                          <p:spTgt spid="49155"/>
                                        </p:tgtEl>
                                        <p:attrNameLst>
                                          <p:attrName>ppt_x</p:attrName>
                                        </p:attrNameLst>
                                      </p:cBhvr>
                                      <p:tavLst>
                                        <p:tav tm="0">
                                          <p:val>
                                            <p:strVal val="#ppt_x"/>
                                          </p:val>
                                        </p:tav>
                                        <p:tav tm="100000">
                                          <p:val>
                                            <p:strVal val="#ppt_x"/>
                                          </p:val>
                                        </p:tav>
                                      </p:tavLst>
                                    </p:anim>
                                    <p:anim calcmode="lin" valueType="num">
                                      <p:cBhvr>
                                        <p:cTn id="9" dur="1000" fill="hold"/>
                                        <p:tgtEl>
                                          <p:spTgt spid="4915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156">
                                            <p:txEl>
                                              <p:pRg st="0" end="0"/>
                                            </p:txEl>
                                          </p:spTgt>
                                        </p:tgtEl>
                                        <p:attrNameLst>
                                          <p:attrName>style.visibility</p:attrName>
                                        </p:attrNameLst>
                                      </p:cBhvr>
                                      <p:to>
                                        <p:strVal val="visible"/>
                                      </p:to>
                                    </p:set>
                                    <p:animEffect transition="in" filter="fade">
                                      <p:cBhvr>
                                        <p:cTn id="14" dur="1000"/>
                                        <p:tgtEl>
                                          <p:spTgt spid="49156">
                                            <p:txEl>
                                              <p:pRg st="0" end="0"/>
                                            </p:txEl>
                                          </p:spTgt>
                                        </p:tgtEl>
                                      </p:cBhvr>
                                    </p:animEffect>
                                    <p:anim calcmode="lin" valueType="num">
                                      <p:cBhvr>
                                        <p:cTn id="15" dur="1000" fill="hold"/>
                                        <p:tgtEl>
                                          <p:spTgt spid="4915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91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9156">
                                            <p:txEl>
                                              <p:pRg st="1" end="1"/>
                                            </p:txEl>
                                          </p:spTgt>
                                        </p:tgtEl>
                                        <p:attrNameLst>
                                          <p:attrName>style.visibility</p:attrName>
                                        </p:attrNameLst>
                                      </p:cBhvr>
                                      <p:to>
                                        <p:strVal val="visible"/>
                                      </p:to>
                                    </p:set>
                                    <p:animEffect transition="in" filter="fade">
                                      <p:cBhvr>
                                        <p:cTn id="21" dur="1000"/>
                                        <p:tgtEl>
                                          <p:spTgt spid="49156">
                                            <p:txEl>
                                              <p:pRg st="1" end="1"/>
                                            </p:txEl>
                                          </p:spTgt>
                                        </p:tgtEl>
                                      </p:cBhvr>
                                    </p:animEffect>
                                    <p:anim calcmode="lin" valueType="num">
                                      <p:cBhvr>
                                        <p:cTn id="22" dur="1000" fill="hold"/>
                                        <p:tgtEl>
                                          <p:spTgt spid="4915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91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9156">
                                            <p:txEl>
                                              <p:pRg st="2" end="2"/>
                                            </p:txEl>
                                          </p:spTgt>
                                        </p:tgtEl>
                                        <p:attrNameLst>
                                          <p:attrName>style.visibility</p:attrName>
                                        </p:attrNameLst>
                                      </p:cBhvr>
                                      <p:to>
                                        <p:strVal val="visible"/>
                                      </p:to>
                                    </p:set>
                                    <p:animEffect transition="in" filter="fade">
                                      <p:cBhvr>
                                        <p:cTn id="28" dur="1000"/>
                                        <p:tgtEl>
                                          <p:spTgt spid="49156">
                                            <p:txEl>
                                              <p:pRg st="2" end="2"/>
                                            </p:txEl>
                                          </p:spTgt>
                                        </p:tgtEl>
                                      </p:cBhvr>
                                    </p:animEffect>
                                    <p:anim calcmode="lin" valueType="num">
                                      <p:cBhvr>
                                        <p:cTn id="29" dur="1000" fill="hold"/>
                                        <p:tgtEl>
                                          <p:spTgt spid="4915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915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9156">
                                            <p:txEl>
                                              <p:pRg st="3" end="3"/>
                                            </p:txEl>
                                          </p:spTgt>
                                        </p:tgtEl>
                                        <p:attrNameLst>
                                          <p:attrName>style.visibility</p:attrName>
                                        </p:attrNameLst>
                                      </p:cBhvr>
                                      <p:to>
                                        <p:strVal val="visible"/>
                                      </p:to>
                                    </p:set>
                                    <p:animEffect transition="in" filter="fade">
                                      <p:cBhvr>
                                        <p:cTn id="35" dur="1000"/>
                                        <p:tgtEl>
                                          <p:spTgt spid="49156">
                                            <p:txEl>
                                              <p:pRg st="3" end="3"/>
                                            </p:txEl>
                                          </p:spTgt>
                                        </p:tgtEl>
                                      </p:cBhvr>
                                    </p:animEffect>
                                    <p:anim calcmode="lin" valueType="num">
                                      <p:cBhvr>
                                        <p:cTn id="36" dur="1000" fill="hold"/>
                                        <p:tgtEl>
                                          <p:spTgt spid="4915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915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15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1A5AAE1C-FF6B-4534-BD11-F4440B5C5BC7}" type="slidenum">
              <a:rPr lang="en-US"/>
              <a:pPr>
                <a:defRPr/>
              </a:pPr>
              <a:t>46</a:t>
            </a:fld>
            <a:endParaRPr lang="en-US"/>
          </a:p>
        </p:txBody>
      </p:sp>
      <p:sp>
        <p:nvSpPr>
          <p:cNvPr id="50179" name="Rectangle 2"/>
          <p:cNvSpPr>
            <a:spLocks noGrp="1" noChangeArrowheads="1"/>
          </p:cNvSpPr>
          <p:nvPr>
            <p:ph type="title"/>
          </p:nvPr>
        </p:nvSpPr>
        <p:spPr>
          <a:xfrm>
            <a:off x="1066800" y="1219200"/>
            <a:ext cx="7772400" cy="3886200"/>
          </a:xfrm>
        </p:spPr>
        <p:txBody>
          <a:bodyPr/>
          <a:lstStyle/>
          <a:p>
            <a:pPr algn="ctr" eaLnBrk="1" hangingPunct="1"/>
            <a:r>
              <a:rPr lang="en-US" altLang="en-US" sz="6000" smtClean="0">
                <a:solidFill>
                  <a:schemeClr val="tx1"/>
                </a:solidFill>
              </a:rPr>
              <a:t>With your seat partner, list 3-4 examples of a Wheel and Axle.</a:t>
            </a:r>
          </a:p>
        </p:txBody>
      </p:sp>
    </p:spTree>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p:txBody>
          <a:bodyPr/>
          <a:lstStyle/>
          <a:p>
            <a:pPr>
              <a:defRPr/>
            </a:pPr>
            <a:fld id="{A26BA00E-1969-4588-85A4-D9FB00114698}" type="slidenum">
              <a:rPr lang="en-US"/>
              <a:pPr>
                <a:defRPr/>
              </a:pPr>
              <a:t>47</a:t>
            </a:fld>
            <a:endParaRPr lang="en-US"/>
          </a:p>
        </p:txBody>
      </p:sp>
      <p:sp>
        <p:nvSpPr>
          <p:cNvPr id="51203" name="Rectangle 4"/>
          <p:cNvSpPr>
            <a:spLocks noGrp="1" noChangeArrowheads="1"/>
          </p:cNvSpPr>
          <p:nvPr>
            <p:ph type="title" sz="quarter"/>
          </p:nvPr>
        </p:nvSpPr>
        <p:spPr>
          <a:xfrm>
            <a:off x="1066800" y="304800"/>
            <a:ext cx="7772400" cy="914400"/>
          </a:xfrm>
        </p:spPr>
        <p:txBody>
          <a:bodyPr/>
          <a:lstStyle/>
          <a:p>
            <a:pPr algn="ctr" eaLnBrk="1" hangingPunct="1"/>
            <a:r>
              <a:rPr lang="en-US" altLang="en-US" sz="6600" b="1" u="sng" smtClean="0">
                <a:solidFill>
                  <a:schemeClr val="tx1"/>
                </a:solidFill>
              </a:rPr>
              <a:t>Wheel and Axle</a:t>
            </a:r>
          </a:p>
        </p:txBody>
      </p:sp>
      <p:grpSp>
        <p:nvGrpSpPr>
          <p:cNvPr id="51204" name="Group 1"/>
          <p:cNvGrpSpPr>
            <a:grpSpLocks/>
          </p:cNvGrpSpPr>
          <p:nvPr/>
        </p:nvGrpSpPr>
        <p:grpSpPr bwMode="auto">
          <a:xfrm>
            <a:off x="1447800" y="1752600"/>
            <a:ext cx="2362200" cy="2193925"/>
            <a:chOff x="1371600" y="1600200"/>
            <a:chExt cx="2362200" cy="2193558"/>
          </a:xfrm>
        </p:grpSpPr>
        <p:pic>
          <p:nvPicPr>
            <p:cNvPr id="51214" name="Picture 5" descr="j02863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600200"/>
              <a:ext cx="1776413" cy="157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15" name="Text Box 21"/>
            <p:cNvSpPr txBox="1">
              <a:spLocks noChangeArrowheads="1"/>
            </p:cNvSpPr>
            <p:nvPr/>
          </p:nvSpPr>
          <p:spPr bwMode="auto">
            <a:xfrm>
              <a:off x="1371600" y="321432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Door knob</a:t>
              </a:r>
            </a:p>
          </p:txBody>
        </p:sp>
      </p:grpSp>
      <p:grpSp>
        <p:nvGrpSpPr>
          <p:cNvPr id="51205" name="Group 2"/>
          <p:cNvGrpSpPr>
            <a:grpSpLocks/>
          </p:cNvGrpSpPr>
          <p:nvPr/>
        </p:nvGrpSpPr>
        <p:grpSpPr bwMode="auto">
          <a:xfrm>
            <a:off x="5181600" y="1622425"/>
            <a:ext cx="3505200" cy="2386013"/>
            <a:chOff x="5181600" y="1393424"/>
            <a:chExt cx="3505200" cy="2386414"/>
          </a:xfrm>
        </p:grpSpPr>
        <p:pic>
          <p:nvPicPr>
            <p:cNvPr id="51212" name="Picture 7" descr="j02809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393424"/>
              <a:ext cx="1550988" cy="174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13" name="Text Box 22"/>
            <p:cNvSpPr txBox="1">
              <a:spLocks noChangeArrowheads="1"/>
            </p:cNvSpPr>
            <p:nvPr/>
          </p:nvSpPr>
          <p:spPr bwMode="auto">
            <a:xfrm>
              <a:off x="5181600" y="3200400"/>
              <a:ext cx="350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Wrench and bolt</a:t>
              </a:r>
            </a:p>
          </p:txBody>
        </p:sp>
      </p:grpSp>
      <p:grpSp>
        <p:nvGrpSpPr>
          <p:cNvPr id="51206" name="Group 4"/>
          <p:cNvGrpSpPr>
            <a:grpSpLocks/>
          </p:cNvGrpSpPr>
          <p:nvPr/>
        </p:nvGrpSpPr>
        <p:grpSpPr bwMode="auto">
          <a:xfrm>
            <a:off x="1685925" y="4494213"/>
            <a:ext cx="2895600" cy="1981200"/>
            <a:chOff x="1447800" y="4343400"/>
            <a:chExt cx="2895600" cy="1981200"/>
          </a:xfrm>
        </p:grpSpPr>
        <p:pic>
          <p:nvPicPr>
            <p:cNvPr id="51210" name="Picture 9" descr="j02150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5992" y="4572000"/>
              <a:ext cx="140335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11" name="Text Box 23"/>
            <p:cNvSpPr txBox="1">
              <a:spLocks noChangeArrowheads="1"/>
            </p:cNvSpPr>
            <p:nvPr/>
          </p:nvSpPr>
          <p:spPr bwMode="auto">
            <a:xfrm>
              <a:off x="2590800" y="4724400"/>
              <a:ext cx="1752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Well</a:t>
              </a:r>
              <a:br>
                <a:rPr lang="en-US" altLang="en-US" sz="3200" b="1"/>
              </a:br>
              <a:r>
                <a:rPr lang="en-US" altLang="en-US" sz="3200" b="1"/>
                <a:t>crank</a:t>
              </a:r>
            </a:p>
          </p:txBody>
        </p:sp>
      </p:grpSp>
      <p:grpSp>
        <p:nvGrpSpPr>
          <p:cNvPr id="51207" name="Group 3"/>
          <p:cNvGrpSpPr>
            <a:grpSpLocks/>
          </p:cNvGrpSpPr>
          <p:nvPr/>
        </p:nvGrpSpPr>
        <p:grpSpPr bwMode="auto">
          <a:xfrm>
            <a:off x="4754563" y="4622800"/>
            <a:ext cx="3657600" cy="1725613"/>
            <a:chOff x="4724400" y="4343400"/>
            <a:chExt cx="3657600" cy="1725613"/>
          </a:xfrm>
        </p:grpSpPr>
        <p:pic>
          <p:nvPicPr>
            <p:cNvPr id="51208" name="Picture 16" descr="MCj0197626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4343400"/>
              <a:ext cx="17526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Text Box 24"/>
            <p:cNvSpPr txBox="1">
              <a:spLocks noChangeArrowheads="1"/>
            </p:cNvSpPr>
            <p:nvPr/>
          </p:nvSpPr>
          <p:spPr bwMode="auto">
            <a:xfrm>
              <a:off x="4724400" y="4724400"/>
              <a:ext cx="1905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Steering</a:t>
              </a:r>
              <a:br>
                <a:rPr lang="en-US" altLang="en-US" sz="3200" b="1"/>
              </a:br>
              <a:r>
                <a:rPr lang="en-US" altLang="en-US" sz="3200" b="1"/>
                <a:t>wheel</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1000"/>
                                        <p:tgtEl>
                                          <p:spTgt spid="51203"/>
                                        </p:tgtEl>
                                      </p:cBhvr>
                                    </p:animEffect>
                                    <p:anim calcmode="lin" valueType="num">
                                      <p:cBhvr>
                                        <p:cTn id="8" dur="1000" fill="hold"/>
                                        <p:tgtEl>
                                          <p:spTgt spid="51203"/>
                                        </p:tgtEl>
                                        <p:attrNameLst>
                                          <p:attrName>ppt_x</p:attrName>
                                        </p:attrNameLst>
                                      </p:cBhvr>
                                      <p:tavLst>
                                        <p:tav tm="0">
                                          <p:val>
                                            <p:strVal val="#ppt_x"/>
                                          </p:val>
                                        </p:tav>
                                        <p:tav tm="100000">
                                          <p:val>
                                            <p:strVal val="#ppt_x"/>
                                          </p:val>
                                        </p:tav>
                                      </p:tavLst>
                                    </p:anim>
                                    <p:anim calcmode="lin" valueType="num">
                                      <p:cBhvr>
                                        <p:cTn id="9" dur="1000" fill="hold"/>
                                        <p:tgtEl>
                                          <p:spTgt spid="5120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1204"/>
                                        </p:tgtEl>
                                        <p:attrNameLst>
                                          <p:attrName>style.visibility</p:attrName>
                                        </p:attrNameLst>
                                      </p:cBhvr>
                                      <p:to>
                                        <p:strVal val="visible"/>
                                      </p:to>
                                    </p:set>
                                    <p:animEffect transition="in" filter="fade">
                                      <p:cBhvr>
                                        <p:cTn id="14" dur="1000"/>
                                        <p:tgtEl>
                                          <p:spTgt spid="51204"/>
                                        </p:tgtEl>
                                      </p:cBhvr>
                                    </p:animEffect>
                                    <p:anim calcmode="lin" valueType="num">
                                      <p:cBhvr>
                                        <p:cTn id="15" dur="1000" fill="hold"/>
                                        <p:tgtEl>
                                          <p:spTgt spid="51204"/>
                                        </p:tgtEl>
                                        <p:attrNameLst>
                                          <p:attrName>ppt_x</p:attrName>
                                        </p:attrNameLst>
                                      </p:cBhvr>
                                      <p:tavLst>
                                        <p:tav tm="0">
                                          <p:val>
                                            <p:strVal val="#ppt_x"/>
                                          </p:val>
                                        </p:tav>
                                        <p:tav tm="100000">
                                          <p:val>
                                            <p:strVal val="#ppt_x"/>
                                          </p:val>
                                        </p:tav>
                                      </p:tavLst>
                                    </p:anim>
                                    <p:anim calcmode="lin" valueType="num">
                                      <p:cBhvr>
                                        <p:cTn id="16" dur="1000" fill="hold"/>
                                        <p:tgtEl>
                                          <p:spTgt spid="5120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1205"/>
                                        </p:tgtEl>
                                        <p:attrNameLst>
                                          <p:attrName>style.visibility</p:attrName>
                                        </p:attrNameLst>
                                      </p:cBhvr>
                                      <p:to>
                                        <p:strVal val="visible"/>
                                      </p:to>
                                    </p:set>
                                    <p:animEffect transition="in" filter="fade">
                                      <p:cBhvr>
                                        <p:cTn id="21" dur="1000"/>
                                        <p:tgtEl>
                                          <p:spTgt spid="51205"/>
                                        </p:tgtEl>
                                      </p:cBhvr>
                                    </p:animEffect>
                                    <p:anim calcmode="lin" valueType="num">
                                      <p:cBhvr>
                                        <p:cTn id="22" dur="1000" fill="hold"/>
                                        <p:tgtEl>
                                          <p:spTgt spid="51205"/>
                                        </p:tgtEl>
                                        <p:attrNameLst>
                                          <p:attrName>ppt_x</p:attrName>
                                        </p:attrNameLst>
                                      </p:cBhvr>
                                      <p:tavLst>
                                        <p:tav tm="0">
                                          <p:val>
                                            <p:strVal val="#ppt_x"/>
                                          </p:val>
                                        </p:tav>
                                        <p:tav tm="100000">
                                          <p:val>
                                            <p:strVal val="#ppt_x"/>
                                          </p:val>
                                        </p:tav>
                                      </p:tavLst>
                                    </p:anim>
                                    <p:anim calcmode="lin" valueType="num">
                                      <p:cBhvr>
                                        <p:cTn id="23" dur="1000" fill="hold"/>
                                        <p:tgtEl>
                                          <p:spTgt spid="5120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1206"/>
                                        </p:tgtEl>
                                        <p:attrNameLst>
                                          <p:attrName>style.visibility</p:attrName>
                                        </p:attrNameLst>
                                      </p:cBhvr>
                                      <p:to>
                                        <p:strVal val="visible"/>
                                      </p:to>
                                    </p:set>
                                    <p:animEffect transition="in" filter="fade">
                                      <p:cBhvr>
                                        <p:cTn id="28" dur="1000"/>
                                        <p:tgtEl>
                                          <p:spTgt spid="51206"/>
                                        </p:tgtEl>
                                      </p:cBhvr>
                                    </p:animEffect>
                                    <p:anim calcmode="lin" valueType="num">
                                      <p:cBhvr>
                                        <p:cTn id="29" dur="1000" fill="hold"/>
                                        <p:tgtEl>
                                          <p:spTgt spid="51206"/>
                                        </p:tgtEl>
                                        <p:attrNameLst>
                                          <p:attrName>ppt_x</p:attrName>
                                        </p:attrNameLst>
                                      </p:cBhvr>
                                      <p:tavLst>
                                        <p:tav tm="0">
                                          <p:val>
                                            <p:strVal val="#ppt_x"/>
                                          </p:val>
                                        </p:tav>
                                        <p:tav tm="100000">
                                          <p:val>
                                            <p:strVal val="#ppt_x"/>
                                          </p:val>
                                        </p:tav>
                                      </p:tavLst>
                                    </p:anim>
                                    <p:anim calcmode="lin" valueType="num">
                                      <p:cBhvr>
                                        <p:cTn id="30" dur="1000" fill="hold"/>
                                        <p:tgtEl>
                                          <p:spTgt spid="51206"/>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1207"/>
                                        </p:tgtEl>
                                        <p:attrNameLst>
                                          <p:attrName>style.visibility</p:attrName>
                                        </p:attrNameLst>
                                      </p:cBhvr>
                                      <p:to>
                                        <p:strVal val="visible"/>
                                      </p:to>
                                    </p:set>
                                    <p:animEffect transition="in" filter="fade">
                                      <p:cBhvr>
                                        <p:cTn id="35" dur="1000"/>
                                        <p:tgtEl>
                                          <p:spTgt spid="51207"/>
                                        </p:tgtEl>
                                      </p:cBhvr>
                                    </p:animEffect>
                                    <p:anim calcmode="lin" valueType="num">
                                      <p:cBhvr>
                                        <p:cTn id="36" dur="1000" fill="hold"/>
                                        <p:tgtEl>
                                          <p:spTgt spid="51207"/>
                                        </p:tgtEl>
                                        <p:attrNameLst>
                                          <p:attrName>ppt_x</p:attrName>
                                        </p:attrNameLst>
                                      </p:cBhvr>
                                      <p:tavLst>
                                        <p:tav tm="0">
                                          <p:val>
                                            <p:strVal val="#ppt_x"/>
                                          </p:val>
                                        </p:tav>
                                        <p:tav tm="100000">
                                          <p:val>
                                            <p:strVal val="#ppt_x"/>
                                          </p:val>
                                        </p:tav>
                                      </p:tavLst>
                                    </p:anim>
                                    <p:anim calcmode="lin" valueType="num">
                                      <p:cBhvr>
                                        <p:cTn id="37" dur="1000" fill="hold"/>
                                        <p:tgtEl>
                                          <p:spTgt spid="51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F19F5210-9465-46B8-82D6-3E8F5B372FD0}" type="slidenum">
              <a:rPr lang="en-US"/>
              <a:pPr>
                <a:defRPr/>
              </a:pPr>
              <a:t>48</a:t>
            </a:fld>
            <a:endParaRPr lang="en-US"/>
          </a:p>
        </p:txBody>
      </p:sp>
      <p:sp>
        <p:nvSpPr>
          <p:cNvPr id="52227" name="Rectangle 2"/>
          <p:cNvSpPr>
            <a:spLocks noGrp="1" noChangeArrowheads="1"/>
          </p:cNvSpPr>
          <p:nvPr>
            <p:ph type="title"/>
          </p:nvPr>
        </p:nvSpPr>
        <p:spPr>
          <a:xfrm>
            <a:off x="1066800" y="152400"/>
            <a:ext cx="7772400" cy="2590800"/>
          </a:xfrm>
        </p:spPr>
        <p:txBody>
          <a:bodyPr/>
          <a:lstStyle/>
          <a:p>
            <a:pPr algn="ctr" eaLnBrk="1" hangingPunct="1"/>
            <a:r>
              <a:rPr lang="en-US" altLang="en-US" sz="4000" smtClean="0">
                <a:solidFill>
                  <a:schemeClr val="tx1"/>
                </a:solidFill>
              </a:rPr>
              <a:t>Add these and any other examples of a Wheel and Axle to your Simple Machines Graphic Organizer.</a:t>
            </a:r>
          </a:p>
        </p:txBody>
      </p:sp>
      <p:graphicFrame>
        <p:nvGraphicFramePr>
          <p:cNvPr id="52228" name="Object 1"/>
          <p:cNvGraphicFramePr>
            <a:graphicFrameLocks noChangeAspect="1"/>
          </p:cNvGraphicFramePr>
          <p:nvPr/>
        </p:nvGraphicFramePr>
        <p:xfrm>
          <a:off x="2438400" y="3048000"/>
          <a:ext cx="4572000" cy="3532188"/>
        </p:xfrm>
        <a:graphic>
          <a:graphicData uri="http://schemas.openxmlformats.org/presentationml/2006/ole">
            <mc:AlternateContent xmlns:mc="http://schemas.openxmlformats.org/markup-compatibility/2006">
              <mc:Choice xmlns:v="urn:schemas-microsoft-com:vml" Requires="v">
                <p:oleObj spid="_x0000_s52233" name="Acrobat Document" r:id="rId4" imgW="5029155" imgH="3886200" progId="AcroExch.Document.11">
                  <p:embed/>
                </p:oleObj>
              </mc:Choice>
              <mc:Fallback>
                <p:oleObj name="Acrobat Document" r:id="rId4" imgW="5029155" imgH="3886200" progId="AcroExch.Document.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048000"/>
                        <a:ext cx="4572000" cy="3532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253DB99-D551-45D9-B338-2DFD2B67CCA6}" type="slidenum">
              <a:rPr lang="en-US"/>
              <a:pPr>
                <a:defRPr/>
              </a:pPr>
              <a:t>49</a:t>
            </a:fld>
            <a:endParaRPr lang="en-US"/>
          </a:p>
        </p:txBody>
      </p:sp>
      <p:sp>
        <p:nvSpPr>
          <p:cNvPr id="53251" name="Rectangle 4"/>
          <p:cNvSpPr>
            <a:spLocks noGrp="1" noChangeArrowheads="1"/>
          </p:cNvSpPr>
          <p:nvPr>
            <p:ph type="title"/>
          </p:nvPr>
        </p:nvSpPr>
        <p:spPr>
          <a:xfrm>
            <a:off x="1676400" y="381000"/>
            <a:ext cx="5791200" cy="1143000"/>
          </a:xfrm>
        </p:spPr>
        <p:txBody>
          <a:bodyPr/>
          <a:lstStyle/>
          <a:p>
            <a:pPr algn="ctr" eaLnBrk="1" hangingPunct="1"/>
            <a:r>
              <a:rPr lang="en-US" altLang="en-US" sz="8000" b="1" u="sng" smtClean="0">
                <a:solidFill>
                  <a:schemeClr val="tx1"/>
                </a:solidFill>
              </a:rPr>
              <a:t>Pulley</a:t>
            </a:r>
          </a:p>
        </p:txBody>
      </p:sp>
      <p:pic>
        <p:nvPicPr>
          <p:cNvPr id="53252" name="Picture 5" descr="pulle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981200"/>
            <a:ext cx="5943600" cy="4456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3251"/>
                                        </p:tgtEl>
                                        <p:attrNameLst>
                                          <p:attrName>style.visibility</p:attrName>
                                        </p:attrNameLst>
                                      </p:cBhvr>
                                      <p:to>
                                        <p:strVal val="visible"/>
                                      </p:to>
                                    </p:set>
                                    <p:animEffect transition="in" filter="fade">
                                      <p:cBhvr>
                                        <p:cTn id="7" dur="1000"/>
                                        <p:tgtEl>
                                          <p:spTgt spid="53251"/>
                                        </p:tgtEl>
                                      </p:cBhvr>
                                    </p:animEffect>
                                    <p:anim calcmode="lin" valueType="num">
                                      <p:cBhvr>
                                        <p:cTn id="8" dur="1000" fill="hold"/>
                                        <p:tgtEl>
                                          <p:spTgt spid="53251"/>
                                        </p:tgtEl>
                                        <p:attrNameLst>
                                          <p:attrName>ppt_x</p:attrName>
                                        </p:attrNameLst>
                                      </p:cBhvr>
                                      <p:tavLst>
                                        <p:tav tm="0">
                                          <p:val>
                                            <p:strVal val="#ppt_x"/>
                                          </p:val>
                                        </p:tav>
                                        <p:tav tm="100000">
                                          <p:val>
                                            <p:strVal val="#ppt_x"/>
                                          </p:val>
                                        </p:tav>
                                      </p:tavLst>
                                    </p:anim>
                                    <p:anim calcmode="lin" valueType="num">
                                      <p:cBhvr>
                                        <p:cTn id="9" dur="1000" fill="hold"/>
                                        <p:tgtEl>
                                          <p:spTgt spid="5325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53252"/>
                                        </p:tgtEl>
                                        <p:attrNameLst>
                                          <p:attrName>style.visibility</p:attrName>
                                        </p:attrNameLst>
                                      </p:cBhvr>
                                      <p:to>
                                        <p:strVal val="visible"/>
                                      </p:to>
                                    </p:set>
                                    <p:animEffect transition="in" filter="fade">
                                      <p:cBhvr>
                                        <p:cTn id="13" dur="1000"/>
                                        <p:tgtEl>
                                          <p:spTgt spid="53252"/>
                                        </p:tgtEl>
                                      </p:cBhvr>
                                    </p:animEffect>
                                    <p:anim calcmode="lin" valueType="num">
                                      <p:cBhvr>
                                        <p:cTn id="14" dur="1000" fill="hold"/>
                                        <p:tgtEl>
                                          <p:spTgt spid="53252"/>
                                        </p:tgtEl>
                                        <p:attrNameLst>
                                          <p:attrName>ppt_x</p:attrName>
                                        </p:attrNameLst>
                                      </p:cBhvr>
                                      <p:tavLst>
                                        <p:tav tm="0">
                                          <p:val>
                                            <p:strVal val="#ppt_x"/>
                                          </p:val>
                                        </p:tav>
                                        <p:tav tm="100000">
                                          <p:val>
                                            <p:strVal val="#ppt_x"/>
                                          </p:val>
                                        </p:tav>
                                      </p:tavLst>
                                    </p:anim>
                                    <p:anim calcmode="lin" valueType="num">
                                      <p:cBhvr>
                                        <p:cTn id="15" dur="1000" fill="hold"/>
                                        <p:tgtEl>
                                          <p:spTgt spid="53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9879F95-310D-4875-B3D0-6516615AFDB7}" type="slidenum">
              <a:rPr lang="en-US"/>
              <a:pPr>
                <a:defRPr/>
              </a:pPr>
              <a:t>5</a:t>
            </a:fld>
            <a:endParaRPr lang="en-US"/>
          </a:p>
        </p:txBody>
      </p:sp>
      <p:sp>
        <p:nvSpPr>
          <p:cNvPr id="7171" name="Rectangle 4"/>
          <p:cNvSpPr>
            <a:spLocks noGrp="1" noChangeArrowheads="1"/>
          </p:cNvSpPr>
          <p:nvPr>
            <p:ph type="title"/>
          </p:nvPr>
        </p:nvSpPr>
        <p:spPr>
          <a:xfrm>
            <a:off x="1524000" y="914400"/>
            <a:ext cx="6858000" cy="4724400"/>
          </a:xfrm>
        </p:spPr>
        <p:txBody>
          <a:bodyPr/>
          <a:lstStyle/>
          <a:p>
            <a:pPr algn="ctr" eaLnBrk="1" hangingPunct="1"/>
            <a:r>
              <a:rPr lang="en-US" altLang="en-US" sz="6000" smtClean="0">
                <a:solidFill>
                  <a:schemeClr val="tx1"/>
                </a:solidFill>
              </a:rPr>
              <a:t>Suppose you try to push a brick wall over. Is this considered work? Why or why not?</a:t>
            </a:r>
          </a:p>
        </p:txBody>
      </p:sp>
    </p:spTree>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C7B77FB-48A2-4329-95A6-498C2088242C}" type="slidenum">
              <a:rPr lang="en-US"/>
              <a:pPr>
                <a:defRPr/>
              </a:pPr>
              <a:t>50</a:t>
            </a:fld>
            <a:endParaRPr lang="en-US"/>
          </a:p>
        </p:txBody>
      </p:sp>
      <p:sp>
        <p:nvSpPr>
          <p:cNvPr id="54275" name="Rectangle 2"/>
          <p:cNvSpPr>
            <a:spLocks noGrp="1" noChangeArrowheads="1"/>
          </p:cNvSpPr>
          <p:nvPr>
            <p:ph type="title"/>
          </p:nvPr>
        </p:nvSpPr>
        <p:spPr>
          <a:xfrm>
            <a:off x="1066800" y="152400"/>
            <a:ext cx="7772400" cy="1066800"/>
          </a:xfrm>
        </p:spPr>
        <p:txBody>
          <a:bodyPr/>
          <a:lstStyle/>
          <a:p>
            <a:pPr algn="ctr" eaLnBrk="1" hangingPunct="1"/>
            <a:r>
              <a:rPr lang="en-US" altLang="en-US" sz="6600" b="1" u="sng" smtClean="0">
                <a:solidFill>
                  <a:schemeClr val="tx1"/>
                </a:solidFill>
              </a:rPr>
              <a:t>Pulley</a:t>
            </a:r>
          </a:p>
        </p:txBody>
      </p:sp>
      <p:sp>
        <p:nvSpPr>
          <p:cNvPr id="54276" name="Rectangle 3"/>
          <p:cNvSpPr>
            <a:spLocks noGrp="1" noChangeArrowheads="1"/>
          </p:cNvSpPr>
          <p:nvPr>
            <p:ph type="body" idx="1"/>
          </p:nvPr>
        </p:nvSpPr>
        <p:spPr>
          <a:xfrm>
            <a:off x="838200" y="1447800"/>
            <a:ext cx="8153400" cy="5334000"/>
          </a:xfrm>
        </p:spPr>
        <p:txBody>
          <a:bodyPr/>
          <a:lstStyle/>
          <a:p>
            <a:pPr eaLnBrk="1" hangingPunct="1">
              <a:lnSpc>
                <a:spcPct val="90000"/>
              </a:lnSpc>
              <a:buClr>
                <a:schemeClr val="tx1"/>
              </a:buClr>
            </a:pPr>
            <a:r>
              <a:rPr lang="en-US" altLang="en-US" smtClean="0"/>
              <a:t>Wheel and axle with a groove around the outside</a:t>
            </a:r>
          </a:p>
          <a:p>
            <a:pPr eaLnBrk="1" hangingPunct="1">
              <a:lnSpc>
                <a:spcPct val="90000"/>
              </a:lnSpc>
              <a:buClr>
                <a:schemeClr val="tx1"/>
              </a:buClr>
            </a:pPr>
            <a:r>
              <a:rPr lang="en-US" altLang="en-US" smtClean="0"/>
              <a:t>A pulley needs a rope, chain or belt around the groove to make it do work</a:t>
            </a:r>
          </a:p>
          <a:p>
            <a:pPr eaLnBrk="1" hangingPunct="1">
              <a:lnSpc>
                <a:spcPct val="90000"/>
              </a:lnSpc>
              <a:buClr>
                <a:schemeClr val="tx1"/>
              </a:buClr>
            </a:pPr>
            <a:r>
              <a:rPr lang="en-US" altLang="en-US" smtClean="0"/>
              <a:t>Pulley systems can consist of one or more fixed pulleys, one or more moveable pulleys, or both fixed and movable pulleys.</a:t>
            </a:r>
          </a:p>
          <a:p>
            <a:pPr eaLnBrk="1" hangingPunct="1">
              <a:lnSpc>
                <a:spcPct val="90000"/>
              </a:lnSpc>
              <a:buClr>
                <a:schemeClr val="tx1"/>
              </a:buClr>
            </a:pPr>
            <a:r>
              <a:rPr lang="en-US" altLang="en-US" smtClean="0"/>
              <a:t>Makes work easier by changing the direction of the force or multiplying the effort used</a:t>
            </a:r>
          </a:p>
          <a:p>
            <a:pPr eaLnBrk="1" hangingPunct="1">
              <a:lnSpc>
                <a:spcPct val="90000"/>
              </a:lnSpc>
              <a:buClr>
                <a:schemeClr val="tx1"/>
              </a:buClr>
            </a:pPr>
            <a:endParaRPr lang="en-US" altLang="en-US"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fade">
                                      <p:cBhvr>
                                        <p:cTn id="7" dur="1000"/>
                                        <p:tgtEl>
                                          <p:spTgt spid="54275"/>
                                        </p:tgtEl>
                                      </p:cBhvr>
                                    </p:animEffect>
                                    <p:anim calcmode="lin" valueType="num">
                                      <p:cBhvr>
                                        <p:cTn id="8" dur="1000" fill="hold"/>
                                        <p:tgtEl>
                                          <p:spTgt spid="54275"/>
                                        </p:tgtEl>
                                        <p:attrNameLst>
                                          <p:attrName>ppt_x</p:attrName>
                                        </p:attrNameLst>
                                      </p:cBhvr>
                                      <p:tavLst>
                                        <p:tav tm="0">
                                          <p:val>
                                            <p:strVal val="#ppt_x"/>
                                          </p:val>
                                        </p:tav>
                                        <p:tav tm="100000">
                                          <p:val>
                                            <p:strVal val="#ppt_x"/>
                                          </p:val>
                                        </p:tav>
                                      </p:tavLst>
                                    </p:anim>
                                    <p:anim calcmode="lin" valueType="num">
                                      <p:cBhvr>
                                        <p:cTn id="9" dur="1000" fill="hold"/>
                                        <p:tgtEl>
                                          <p:spTgt spid="5427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4276">
                                            <p:txEl>
                                              <p:pRg st="0" end="0"/>
                                            </p:txEl>
                                          </p:spTgt>
                                        </p:tgtEl>
                                        <p:attrNameLst>
                                          <p:attrName>style.visibility</p:attrName>
                                        </p:attrNameLst>
                                      </p:cBhvr>
                                      <p:to>
                                        <p:strVal val="visible"/>
                                      </p:to>
                                    </p:set>
                                    <p:animEffect transition="in" filter="fade">
                                      <p:cBhvr>
                                        <p:cTn id="14" dur="1000"/>
                                        <p:tgtEl>
                                          <p:spTgt spid="54276">
                                            <p:txEl>
                                              <p:pRg st="0" end="0"/>
                                            </p:txEl>
                                          </p:spTgt>
                                        </p:tgtEl>
                                      </p:cBhvr>
                                    </p:animEffect>
                                    <p:anim calcmode="lin" valueType="num">
                                      <p:cBhvr>
                                        <p:cTn id="15" dur="1000" fill="hold"/>
                                        <p:tgtEl>
                                          <p:spTgt spid="5427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42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4276">
                                            <p:txEl>
                                              <p:pRg st="1" end="1"/>
                                            </p:txEl>
                                          </p:spTgt>
                                        </p:tgtEl>
                                        <p:attrNameLst>
                                          <p:attrName>style.visibility</p:attrName>
                                        </p:attrNameLst>
                                      </p:cBhvr>
                                      <p:to>
                                        <p:strVal val="visible"/>
                                      </p:to>
                                    </p:set>
                                    <p:animEffect transition="in" filter="fade">
                                      <p:cBhvr>
                                        <p:cTn id="21" dur="1000"/>
                                        <p:tgtEl>
                                          <p:spTgt spid="54276">
                                            <p:txEl>
                                              <p:pRg st="1" end="1"/>
                                            </p:txEl>
                                          </p:spTgt>
                                        </p:tgtEl>
                                      </p:cBhvr>
                                    </p:animEffect>
                                    <p:anim calcmode="lin" valueType="num">
                                      <p:cBhvr>
                                        <p:cTn id="22" dur="1000" fill="hold"/>
                                        <p:tgtEl>
                                          <p:spTgt spid="5427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42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4276">
                                            <p:txEl>
                                              <p:pRg st="2" end="2"/>
                                            </p:txEl>
                                          </p:spTgt>
                                        </p:tgtEl>
                                        <p:attrNameLst>
                                          <p:attrName>style.visibility</p:attrName>
                                        </p:attrNameLst>
                                      </p:cBhvr>
                                      <p:to>
                                        <p:strVal val="visible"/>
                                      </p:to>
                                    </p:set>
                                    <p:animEffect transition="in" filter="fade">
                                      <p:cBhvr>
                                        <p:cTn id="28" dur="1000"/>
                                        <p:tgtEl>
                                          <p:spTgt spid="54276">
                                            <p:txEl>
                                              <p:pRg st="2" end="2"/>
                                            </p:txEl>
                                          </p:spTgt>
                                        </p:tgtEl>
                                      </p:cBhvr>
                                    </p:animEffect>
                                    <p:anim calcmode="lin" valueType="num">
                                      <p:cBhvr>
                                        <p:cTn id="29" dur="1000" fill="hold"/>
                                        <p:tgtEl>
                                          <p:spTgt spid="5427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42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4276">
                                            <p:txEl>
                                              <p:pRg st="3" end="3"/>
                                            </p:txEl>
                                          </p:spTgt>
                                        </p:tgtEl>
                                        <p:attrNameLst>
                                          <p:attrName>style.visibility</p:attrName>
                                        </p:attrNameLst>
                                      </p:cBhvr>
                                      <p:to>
                                        <p:strVal val="visible"/>
                                      </p:to>
                                    </p:set>
                                    <p:animEffect transition="in" filter="fade">
                                      <p:cBhvr>
                                        <p:cTn id="35" dur="1000"/>
                                        <p:tgtEl>
                                          <p:spTgt spid="54276">
                                            <p:txEl>
                                              <p:pRg st="3" end="3"/>
                                            </p:txEl>
                                          </p:spTgt>
                                        </p:tgtEl>
                                      </p:cBhvr>
                                    </p:animEffect>
                                    <p:anim calcmode="lin" valueType="num">
                                      <p:cBhvr>
                                        <p:cTn id="36" dur="1000" fill="hold"/>
                                        <p:tgtEl>
                                          <p:spTgt spid="5427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427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EC92346F-C0DE-4587-B97F-CBB01A30CC38}" type="slidenum">
              <a:rPr lang="en-US"/>
              <a:pPr>
                <a:defRPr/>
              </a:pPr>
              <a:t>51</a:t>
            </a:fld>
            <a:endParaRPr lang="en-US"/>
          </a:p>
        </p:txBody>
      </p:sp>
      <p:sp>
        <p:nvSpPr>
          <p:cNvPr id="55299" name="Rectangle 2"/>
          <p:cNvSpPr>
            <a:spLocks noGrp="1" noChangeArrowheads="1"/>
          </p:cNvSpPr>
          <p:nvPr>
            <p:ph type="title"/>
          </p:nvPr>
        </p:nvSpPr>
        <p:spPr>
          <a:xfrm>
            <a:off x="914400" y="1219200"/>
            <a:ext cx="7772400" cy="4267200"/>
          </a:xfrm>
        </p:spPr>
        <p:txBody>
          <a:bodyPr/>
          <a:lstStyle/>
          <a:p>
            <a:pPr algn="ctr" eaLnBrk="1" hangingPunct="1"/>
            <a:r>
              <a:rPr lang="en-US" altLang="en-US" sz="6600" smtClean="0">
                <a:solidFill>
                  <a:schemeClr val="tx1"/>
                </a:solidFill>
              </a:rPr>
              <a:t>With your seat partner, list 3-4 examples of a Pulley.</a:t>
            </a:r>
          </a:p>
        </p:txBody>
      </p:sp>
    </p:spTree>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8"/>
          <p:cNvSpPr>
            <a:spLocks noGrp="1"/>
          </p:cNvSpPr>
          <p:nvPr>
            <p:ph type="sldNum" sz="quarter" idx="12"/>
          </p:nvPr>
        </p:nvSpPr>
        <p:spPr/>
        <p:txBody>
          <a:bodyPr/>
          <a:lstStyle/>
          <a:p>
            <a:pPr>
              <a:defRPr/>
            </a:pPr>
            <a:fld id="{1EE101A5-55AD-41B9-8719-DEB83A3BD0DC}" type="slidenum">
              <a:rPr lang="en-US"/>
              <a:pPr>
                <a:defRPr/>
              </a:pPr>
              <a:t>52</a:t>
            </a:fld>
            <a:endParaRPr lang="en-US"/>
          </a:p>
        </p:txBody>
      </p:sp>
      <p:sp>
        <p:nvSpPr>
          <p:cNvPr id="56323" name="Rectangle 4"/>
          <p:cNvSpPr>
            <a:spLocks noGrp="1" noChangeArrowheads="1"/>
          </p:cNvSpPr>
          <p:nvPr>
            <p:ph type="title" sz="quarter"/>
          </p:nvPr>
        </p:nvSpPr>
        <p:spPr>
          <a:xfrm>
            <a:off x="3352800" y="381000"/>
            <a:ext cx="3200400" cy="1143000"/>
          </a:xfrm>
        </p:spPr>
        <p:txBody>
          <a:bodyPr/>
          <a:lstStyle/>
          <a:p>
            <a:pPr algn="ctr" eaLnBrk="1" hangingPunct="1"/>
            <a:r>
              <a:rPr lang="en-US" altLang="en-US" sz="8000" b="1" u="sng" smtClean="0">
                <a:solidFill>
                  <a:schemeClr val="tx1"/>
                </a:solidFill>
              </a:rPr>
              <a:t>Pulley</a:t>
            </a:r>
          </a:p>
        </p:txBody>
      </p:sp>
      <p:grpSp>
        <p:nvGrpSpPr>
          <p:cNvPr id="2" name="Group 1"/>
          <p:cNvGrpSpPr>
            <a:grpSpLocks/>
          </p:cNvGrpSpPr>
          <p:nvPr/>
        </p:nvGrpSpPr>
        <p:grpSpPr bwMode="auto">
          <a:xfrm>
            <a:off x="990600" y="320675"/>
            <a:ext cx="2662238" cy="4997450"/>
            <a:chOff x="1219200" y="685800"/>
            <a:chExt cx="2661976" cy="4996789"/>
          </a:xfrm>
        </p:grpSpPr>
        <p:pic>
          <p:nvPicPr>
            <p:cNvPr id="56331" name="Picture 24" descr="MCPE01983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685800"/>
              <a:ext cx="2574925" cy="4267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32" name="Text Box 34"/>
            <p:cNvSpPr txBox="1">
              <a:spLocks noChangeArrowheads="1"/>
            </p:cNvSpPr>
            <p:nvPr/>
          </p:nvSpPr>
          <p:spPr bwMode="auto">
            <a:xfrm>
              <a:off x="1442776" y="5103151"/>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Ski Lift</a:t>
              </a:r>
            </a:p>
          </p:txBody>
        </p:sp>
      </p:grpSp>
      <p:grpSp>
        <p:nvGrpSpPr>
          <p:cNvPr id="3" name="Group 2"/>
          <p:cNvGrpSpPr>
            <a:grpSpLocks/>
          </p:cNvGrpSpPr>
          <p:nvPr/>
        </p:nvGrpSpPr>
        <p:grpSpPr bwMode="auto">
          <a:xfrm>
            <a:off x="6324600" y="1828800"/>
            <a:ext cx="2590800" cy="2724150"/>
            <a:chOff x="5842000" y="1676400"/>
            <a:chExt cx="2590800" cy="2723915"/>
          </a:xfrm>
        </p:grpSpPr>
        <p:pic>
          <p:nvPicPr>
            <p:cNvPr id="56329" name="Picture 10" descr="MCj043480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1676400"/>
              <a:ext cx="21336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30" name="Text Box 35"/>
            <p:cNvSpPr txBox="1">
              <a:spLocks noChangeArrowheads="1"/>
            </p:cNvSpPr>
            <p:nvPr/>
          </p:nvSpPr>
          <p:spPr bwMode="auto">
            <a:xfrm>
              <a:off x="5842000" y="3820877"/>
              <a:ext cx="259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Flag Pole</a:t>
              </a:r>
            </a:p>
          </p:txBody>
        </p:sp>
      </p:grpSp>
      <p:grpSp>
        <p:nvGrpSpPr>
          <p:cNvPr id="56326" name="Group 1"/>
          <p:cNvGrpSpPr>
            <a:grpSpLocks/>
          </p:cNvGrpSpPr>
          <p:nvPr/>
        </p:nvGrpSpPr>
        <p:grpSpPr bwMode="auto">
          <a:xfrm>
            <a:off x="3505200" y="4262438"/>
            <a:ext cx="3048000" cy="2317750"/>
            <a:chOff x="3568700" y="4114800"/>
            <a:chExt cx="3048000" cy="2316957"/>
          </a:xfrm>
        </p:grpSpPr>
        <p:pic>
          <p:nvPicPr>
            <p:cNvPr id="56327" name="Picture 29" descr="MCj0332928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4114800"/>
              <a:ext cx="1803400" cy="175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8" name="Text Box 36"/>
            <p:cNvSpPr txBox="1">
              <a:spLocks noChangeArrowheads="1"/>
            </p:cNvSpPr>
            <p:nvPr/>
          </p:nvSpPr>
          <p:spPr bwMode="auto">
            <a:xfrm>
              <a:off x="3568700" y="5852319"/>
              <a:ext cx="304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spcBef>
                  <a:spcPct val="50000"/>
                </a:spcBef>
              </a:pPr>
              <a:r>
                <a:rPr lang="en-US" altLang="en-US" sz="3200" b="1"/>
                <a:t>Clothesline</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1000"/>
                                        <p:tgtEl>
                                          <p:spTgt spid="56323"/>
                                        </p:tgtEl>
                                      </p:cBhvr>
                                    </p:animEffect>
                                    <p:anim calcmode="lin" valueType="num">
                                      <p:cBhvr>
                                        <p:cTn id="8" dur="1000" fill="hold"/>
                                        <p:tgtEl>
                                          <p:spTgt spid="56323"/>
                                        </p:tgtEl>
                                        <p:attrNameLst>
                                          <p:attrName>ppt_x</p:attrName>
                                        </p:attrNameLst>
                                      </p:cBhvr>
                                      <p:tavLst>
                                        <p:tav tm="0">
                                          <p:val>
                                            <p:strVal val="#ppt_x"/>
                                          </p:val>
                                        </p:tav>
                                        <p:tav tm="100000">
                                          <p:val>
                                            <p:strVal val="#ppt_x"/>
                                          </p:val>
                                        </p:tav>
                                      </p:tavLst>
                                    </p:anim>
                                    <p:anim calcmode="lin" valueType="num">
                                      <p:cBhvr>
                                        <p:cTn id="9" dur="1000" fill="hold"/>
                                        <p:tgtEl>
                                          <p:spTgt spid="5632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6326"/>
                                        </p:tgtEl>
                                        <p:attrNameLst>
                                          <p:attrName>style.visibility</p:attrName>
                                        </p:attrNameLst>
                                      </p:cBhvr>
                                      <p:to>
                                        <p:strVal val="visible"/>
                                      </p:to>
                                    </p:set>
                                    <p:animEffect transition="in" filter="fade">
                                      <p:cBhvr>
                                        <p:cTn id="21" dur="1000"/>
                                        <p:tgtEl>
                                          <p:spTgt spid="56326"/>
                                        </p:tgtEl>
                                      </p:cBhvr>
                                    </p:animEffect>
                                    <p:anim calcmode="lin" valueType="num">
                                      <p:cBhvr>
                                        <p:cTn id="22" dur="1000" fill="hold"/>
                                        <p:tgtEl>
                                          <p:spTgt spid="56326"/>
                                        </p:tgtEl>
                                        <p:attrNameLst>
                                          <p:attrName>ppt_x</p:attrName>
                                        </p:attrNameLst>
                                      </p:cBhvr>
                                      <p:tavLst>
                                        <p:tav tm="0">
                                          <p:val>
                                            <p:strVal val="#ppt_x"/>
                                          </p:val>
                                        </p:tav>
                                        <p:tav tm="100000">
                                          <p:val>
                                            <p:strVal val="#ppt_x"/>
                                          </p:val>
                                        </p:tav>
                                      </p:tavLst>
                                    </p:anim>
                                    <p:anim calcmode="lin" valueType="num">
                                      <p:cBhvr>
                                        <p:cTn id="23" dur="1000" fill="hold"/>
                                        <p:tgtEl>
                                          <p:spTgt spid="5632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D65223AD-E713-400A-934C-8BBFC195FB1E}" type="slidenum">
              <a:rPr lang="en-US"/>
              <a:pPr>
                <a:defRPr/>
              </a:pPr>
              <a:t>53</a:t>
            </a:fld>
            <a:endParaRPr lang="en-US"/>
          </a:p>
        </p:txBody>
      </p:sp>
      <p:sp>
        <p:nvSpPr>
          <p:cNvPr id="57347" name="Rectangle 2"/>
          <p:cNvSpPr>
            <a:spLocks noGrp="1" noChangeArrowheads="1"/>
          </p:cNvSpPr>
          <p:nvPr>
            <p:ph type="title"/>
          </p:nvPr>
        </p:nvSpPr>
        <p:spPr>
          <a:xfrm>
            <a:off x="990600" y="152400"/>
            <a:ext cx="7772400" cy="2514600"/>
          </a:xfrm>
        </p:spPr>
        <p:txBody>
          <a:bodyPr/>
          <a:lstStyle/>
          <a:p>
            <a:pPr algn="ctr" eaLnBrk="1" hangingPunct="1"/>
            <a:r>
              <a:rPr lang="en-US" altLang="en-US" sz="4000" smtClean="0">
                <a:solidFill>
                  <a:schemeClr val="tx1"/>
                </a:solidFill>
              </a:rPr>
              <a:t>Add these and any other examples of a Pulley to your Simple Machines Graphic Organizer.</a:t>
            </a:r>
          </a:p>
        </p:txBody>
      </p:sp>
      <p:graphicFrame>
        <p:nvGraphicFramePr>
          <p:cNvPr id="57348" name="Object 1"/>
          <p:cNvGraphicFramePr>
            <a:graphicFrameLocks noChangeAspect="1"/>
          </p:cNvGraphicFramePr>
          <p:nvPr/>
        </p:nvGraphicFramePr>
        <p:xfrm>
          <a:off x="2438400" y="3048000"/>
          <a:ext cx="4572000" cy="3532188"/>
        </p:xfrm>
        <a:graphic>
          <a:graphicData uri="http://schemas.openxmlformats.org/presentationml/2006/ole">
            <mc:AlternateContent xmlns:mc="http://schemas.openxmlformats.org/markup-compatibility/2006">
              <mc:Choice xmlns:v="urn:schemas-microsoft-com:vml" Requires="v">
                <p:oleObj spid="_x0000_s57353" name="Acrobat Document" r:id="rId4" imgW="5029155" imgH="3886200" progId="AcroExch.Document.11">
                  <p:embed/>
                </p:oleObj>
              </mc:Choice>
              <mc:Fallback>
                <p:oleObj name="Acrobat Document" r:id="rId4" imgW="5029155" imgH="3886200" progId="AcroExch.Document.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048000"/>
                        <a:ext cx="4572000" cy="3532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B24C5EA8-0EAE-4741-AE63-343FCC6DD003}" type="slidenum">
              <a:rPr lang="en-US"/>
              <a:pPr>
                <a:defRPr/>
              </a:pPr>
              <a:t>54</a:t>
            </a:fld>
            <a:endParaRPr lang="en-US"/>
          </a:p>
        </p:txBody>
      </p:sp>
      <p:sp>
        <p:nvSpPr>
          <p:cNvPr id="58371" name="Rectangle 2"/>
          <p:cNvSpPr>
            <a:spLocks noGrp="1" noChangeArrowheads="1"/>
          </p:cNvSpPr>
          <p:nvPr>
            <p:ph type="title"/>
          </p:nvPr>
        </p:nvSpPr>
        <p:spPr>
          <a:xfrm>
            <a:off x="1066800" y="152400"/>
            <a:ext cx="7772400" cy="1143000"/>
          </a:xfrm>
        </p:spPr>
        <p:txBody>
          <a:bodyPr/>
          <a:lstStyle/>
          <a:p>
            <a:pPr algn="ctr" eaLnBrk="1" hangingPunct="1"/>
            <a:r>
              <a:rPr lang="en-US" altLang="en-US" sz="6000" b="1" u="sng" smtClean="0">
                <a:solidFill>
                  <a:schemeClr val="tx1"/>
                </a:solidFill>
              </a:rPr>
              <a:t>Complex Machines</a:t>
            </a:r>
          </a:p>
        </p:txBody>
      </p:sp>
      <p:sp>
        <p:nvSpPr>
          <p:cNvPr id="58372" name="Rectangle 3"/>
          <p:cNvSpPr>
            <a:spLocks noGrp="1" noChangeArrowheads="1"/>
          </p:cNvSpPr>
          <p:nvPr>
            <p:ph type="body" sz="half" idx="1"/>
          </p:nvPr>
        </p:nvSpPr>
        <p:spPr>
          <a:xfrm>
            <a:off x="1066800" y="1676400"/>
            <a:ext cx="3810000" cy="4495800"/>
          </a:xfrm>
        </p:spPr>
        <p:txBody>
          <a:bodyPr/>
          <a:lstStyle/>
          <a:p>
            <a:pPr marL="0" indent="0" algn="ctr" eaLnBrk="1" hangingPunct="1">
              <a:buClr>
                <a:schemeClr val="tx1"/>
              </a:buClr>
              <a:buFont typeface="Wingdings" pitchFamily="2" charset="2"/>
              <a:buNone/>
            </a:pPr>
            <a:r>
              <a:rPr lang="en-US" altLang="en-US" sz="4000" smtClean="0"/>
              <a:t>Simple Machines can be put together in different ways to make complex machines</a:t>
            </a:r>
          </a:p>
        </p:txBody>
      </p:sp>
      <p:pic>
        <p:nvPicPr>
          <p:cNvPr id="19462" name="Picture 6" descr="tanks_optical"/>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29200" y="2466975"/>
            <a:ext cx="3810000" cy="2533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8371"/>
                                        </p:tgtEl>
                                        <p:attrNameLst>
                                          <p:attrName>style.visibility</p:attrName>
                                        </p:attrNameLst>
                                      </p:cBhvr>
                                      <p:to>
                                        <p:strVal val="visible"/>
                                      </p:to>
                                    </p:set>
                                    <p:animEffect transition="in" filter="fade">
                                      <p:cBhvr>
                                        <p:cTn id="7" dur="1000"/>
                                        <p:tgtEl>
                                          <p:spTgt spid="58371"/>
                                        </p:tgtEl>
                                      </p:cBhvr>
                                    </p:animEffect>
                                    <p:anim calcmode="lin" valueType="num">
                                      <p:cBhvr>
                                        <p:cTn id="8" dur="1000" fill="hold"/>
                                        <p:tgtEl>
                                          <p:spTgt spid="58371"/>
                                        </p:tgtEl>
                                        <p:attrNameLst>
                                          <p:attrName>ppt_x</p:attrName>
                                        </p:attrNameLst>
                                      </p:cBhvr>
                                      <p:tavLst>
                                        <p:tav tm="0">
                                          <p:val>
                                            <p:strVal val="#ppt_x"/>
                                          </p:val>
                                        </p:tav>
                                        <p:tav tm="100000">
                                          <p:val>
                                            <p:strVal val="#ppt_x"/>
                                          </p:val>
                                        </p:tav>
                                      </p:tavLst>
                                    </p:anim>
                                    <p:anim calcmode="lin" valueType="num">
                                      <p:cBhvr>
                                        <p:cTn id="9" dur="1000" fill="hold"/>
                                        <p:tgtEl>
                                          <p:spTgt spid="5837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8372">
                                            <p:txEl>
                                              <p:pRg st="0" end="0"/>
                                            </p:txEl>
                                          </p:spTgt>
                                        </p:tgtEl>
                                        <p:attrNameLst>
                                          <p:attrName>style.visibility</p:attrName>
                                        </p:attrNameLst>
                                      </p:cBhvr>
                                      <p:to>
                                        <p:strVal val="visible"/>
                                      </p:to>
                                    </p:set>
                                    <p:animEffect transition="in" filter="fade">
                                      <p:cBhvr>
                                        <p:cTn id="13" dur="1000"/>
                                        <p:tgtEl>
                                          <p:spTgt spid="58372">
                                            <p:txEl>
                                              <p:pRg st="0" end="0"/>
                                            </p:txEl>
                                          </p:spTgt>
                                        </p:tgtEl>
                                      </p:cBhvr>
                                    </p:animEffect>
                                    <p:anim calcmode="lin" valueType="num">
                                      <p:cBhvr>
                                        <p:cTn id="14" dur="1000" fill="hold"/>
                                        <p:tgtEl>
                                          <p:spTgt spid="5837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8372">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42" presetClass="entr" presetSubtype="0" fill="hold" nodeType="afterEffect">
                                  <p:stCondLst>
                                    <p:cond delay="2000"/>
                                  </p:stCondLst>
                                  <p:childTnLst>
                                    <p:set>
                                      <p:cBhvr>
                                        <p:cTn id="18" dur="1" fill="hold">
                                          <p:stCondLst>
                                            <p:cond delay="0"/>
                                          </p:stCondLst>
                                        </p:cTn>
                                        <p:tgtEl>
                                          <p:spTgt spid="19462"/>
                                        </p:tgtEl>
                                        <p:attrNameLst>
                                          <p:attrName>style.visibility</p:attrName>
                                        </p:attrNameLst>
                                      </p:cBhvr>
                                      <p:to>
                                        <p:strVal val="visible"/>
                                      </p:to>
                                    </p:set>
                                    <p:animEffect transition="in" filter="fade">
                                      <p:cBhvr>
                                        <p:cTn id="19" dur="1000"/>
                                        <p:tgtEl>
                                          <p:spTgt spid="19462"/>
                                        </p:tgtEl>
                                      </p:cBhvr>
                                    </p:animEffect>
                                    <p:anim calcmode="lin" valueType="num">
                                      <p:cBhvr>
                                        <p:cTn id="20" dur="1000" fill="hold"/>
                                        <p:tgtEl>
                                          <p:spTgt spid="19462"/>
                                        </p:tgtEl>
                                        <p:attrNameLst>
                                          <p:attrName>ppt_x</p:attrName>
                                        </p:attrNameLst>
                                      </p:cBhvr>
                                      <p:tavLst>
                                        <p:tav tm="0">
                                          <p:val>
                                            <p:strVal val="#ppt_x"/>
                                          </p:val>
                                        </p:tav>
                                        <p:tav tm="100000">
                                          <p:val>
                                            <p:strVal val="#ppt_x"/>
                                          </p:val>
                                        </p:tav>
                                      </p:tavLst>
                                    </p:anim>
                                    <p:anim calcmode="lin" valueType="num">
                                      <p:cBhvr>
                                        <p:cTn id="21" dur="1000" fill="hold"/>
                                        <p:tgtEl>
                                          <p:spTgt spid="194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7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eaLnBrk="1" hangingPunct="1"/>
            <a:r>
              <a:rPr lang="en-US" altLang="en-US" sz="6000" b="1" u="sng" smtClean="0">
                <a:solidFill>
                  <a:schemeClr val="tx1"/>
                </a:solidFill>
              </a:rPr>
              <a:t>Optional Activities</a:t>
            </a:r>
          </a:p>
        </p:txBody>
      </p:sp>
      <p:sp>
        <p:nvSpPr>
          <p:cNvPr id="59395" name="Content Placeholder 2"/>
          <p:cNvSpPr>
            <a:spLocks noGrp="1"/>
          </p:cNvSpPr>
          <p:nvPr>
            <p:ph idx="1"/>
          </p:nvPr>
        </p:nvSpPr>
        <p:spPr>
          <a:xfrm>
            <a:off x="1066800" y="1905000"/>
            <a:ext cx="7772400" cy="4114800"/>
          </a:xfrm>
        </p:spPr>
        <p:txBody>
          <a:bodyPr/>
          <a:lstStyle/>
          <a:p>
            <a:pPr eaLnBrk="1" hangingPunct="1">
              <a:buClr>
                <a:schemeClr val="tx1"/>
              </a:buClr>
            </a:pPr>
            <a:r>
              <a:rPr lang="en-US" altLang="en-US" smtClean="0"/>
              <a:t>Simple Machine Scavenger Hunt</a:t>
            </a:r>
          </a:p>
          <a:p>
            <a:pPr eaLnBrk="1" hangingPunct="1">
              <a:buClr>
                <a:schemeClr val="tx1"/>
              </a:buClr>
            </a:pPr>
            <a:r>
              <a:rPr lang="en-US" altLang="en-US" smtClean="0"/>
              <a:t>Simple Machines Category Cards</a:t>
            </a:r>
          </a:p>
          <a:p>
            <a:pPr eaLnBrk="1" hangingPunct="1">
              <a:buClr>
                <a:schemeClr val="tx1"/>
              </a:buClr>
            </a:pPr>
            <a:r>
              <a:rPr lang="en-US" altLang="en-US" smtClean="0"/>
              <a:t>What Would You Use? Handout</a:t>
            </a:r>
          </a:p>
          <a:p>
            <a:pPr eaLnBrk="1" hangingPunct="1">
              <a:buClr>
                <a:schemeClr val="tx1"/>
              </a:buClr>
            </a:pPr>
            <a:r>
              <a:rPr lang="en-US" altLang="en-US" smtClean="0"/>
              <a:t>Rube Goldberg Projects</a:t>
            </a:r>
          </a:p>
          <a:p>
            <a:pPr eaLnBrk="1" hangingPunct="1">
              <a:buClr>
                <a:schemeClr val="tx1"/>
              </a:buClr>
            </a:pPr>
            <a:r>
              <a:rPr lang="en-US" altLang="en-US" smtClean="0"/>
              <a:t>Pinball Wizard Simple Machines</a:t>
            </a:r>
          </a:p>
          <a:p>
            <a:pPr eaLnBrk="1" hangingPunct="1">
              <a:buClr>
                <a:schemeClr val="tx1"/>
              </a:buClr>
            </a:pPr>
            <a:r>
              <a:rPr lang="en-US" altLang="en-US" smtClean="0"/>
              <a:t>Target Practice Simple Machine</a:t>
            </a:r>
          </a:p>
        </p:txBody>
      </p:sp>
      <p:sp>
        <p:nvSpPr>
          <p:cNvPr id="4" name="Slide Number Placeholder 3"/>
          <p:cNvSpPr>
            <a:spLocks noGrp="1"/>
          </p:cNvSpPr>
          <p:nvPr>
            <p:ph type="sldNum" sz="quarter" idx="12"/>
          </p:nvPr>
        </p:nvSpPr>
        <p:spPr/>
        <p:txBody>
          <a:bodyPr/>
          <a:lstStyle/>
          <a:p>
            <a:pPr>
              <a:defRPr/>
            </a:pPr>
            <a:fld id="{89B1ED1B-FEF1-4726-9EAA-B80DF862F40D}" type="slidenum">
              <a:rPr lang="en-US"/>
              <a:pPr>
                <a:defRPr/>
              </a:pPr>
              <a:t>55</a:t>
            </a:fld>
            <a:endParaRPr lang="en-US"/>
          </a:p>
        </p:txBody>
      </p:sp>
    </p:spTree>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BF3EAF5B-E2D8-4FD4-90C2-2AFC16A25156}" type="slidenum">
              <a:rPr lang="en-US">
                <a:solidFill>
                  <a:srgbClr val="EBD189"/>
                </a:solidFill>
              </a:rPr>
              <a:pPr>
                <a:defRPr/>
              </a:pPr>
              <a:t>56</a:t>
            </a:fld>
            <a:endParaRPr lang="en-US">
              <a:solidFill>
                <a:srgbClr val="EBD189"/>
              </a:solidFill>
            </a:endParaRPr>
          </a:p>
        </p:txBody>
      </p:sp>
      <p:sp>
        <p:nvSpPr>
          <p:cNvPr id="60419" name="Rectangle 2"/>
          <p:cNvSpPr>
            <a:spLocks noGrp="1" noChangeArrowheads="1"/>
          </p:cNvSpPr>
          <p:nvPr>
            <p:ph type="title"/>
          </p:nvPr>
        </p:nvSpPr>
        <p:spPr>
          <a:xfrm>
            <a:off x="990600" y="7938"/>
            <a:ext cx="7772400" cy="990600"/>
          </a:xfrm>
        </p:spPr>
        <p:txBody>
          <a:bodyPr/>
          <a:lstStyle/>
          <a:p>
            <a:pPr algn="ctr" eaLnBrk="1" hangingPunct="1"/>
            <a:r>
              <a:rPr lang="en-US" altLang="en-US" sz="5400" b="1" u="sng" smtClean="0">
                <a:solidFill>
                  <a:schemeClr val="tx1"/>
                </a:solidFill>
              </a:rPr>
              <a:t>Summarizing Strategy</a:t>
            </a:r>
          </a:p>
        </p:txBody>
      </p:sp>
      <p:graphicFrame>
        <p:nvGraphicFramePr>
          <p:cNvPr id="60420" name="Object 1"/>
          <p:cNvGraphicFramePr>
            <a:graphicFrameLocks noChangeAspect="1"/>
          </p:cNvGraphicFramePr>
          <p:nvPr/>
        </p:nvGraphicFramePr>
        <p:xfrm>
          <a:off x="2667000" y="1143000"/>
          <a:ext cx="3886200" cy="5029200"/>
        </p:xfrm>
        <a:graphic>
          <a:graphicData uri="http://schemas.openxmlformats.org/presentationml/2006/ole">
            <mc:AlternateContent xmlns:mc="http://schemas.openxmlformats.org/markup-compatibility/2006">
              <mc:Choice xmlns:v="urn:schemas-microsoft-com:vml" Requires="v">
                <p:oleObj spid="_x0000_s60426" name="Acrobat Document" r:id="rId4" imgW="3886132" imgH="5029200" progId="AcroExch.Document.11">
                  <p:embed/>
                </p:oleObj>
              </mc:Choice>
              <mc:Fallback>
                <p:oleObj name="Acrobat Document" r:id="rId4" imgW="3886132" imgH="5029200" progId="AcroExch.Document.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143000"/>
                        <a:ext cx="3886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1" name="Rectangle 1"/>
          <p:cNvSpPr>
            <a:spLocks noChangeArrowheads="1"/>
          </p:cNvSpPr>
          <p:nvPr/>
        </p:nvSpPr>
        <p:spPr bwMode="auto">
          <a:xfrm>
            <a:off x="1219200" y="6257925"/>
            <a:ext cx="701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r>
              <a:rPr lang="en-US" altLang="en-US" sz="2800" dirty="0">
                <a:hlinkClick r:id="rId6"/>
              </a:rPr>
              <a:t>http://</a:t>
            </a:r>
            <a:r>
              <a:rPr lang="en-US" altLang="en-US" sz="2800" dirty="0" smtClean="0">
                <a:hlinkClick r:id="rId6"/>
              </a:rPr>
              <a:t>www.youtube.com/watch?v=8H41zbqrwVo</a:t>
            </a:r>
            <a:r>
              <a:rPr lang="en-US" altLang="en-US" sz="2800" dirty="0" smtClean="0"/>
              <a:t>   </a:t>
            </a:r>
            <a:endParaRPr lang="en-US" altLang="en-US" sz="2800" dirty="0"/>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Grp="1" noChangeArrowheads="1"/>
          </p:cNvSpPr>
          <p:nvPr>
            <p:ph type="sldNum" sz="quarter" idx="12"/>
          </p:nvPr>
        </p:nvSpPr>
        <p:spPr/>
        <p:txBody>
          <a:bodyPr/>
          <a:lstStyle/>
          <a:p>
            <a:pPr>
              <a:defRPr/>
            </a:pPr>
            <a:fld id="{6553C484-76A7-4848-9710-49EA53DFA9E9}" type="slidenum">
              <a:rPr lang="en-US"/>
              <a:pPr>
                <a:defRPr/>
              </a:pPr>
              <a:t>6</a:t>
            </a:fld>
            <a:endParaRPr lang="en-US"/>
          </a:p>
        </p:txBody>
      </p:sp>
      <p:sp>
        <p:nvSpPr>
          <p:cNvPr id="8195" name="Rectangle 4"/>
          <p:cNvSpPr>
            <a:spLocks noGrp="1" noChangeArrowheads="1"/>
          </p:cNvSpPr>
          <p:nvPr>
            <p:ph type="ctrTitle"/>
          </p:nvPr>
        </p:nvSpPr>
        <p:spPr>
          <a:xfrm>
            <a:off x="1066800" y="381000"/>
            <a:ext cx="7772400" cy="2895600"/>
          </a:xfrm>
        </p:spPr>
        <p:txBody>
          <a:bodyPr/>
          <a:lstStyle/>
          <a:p>
            <a:pPr algn="ctr" eaLnBrk="1" hangingPunct="1"/>
            <a:r>
              <a:rPr lang="en-US" altLang="en-US" smtClean="0">
                <a:solidFill>
                  <a:schemeClr val="tx1"/>
                </a:solidFill>
              </a:rPr>
              <a:t>No. Work is done only when an object </a:t>
            </a:r>
            <a:r>
              <a:rPr lang="en-US" altLang="en-US" u="sng" smtClean="0">
                <a:solidFill>
                  <a:schemeClr val="tx1"/>
                </a:solidFill>
              </a:rPr>
              <a:t>moves</a:t>
            </a:r>
            <a:r>
              <a:rPr lang="en-US" altLang="en-US" smtClean="0">
                <a:solidFill>
                  <a:schemeClr val="tx1"/>
                </a:solidFill>
              </a:rPr>
              <a:t> in the </a:t>
            </a:r>
            <a:r>
              <a:rPr lang="en-US" altLang="en-US" u="sng" smtClean="0">
                <a:solidFill>
                  <a:schemeClr val="tx1"/>
                </a:solidFill>
              </a:rPr>
              <a:t>same direction</a:t>
            </a:r>
            <a:r>
              <a:rPr lang="en-US" altLang="en-US" smtClean="0">
                <a:solidFill>
                  <a:schemeClr val="tx1"/>
                </a:solidFill>
              </a:rPr>
              <a:t> of the force that is being applied.</a:t>
            </a:r>
          </a:p>
        </p:txBody>
      </p:sp>
      <p:sp>
        <p:nvSpPr>
          <p:cNvPr id="8196" name="Rectangle 5"/>
          <p:cNvSpPr>
            <a:spLocks noGrp="1" noChangeArrowheads="1"/>
          </p:cNvSpPr>
          <p:nvPr>
            <p:ph type="subTitle" idx="1"/>
          </p:nvPr>
        </p:nvSpPr>
        <p:spPr>
          <a:xfrm>
            <a:off x="1219200" y="3962400"/>
            <a:ext cx="7391400" cy="2133600"/>
          </a:xfrm>
        </p:spPr>
        <p:txBody>
          <a:bodyPr/>
          <a:lstStyle/>
          <a:p>
            <a:pPr algn="ctr" eaLnBrk="1" hangingPunct="1"/>
            <a:r>
              <a:rPr lang="en-US" altLang="en-US" sz="4400" smtClean="0"/>
              <a:t>With your seat partner, list two examples of work and two examples of NO work.</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6">
                                            <p:txEl>
                                              <p:pRg st="0" end="0"/>
                                            </p:txEl>
                                          </p:spTgt>
                                        </p:tgtEl>
                                        <p:attrNameLst>
                                          <p:attrName>style.visibility</p:attrName>
                                        </p:attrNameLst>
                                      </p:cBhvr>
                                      <p:to>
                                        <p:strVal val="visible"/>
                                      </p:to>
                                    </p:set>
                                    <p:animEffect transition="in" filter="fade">
                                      <p:cBhvr>
                                        <p:cTn id="14" dur="1000"/>
                                        <p:tgtEl>
                                          <p:spTgt spid="8196">
                                            <p:txEl>
                                              <p:pRg st="0" end="0"/>
                                            </p:txEl>
                                          </p:spTgt>
                                        </p:tgtEl>
                                      </p:cBhvr>
                                    </p:animEffect>
                                    <p:anim calcmode="lin" valueType="num">
                                      <p:cBhvr>
                                        <p:cTn id="15" dur="1000" fill="hold"/>
                                        <p:tgtEl>
                                          <p:spTgt spid="819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19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2F78BCE0-07FC-4BF6-8D88-EF30A1E245F1}" type="slidenum">
              <a:rPr lang="en-US">
                <a:solidFill>
                  <a:srgbClr val="EBD189"/>
                </a:solidFill>
              </a:rPr>
              <a:pPr>
                <a:defRPr/>
              </a:pPr>
              <a:t>7</a:t>
            </a:fld>
            <a:endParaRPr lang="en-US">
              <a:solidFill>
                <a:srgbClr val="EBD189"/>
              </a:solidFill>
            </a:endParaRPr>
          </a:p>
        </p:txBody>
      </p:sp>
      <p:sp>
        <p:nvSpPr>
          <p:cNvPr id="9219" name="Rectangle 1"/>
          <p:cNvSpPr>
            <a:spLocks noChangeArrowheads="1"/>
          </p:cNvSpPr>
          <p:nvPr/>
        </p:nvSpPr>
        <p:spPr bwMode="auto">
          <a:xfrm>
            <a:off x="1143000" y="914400"/>
            <a:ext cx="7391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r>
              <a:rPr lang="en-US" altLang="en-US" sz="3600">
                <a:solidFill>
                  <a:srgbClr val="EAEAEA"/>
                </a:solidFill>
                <a:hlinkClick r:id="rId3"/>
              </a:rPr>
              <a:t>http://www.classzone.com/books/ml_science_share/vis_sim/mfm05_pg113_work/mfm05_pg113_work.html</a:t>
            </a:r>
            <a:r>
              <a:rPr lang="en-US" altLang="en-US" sz="3600">
                <a:solidFill>
                  <a:srgbClr val="EAEAEA"/>
                </a:solidFill>
              </a:rPr>
              <a:t> </a:t>
            </a:r>
          </a:p>
        </p:txBody>
      </p:sp>
      <p:sp>
        <p:nvSpPr>
          <p:cNvPr id="9220" name="Rectangle 4"/>
          <p:cNvSpPr>
            <a:spLocks noChangeArrowheads="1"/>
          </p:cNvSpPr>
          <p:nvPr/>
        </p:nvSpPr>
        <p:spPr bwMode="auto">
          <a:xfrm>
            <a:off x="1204913" y="3352800"/>
            <a:ext cx="75930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r>
              <a:rPr lang="en-US" altLang="en-US" sz="7200" b="1">
                <a:solidFill>
                  <a:srgbClr val="EAEAEA"/>
                </a:solidFill>
              </a:rPr>
              <a:t>What did you notice </a:t>
            </a:r>
            <a:br>
              <a:rPr lang="en-US" altLang="en-US" sz="7200" b="1">
                <a:solidFill>
                  <a:srgbClr val="EAEAEA"/>
                </a:solidFill>
              </a:rPr>
            </a:br>
            <a:r>
              <a:rPr lang="en-US" altLang="en-US" sz="7200" b="1">
                <a:solidFill>
                  <a:srgbClr val="EAEAEA"/>
                </a:solidFill>
              </a:rPr>
              <a:t>in the simulation?</a:t>
            </a:r>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46DECF45-230B-4B2C-A892-9B5E3C8055E3}" type="slidenum">
              <a:rPr lang="en-US"/>
              <a:pPr>
                <a:defRPr/>
              </a:pPr>
              <a:t>8</a:t>
            </a:fld>
            <a:endParaRPr lang="en-US"/>
          </a:p>
        </p:txBody>
      </p:sp>
      <p:sp>
        <p:nvSpPr>
          <p:cNvPr id="10243" name="Rectangle 4"/>
          <p:cNvSpPr>
            <a:spLocks noGrp="1" noChangeArrowheads="1"/>
          </p:cNvSpPr>
          <p:nvPr>
            <p:ph type="title"/>
          </p:nvPr>
        </p:nvSpPr>
        <p:spPr>
          <a:xfrm>
            <a:off x="990600" y="1371600"/>
            <a:ext cx="7772400" cy="3657600"/>
          </a:xfrm>
        </p:spPr>
        <p:txBody>
          <a:bodyPr/>
          <a:lstStyle/>
          <a:p>
            <a:pPr algn="ctr" eaLnBrk="1" hangingPunct="1"/>
            <a:r>
              <a:rPr lang="en-US" altLang="en-US" sz="6600" b="1" smtClean="0">
                <a:solidFill>
                  <a:schemeClr val="tx1"/>
                </a:solidFill>
              </a:rPr>
              <a:t>Work = Force x distance</a:t>
            </a:r>
            <a:r>
              <a:rPr lang="en-US" altLang="en-US" sz="5400" smtClean="0">
                <a:solidFill>
                  <a:schemeClr val="tx1"/>
                </a:solidFill>
              </a:rPr>
              <a:t/>
            </a:r>
            <a:br>
              <a:rPr lang="en-US" altLang="en-US" sz="5400" smtClean="0">
                <a:solidFill>
                  <a:schemeClr val="tx1"/>
                </a:solidFill>
              </a:rPr>
            </a:br>
            <a:r>
              <a:rPr lang="en-US" altLang="en-US" sz="1800" smtClean="0">
                <a:solidFill>
                  <a:schemeClr val="tx1"/>
                </a:solidFill>
              </a:rPr>
              <a:t/>
            </a:r>
            <a:br>
              <a:rPr lang="en-US" altLang="en-US" sz="1800" smtClean="0">
                <a:solidFill>
                  <a:schemeClr val="tx1"/>
                </a:solidFill>
              </a:rPr>
            </a:br>
            <a:r>
              <a:rPr lang="en-US" altLang="en-US" sz="1800" smtClean="0">
                <a:solidFill>
                  <a:schemeClr val="tx1"/>
                </a:solidFill>
              </a:rPr>
              <a:t/>
            </a:r>
            <a:br>
              <a:rPr lang="en-US" altLang="en-US" sz="1800" smtClean="0">
                <a:solidFill>
                  <a:schemeClr val="tx1"/>
                </a:solidFill>
              </a:rPr>
            </a:br>
            <a:r>
              <a:rPr lang="en-US" altLang="en-US" sz="7200" b="1" smtClean="0">
                <a:solidFill>
                  <a:schemeClr val="tx1"/>
                </a:solidFill>
              </a:rPr>
              <a:t>W = F x d</a:t>
            </a: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2C7238E6-C15A-428D-9070-B8D0B018EB54}" type="slidenum">
              <a:rPr lang="en-US"/>
              <a:pPr>
                <a:defRPr/>
              </a:pPr>
              <a:t>9</a:t>
            </a:fld>
            <a:endParaRPr lang="en-US"/>
          </a:p>
        </p:txBody>
      </p:sp>
      <p:sp>
        <p:nvSpPr>
          <p:cNvPr id="11267" name="Rectangle 4"/>
          <p:cNvSpPr>
            <a:spLocks noChangeArrowheads="1"/>
          </p:cNvSpPr>
          <p:nvPr/>
        </p:nvSpPr>
        <p:spPr bwMode="auto">
          <a:xfrm>
            <a:off x="990600" y="228600"/>
            <a:ext cx="7924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algn="ctr" eaLnBrk="1" hangingPunct="1"/>
            <a:r>
              <a:rPr lang="en-US" altLang="en-US" sz="4000">
                <a:latin typeface="Arial" charset="0"/>
              </a:rPr>
              <a:t>A machine is a device that makes work easier by changing the size or direction of a force.</a:t>
            </a:r>
          </a:p>
        </p:txBody>
      </p:sp>
      <p:sp>
        <p:nvSpPr>
          <p:cNvPr id="11268" name="Text Box 5"/>
          <p:cNvSpPr txBox="1">
            <a:spLocks noChangeArrowheads="1"/>
          </p:cNvSpPr>
          <p:nvPr/>
        </p:nvSpPr>
        <p:spPr bwMode="auto">
          <a:xfrm>
            <a:off x="1143000" y="2514600"/>
            <a:ext cx="73152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pPr>
            <a:r>
              <a:rPr lang="en-US" altLang="en-US" sz="4400"/>
              <a:t>Look at the list below and identify which are considered machines:</a:t>
            </a:r>
          </a:p>
        </p:txBody>
      </p:sp>
      <p:sp>
        <p:nvSpPr>
          <p:cNvPr id="11269" name="Rectangle 1"/>
          <p:cNvSpPr>
            <a:spLocks noChangeArrowheads="1"/>
          </p:cNvSpPr>
          <p:nvPr/>
        </p:nvSpPr>
        <p:spPr bwMode="auto">
          <a:xfrm>
            <a:off x="1219200" y="4114800"/>
            <a:ext cx="5562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buFont typeface="Arial" charset="0"/>
              <a:buChar char="•"/>
            </a:pPr>
            <a:r>
              <a:rPr lang="en-US" altLang="en-US" sz="2800"/>
              <a:t>Can opener</a:t>
            </a:r>
          </a:p>
          <a:p>
            <a:pPr eaLnBrk="1" hangingPunct="1">
              <a:spcBef>
                <a:spcPct val="50000"/>
              </a:spcBef>
              <a:buFont typeface="Arial" charset="0"/>
              <a:buChar char="•"/>
            </a:pPr>
            <a:r>
              <a:rPr lang="en-US" altLang="en-US" sz="2800"/>
              <a:t>Doorknob</a:t>
            </a:r>
          </a:p>
          <a:p>
            <a:pPr eaLnBrk="1" hangingPunct="1">
              <a:spcBef>
                <a:spcPct val="50000"/>
              </a:spcBef>
              <a:buFont typeface="Arial" charset="0"/>
              <a:buChar char="•"/>
            </a:pPr>
            <a:r>
              <a:rPr lang="en-US" altLang="en-US" sz="2800"/>
              <a:t>Brake</a:t>
            </a:r>
          </a:p>
          <a:p>
            <a:pPr eaLnBrk="1" hangingPunct="1">
              <a:spcBef>
                <a:spcPct val="50000"/>
              </a:spcBef>
              <a:buFont typeface="Arial" charset="0"/>
              <a:buChar char="•"/>
            </a:pPr>
            <a:r>
              <a:rPr lang="en-US" altLang="en-US" sz="2800"/>
              <a:t>Knife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1000"/>
                                        <p:tgtEl>
                                          <p:spTgt spid="11267"/>
                                        </p:tgtEl>
                                      </p:cBhvr>
                                    </p:animEffect>
                                    <p:anim calcmode="lin" valueType="num">
                                      <p:cBhvr>
                                        <p:cTn id="8" dur="1000" fill="hold"/>
                                        <p:tgtEl>
                                          <p:spTgt spid="11267"/>
                                        </p:tgtEl>
                                        <p:attrNameLst>
                                          <p:attrName>ppt_x</p:attrName>
                                        </p:attrNameLst>
                                      </p:cBhvr>
                                      <p:tavLst>
                                        <p:tav tm="0">
                                          <p:val>
                                            <p:strVal val="#ppt_x"/>
                                          </p:val>
                                        </p:tav>
                                        <p:tav tm="100000">
                                          <p:val>
                                            <p:strVal val="#ppt_x"/>
                                          </p:val>
                                        </p:tav>
                                      </p:tavLst>
                                    </p:anim>
                                    <p:anim calcmode="lin" valueType="num">
                                      <p:cBhvr>
                                        <p:cTn id="9"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fade">
                                      <p:cBhvr>
                                        <p:cTn id="14" dur="1000"/>
                                        <p:tgtEl>
                                          <p:spTgt spid="11268"/>
                                        </p:tgtEl>
                                      </p:cBhvr>
                                    </p:animEffect>
                                    <p:anim calcmode="lin" valueType="num">
                                      <p:cBhvr>
                                        <p:cTn id="15" dur="1000" fill="hold"/>
                                        <p:tgtEl>
                                          <p:spTgt spid="11268"/>
                                        </p:tgtEl>
                                        <p:attrNameLst>
                                          <p:attrName>ppt_x</p:attrName>
                                        </p:attrNameLst>
                                      </p:cBhvr>
                                      <p:tavLst>
                                        <p:tav tm="0">
                                          <p:val>
                                            <p:strVal val="#ppt_x"/>
                                          </p:val>
                                        </p:tav>
                                        <p:tav tm="100000">
                                          <p:val>
                                            <p:strVal val="#ppt_x"/>
                                          </p:val>
                                        </p:tav>
                                      </p:tavLst>
                                    </p:anim>
                                    <p:anim calcmode="lin" valueType="num">
                                      <p:cBhvr>
                                        <p:cTn id="16"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9">
                                            <p:txEl>
                                              <p:pRg st="0" end="0"/>
                                            </p:txEl>
                                          </p:spTgt>
                                        </p:tgtEl>
                                        <p:attrNameLst>
                                          <p:attrName>style.visibility</p:attrName>
                                        </p:attrNameLst>
                                      </p:cBhvr>
                                      <p:to>
                                        <p:strVal val="visible"/>
                                      </p:to>
                                    </p:set>
                                    <p:animEffect transition="in" filter="fade">
                                      <p:cBhvr>
                                        <p:cTn id="21" dur="1000"/>
                                        <p:tgtEl>
                                          <p:spTgt spid="11269">
                                            <p:txEl>
                                              <p:pRg st="0" end="0"/>
                                            </p:txEl>
                                          </p:spTgt>
                                        </p:tgtEl>
                                      </p:cBhvr>
                                    </p:animEffect>
                                    <p:anim calcmode="lin" valueType="num">
                                      <p:cBhvr>
                                        <p:cTn id="22" dur="1000" fill="hold"/>
                                        <p:tgtEl>
                                          <p:spTgt spid="1126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2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269">
                                            <p:txEl>
                                              <p:pRg st="1" end="1"/>
                                            </p:txEl>
                                          </p:spTgt>
                                        </p:tgtEl>
                                        <p:attrNameLst>
                                          <p:attrName>style.visibility</p:attrName>
                                        </p:attrNameLst>
                                      </p:cBhvr>
                                      <p:to>
                                        <p:strVal val="visible"/>
                                      </p:to>
                                    </p:set>
                                    <p:animEffect transition="in" filter="fade">
                                      <p:cBhvr>
                                        <p:cTn id="28" dur="1000"/>
                                        <p:tgtEl>
                                          <p:spTgt spid="11269">
                                            <p:txEl>
                                              <p:pRg st="1" end="1"/>
                                            </p:txEl>
                                          </p:spTgt>
                                        </p:tgtEl>
                                      </p:cBhvr>
                                    </p:animEffect>
                                    <p:anim calcmode="lin" valueType="num">
                                      <p:cBhvr>
                                        <p:cTn id="29" dur="1000" fill="hold"/>
                                        <p:tgtEl>
                                          <p:spTgt spid="1126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126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269">
                                            <p:txEl>
                                              <p:pRg st="2" end="2"/>
                                            </p:txEl>
                                          </p:spTgt>
                                        </p:tgtEl>
                                        <p:attrNameLst>
                                          <p:attrName>style.visibility</p:attrName>
                                        </p:attrNameLst>
                                      </p:cBhvr>
                                      <p:to>
                                        <p:strVal val="visible"/>
                                      </p:to>
                                    </p:set>
                                    <p:animEffect transition="in" filter="fade">
                                      <p:cBhvr>
                                        <p:cTn id="35" dur="1000"/>
                                        <p:tgtEl>
                                          <p:spTgt spid="11269">
                                            <p:txEl>
                                              <p:pRg st="2" end="2"/>
                                            </p:txEl>
                                          </p:spTgt>
                                        </p:tgtEl>
                                      </p:cBhvr>
                                    </p:animEffect>
                                    <p:anim calcmode="lin" valueType="num">
                                      <p:cBhvr>
                                        <p:cTn id="36" dur="1000" fill="hold"/>
                                        <p:tgtEl>
                                          <p:spTgt spid="1126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126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269">
                                            <p:txEl>
                                              <p:pRg st="3" end="3"/>
                                            </p:txEl>
                                          </p:spTgt>
                                        </p:tgtEl>
                                        <p:attrNameLst>
                                          <p:attrName>style.visibility</p:attrName>
                                        </p:attrNameLst>
                                      </p:cBhvr>
                                      <p:to>
                                        <p:strVal val="visible"/>
                                      </p:to>
                                    </p:set>
                                    <p:animEffect transition="in" filter="fade">
                                      <p:cBhvr>
                                        <p:cTn id="42" dur="1000"/>
                                        <p:tgtEl>
                                          <p:spTgt spid="11269">
                                            <p:txEl>
                                              <p:pRg st="3" end="3"/>
                                            </p:txEl>
                                          </p:spTgt>
                                        </p:tgtEl>
                                      </p:cBhvr>
                                    </p:animEffect>
                                    <p:anim calcmode="lin" valueType="num">
                                      <p:cBhvr>
                                        <p:cTn id="43" dur="1000" fill="hold"/>
                                        <p:tgtEl>
                                          <p:spTgt spid="11269">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126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P spid="11269" grpId="0" build="p"/>
    </p:bld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1402</TotalTime>
  <Words>3098</Words>
  <Application>Microsoft Office PowerPoint</Application>
  <PresentationFormat>On-screen Show (4:3)</PresentationFormat>
  <Paragraphs>318</Paragraphs>
  <Slides>56</Slides>
  <Notes>56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2" baseType="lpstr">
      <vt:lpstr>Arial</vt:lpstr>
      <vt:lpstr>Arial Narrow</vt:lpstr>
      <vt:lpstr>Times New Roman</vt:lpstr>
      <vt:lpstr>Wingdings</vt:lpstr>
      <vt:lpstr>Factory</vt:lpstr>
      <vt:lpstr>Acrobat Document</vt:lpstr>
      <vt:lpstr>Activating Strategy: How did ancient people build massive structures such as the pyramids in Egypt and Stonehenge?</vt:lpstr>
      <vt:lpstr>Essential Question: How do simple machines make life easier for us?</vt:lpstr>
      <vt:lpstr>PowerPoint Presentation</vt:lpstr>
      <vt:lpstr>PowerPoint Presentation</vt:lpstr>
      <vt:lpstr>Suppose you try to push a brick wall over. Is this considered work? Why or why not?</vt:lpstr>
      <vt:lpstr>No. Work is done only when an object moves in the same direction of the force that is being applied.</vt:lpstr>
      <vt:lpstr>PowerPoint Presentation</vt:lpstr>
      <vt:lpstr>Work = Force x distance   W = F x d</vt:lpstr>
      <vt:lpstr>PowerPoint Presentation</vt:lpstr>
      <vt:lpstr>PowerPoint Presentation</vt:lpstr>
      <vt:lpstr>Inclined Plane</vt:lpstr>
      <vt:lpstr>Inclined Plane</vt:lpstr>
      <vt:lpstr>With your seat partner, identify at least 3-4 examples of an inclined plane.</vt:lpstr>
      <vt:lpstr>Inclined Planes</vt:lpstr>
      <vt:lpstr>Inclined Planes</vt:lpstr>
      <vt:lpstr>Add these and any other examples of inclined planes to your Simple Machines Graphic Organizer.</vt:lpstr>
      <vt:lpstr>Wedge</vt:lpstr>
      <vt:lpstr>Wedge</vt:lpstr>
      <vt:lpstr>With your seat partner, identify 3-4 examples of a wedge</vt:lpstr>
      <vt:lpstr>Wedge</vt:lpstr>
      <vt:lpstr>Wedge</vt:lpstr>
      <vt:lpstr>Add these and any other examples of a wedge to your Simple Machines Graphic Organizer.</vt:lpstr>
      <vt:lpstr>Screw</vt:lpstr>
      <vt:lpstr>Screw</vt:lpstr>
      <vt:lpstr>Think, Pair, Share</vt:lpstr>
      <vt:lpstr>Screws</vt:lpstr>
      <vt:lpstr>Screw</vt:lpstr>
      <vt:lpstr>Add these and any other examples of a screw to your Simple Machines Graphic Organizer.</vt:lpstr>
      <vt:lpstr>Lever</vt:lpstr>
      <vt:lpstr>Lever</vt:lpstr>
      <vt:lpstr>Levers-First Class</vt:lpstr>
      <vt:lpstr>With your seat partner, list 3-4 examples of a First Class Lever.</vt:lpstr>
      <vt:lpstr>Levers – First Class</vt:lpstr>
      <vt:lpstr>Add these and any other examples of a first class lever to your Simple Machines Graphic Organizer.</vt:lpstr>
      <vt:lpstr>Levers-Second Class</vt:lpstr>
      <vt:lpstr>Levers – Second Class</vt:lpstr>
      <vt:lpstr>Add these and any other examples of a second class lever to your Simple Machines Graphic Organizer.</vt:lpstr>
      <vt:lpstr>Levers-Third Class</vt:lpstr>
      <vt:lpstr>With your seat partner, list 3-4 examples of a Second Class and Third Class Lever.</vt:lpstr>
      <vt:lpstr>Levers – Third Class</vt:lpstr>
      <vt:lpstr>Add these and any other examples of a third class lever to your Simple Machines Graphic Organizer.</vt:lpstr>
      <vt:lpstr>Other examples of levers:</vt:lpstr>
      <vt:lpstr>Types of Levers  Task Rotation [see resources]</vt:lpstr>
      <vt:lpstr>Wheel and Axle</vt:lpstr>
      <vt:lpstr>Wheel and Axle</vt:lpstr>
      <vt:lpstr>With your seat partner, list 3-4 examples of a Wheel and Axle.</vt:lpstr>
      <vt:lpstr>Wheel and Axle</vt:lpstr>
      <vt:lpstr>Add these and any other examples of a Wheel and Axle to your Simple Machines Graphic Organizer.</vt:lpstr>
      <vt:lpstr>Pulley</vt:lpstr>
      <vt:lpstr>Pulley</vt:lpstr>
      <vt:lpstr>With your seat partner, list 3-4 examples of a Pulley.</vt:lpstr>
      <vt:lpstr>Pulley</vt:lpstr>
      <vt:lpstr>Add these and any other examples of a Pulley to your Simple Machines Graphic Organizer.</vt:lpstr>
      <vt:lpstr>Complex Machines</vt:lpstr>
      <vt:lpstr>Optional Activities</vt:lpstr>
      <vt:lpstr>Summarizing Strategy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ARRINGTON, CASSIDY B</dc:creator>
  <cp:lastModifiedBy>Samantha Locke</cp:lastModifiedBy>
  <cp:revision>126</cp:revision>
  <dcterms:created xsi:type="dcterms:W3CDTF">2005-01-20T19:46:49Z</dcterms:created>
  <dcterms:modified xsi:type="dcterms:W3CDTF">2017-02-13T13:46:45Z</dcterms:modified>
</cp:coreProperties>
</file>